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6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9" d="100"/>
          <a:sy n="79" d="100"/>
        </p:scale>
        <p:origin x="81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AI</a:t>
            </a:r>
            <a:r>
              <a:rPr lang="en-US" baseline="0" dirty="0" smtClean="0"/>
              <a:t> Adoption Across Different Craft Categories</a:t>
            </a:r>
            <a:endParaRPr lang="en-US"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Sample Size</c:v>
                </c:pt>
              </c:strCache>
            </c:strRef>
          </c:tx>
          <c:spPr>
            <a:solidFill>
              <a:schemeClr val="accent1"/>
            </a:solidFill>
            <a:ln>
              <a:noFill/>
            </a:ln>
            <a:effectLst/>
          </c:spPr>
          <c:invertIfNegative val="0"/>
          <c:cat>
            <c:strRef>
              <c:f>Sheet1!$A$2:$A$5</c:f>
              <c:strCache>
                <c:ptCount val="4"/>
                <c:pt idx="0">
                  <c:v>Textile</c:v>
                </c:pt>
                <c:pt idx="1">
                  <c:v>Metal and Wood</c:v>
                </c:pt>
                <c:pt idx="2">
                  <c:v>Paintings</c:v>
                </c:pt>
                <c:pt idx="3">
                  <c:v>Other Crafts</c:v>
                </c:pt>
              </c:strCache>
            </c:strRef>
          </c:cat>
          <c:val>
            <c:numRef>
              <c:f>Sheet1!$B$2:$B$5</c:f>
              <c:numCache>
                <c:formatCode>General</c:formatCode>
                <c:ptCount val="4"/>
                <c:pt idx="0">
                  <c:v>156</c:v>
                </c:pt>
                <c:pt idx="1">
                  <c:v>23</c:v>
                </c:pt>
                <c:pt idx="2">
                  <c:v>45</c:v>
                </c:pt>
                <c:pt idx="3">
                  <c:v>4.5</c:v>
                </c:pt>
              </c:numCache>
            </c:numRef>
          </c:val>
        </c:ser>
        <c:ser>
          <c:idx val="1"/>
          <c:order val="1"/>
          <c:tx>
            <c:strRef>
              <c:f>Sheet1!$C$1</c:f>
              <c:strCache>
                <c:ptCount val="1"/>
                <c:pt idx="0">
                  <c:v>Businesses using AI</c:v>
                </c:pt>
              </c:strCache>
            </c:strRef>
          </c:tx>
          <c:spPr>
            <a:solidFill>
              <a:schemeClr val="accent3"/>
            </a:solidFill>
            <a:ln>
              <a:noFill/>
            </a:ln>
            <a:effectLst/>
          </c:spPr>
          <c:invertIfNegative val="0"/>
          <c:cat>
            <c:strRef>
              <c:f>Sheet1!$A$2:$A$5</c:f>
              <c:strCache>
                <c:ptCount val="4"/>
                <c:pt idx="0">
                  <c:v>Textile</c:v>
                </c:pt>
                <c:pt idx="1">
                  <c:v>Metal and Wood</c:v>
                </c:pt>
                <c:pt idx="2">
                  <c:v>Paintings</c:v>
                </c:pt>
                <c:pt idx="3">
                  <c:v>Other Crafts</c:v>
                </c:pt>
              </c:strCache>
            </c:strRef>
          </c:cat>
          <c:val>
            <c:numRef>
              <c:f>Sheet1!$C$2:$C$5</c:f>
              <c:numCache>
                <c:formatCode>General</c:formatCode>
                <c:ptCount val="4"/>
                <c:pt idx="0">
                  <c:v>88</c:v>
                </c:pt>
                <c:pt idx="1">
                  <c:v>7</c:v>
                </c:pt>
                <c:pt idx="2">
                  <c:v>19</c:v>
                </c:pt>
                <c:pt idx="3">
                  <c:v>13</c:v>
                </c:pt>
              </c:numCache>
            </c:numRef>
          </c:val>
        </c:ser>
        <c:ser>
          <c:idx val="2"/>
          <c:order val="2"/>
          <c:tx>
            <c:strRef>
              <c:f>Sheet1!$D$1</c:f>
              <c:strCache>
                <c:ptCount val="1"/>
                <c:pt idx="0">
                  <c:v>Column1</c:v>
                </c:pt>
              </c:strCache>
            </c:strRef>
          </c:tx>
          <c:spPr>
            <a:solidFill>
              <a:schemeClr val="accent5"/>
            </a:solidFill>
            <a:ln>
              <a:noFill/>
            </a:ln>
            <a:effectLst/>
          </c:spPr>
          <c:invertIfNegative val="0"/>
          <c:cat>
            <c:strRef>
              <c:f>Sheet1!$A$2:$A$5</c:f>
              <c:strCache>
                <c:ptCount val="4"/>
                <c:pt idx="0">
                  <c:v>Textile</c:v>
                </c:pt>
                <c:pt idx="1">
                  <c:v>Metal and Wood</c:v>
                </c:pt>
                <c:pt idx="2">
                  <c:v>Paintings</c:v>
                </c:pt>
                <c:pt idx="3">
                  <c:v>Other Crafts</c:v>
                </c:pt>
              </c:strCache>
            </c:strRef>
          </c:cat>
          <c:val>
            <c:numRef>
              <c:f>Sheet1!$D$2:$D$5</c:f>
              <c:numCache>
                <c:formatCode>General</c:formatCode>
                <c:ptCount val="4"/>
              </c:numCache>
            </c:numRef>
          </c:val>
        </c:ser>
        <c:dLbls>
          <c:showLegendKey val="0"/>
          <c:showVal val="0"/>
          <c:showCatName val="0"/>
          <c:showSerName val="0"/>
          <c:showPercent val="0"/>
          <c:showBubbleSize val="0"/>
        </c:dLbls>
        <c:gapWidth val="219"/>
        <c:overlap val="-27"/>
        <c:axId val="1095884864"/>
        <c:axId val="1095889760"/>
      </c:barChart>
      <c:catAx>
        <c:axId val="10958848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95889760"/>
        <c:crosses val="autoZero"/>
        <c:auto val="1"/>
        <c:lblAlgn val="ctr"/>
        <c:lblOffset val="100"/>
        <c:noMultiLvlLbl val="0"/>
      </c:catAx>
      <c:valAx>
        <c:axId val="10958897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95884864"/>
        <c:crosses val="autoZero"/>
        <c:crossBetween val="between"/>
      </c:valAx>
      <c:spPr>
        <a:noFill/>
        <a:ln>
          <a:noFill/>
        </a:ln>
        <a:effectLst/>
      </c:spPr>
    </c:plotArea>
    <c:legend>
      <c:legendPos val="b"/>
      <c:legendEntry>
        <c:idx val="2"/>
        <c:delete val="1"/>
      </c:legendEntry>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Category</a:t>
            </a:r>
            <a:r>
              <a:rPr lang="en-US" baseline="0" dirty="0" smtClean="0"/>
              <a:t> Based AI Adoption Analysis</a:t>
            </a:r>
            <a:endParaRPr lang="en-US"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cat>
            <c:strRef>
              <c:f>Sheet1!$A$2:$A$5</c:f>
              <c:strCache>
                <c:ptCount val="4"/>
                <c:pt idx="0">
                  <c:v>Textile</c:v>
                </c:pt>
                <c:pt idx="1">
                  <c:v>Metal and Wood Crafts</c:v>
                </c:pt>
                <c:pt idx="2">
                  <c:v>Paintings</c:v>
                </c:pt>
                <c:pt idx="3">
                  <c:v>Other Crafts</c:v>
                </c:pt>
              </c:strCache>
            </c:strRef>
          </c:cat>
          <c:val>
            <c:numRef>
              <c:f>Sheet1!$B$2:$B$5</c:f>
              <c:numCache>
                <c:formatCode>General</c:formatCode>
                <c:ptCount val="4"/>
                <c:pt idx="0">
                  <c:v>88</c:v>
                </c:pt>
                <c:pt idx="1">
                  <c:v>7</c:v>
                </c:pt>
                <c:pt idx="2">
                  <c:v>19</c:v>
                </c:pt>
                <c:pt idx="3">
                  <c:v>13</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Sheet1!$B$1</c:f>
              <c:strCache>
                <c:ptCount val="1"/>
                <c:pt idx="0">
                  <c:v>No. of Businesses</c:v>
                </c:pt>
              </c:strCache>
            </c:strRef>
          </c:tx>
          <c:spPr>
            <a:solidFill>
              <a:schemeClr val="accent1"/>
            </a:solidFill>
            <a:ln>
              <a:noFill/>
            </a:ln>
            <a:effectLst/>
            <a:sp3d/>
          </c:spPr>
          <c:invertIfNegative val="0"/>
          <c:cat>
            <c:strRef>
              <c:f>Sheet1!$A$2:$A$5</c:f>
              <c:strCache>
                <c:ptCount val="3"/>
                <c:pt idx="0">
                  <c:v>Increased</c:v>
                </c:pt>
                <c:pt idx="1">
                  <c:v>Decreased</c:v>
                </c:pt>
                <c:pt idx="2">
                  <c:v>No Change</c:v>
                </c:pt>
              </c:strCache>
            </c:strRef>
          </c:cat>
          <c:val>
            <c:numRef>
              <c:f>Sheet1!$B$2:$B$5</c:f>
              <c:numCache>
                <c:formatCode>General</c:formatCode>
                <c:ptCount val="4"/>
                <c:pt idx="0">
                  <c:v>103</c:v>
                </c:pt>
                <c:pt idx="1">
                  <c:v>8</c:v>
                </c:pt>
                <c:pt idx="2">
                  <c:v>16</c:v>
                </c:pt>
              </c:numCache>
            </c:numRef>
          </c:val>
        </c:ser>
        <c:ser>
          <c:idx val="1"/>
          <c:order val="1"/>
          <c:tx>
            <c:strRef>
              <c:f>Sheet1!$C$1</c:f>
              <c:strCache>
                <c:ptCount val="1"/>
                <c:pt idx="0">
                  <c:v>Column1</c:v>
                </c:pt>
              </c:strCache>
            </c:strRef>
          </c:tx>
          <c:spPr>
            <a:solidFill>
              <a:schemeClr val="accent2"/>
            </a:solidFill>
            <a:ln>
              <a:noFill/>
            </a:ln>
            <a:effectLst/>
            <a:sp3d/>
          </c:spPr>
          <c:invertIfNegative val="0"/>
          <c:cat>
            <c:strRef>
              <c:f>Sheet1!$A$2:$A$5</c:f>
              <c:strCache>
                <c:ptCount val="3"/>
                <c:pt idx="0">
                  <c:v>Increased</c:v>
                </c:pt>
                <c:pt idx="1">
                  <c:v>Decreased</c:v>
                </c:pt>
                <c:pt idx="2">
                  <c:v>No Change</c:v>
                </c:pt>
              </c:strCache>
            </c:strRef>
          </c:cat>
          <c:val>
            <c:numRef>
              <c:f>Sheet1!$C$2:$C$5</c:f>
              <c:numCache>
                <c:formatCode>General</c:formatCode>
                <c:ptCount val="4"/>
              </c:numCache>
            </c:numRef>
          </c:val>
        </c:ser>
        <c:ser>
          <c:idx val="2"/>
          <c:order val="2"/>
          <c:tx>
            <c:strRef>
              <c:f>Sheet1!$D$1</c:f>
              <c:strCache>
                <c:ptCount val="1"/>
                <c:pt idx="0">
                  <c:v>Column2</c:v>
                </c:pt>
              </c:strCache>
            </c:strRef>
          </c:tx>
          <c:spPr>
            <a:solidFill>
              <a:schemeClr val="accent3"/>
            </a:solidFill>
            <a:ln>
              <a:noFill/>
            </a:ln>
            <a:effectLst/>
            <a:sp3d/>
          </c:spPr>
          <c:invertIfNegative val="0"/>
          <c:cat>
            <c:strRef>
              <c:f>Sheet1!$A$2:$A$5</c:f>
              <c:strCache>
                <c:ptCount val="3"/>
                <c:pt idx="0">
                  <c:v>Increased</c:v>
                </c:pt>
                <c:pt idx="1">
                  <c:v>Decreased</c:v>
                </c:pt>
                <c:pt idx="2">
                  <c:v>No Change</c:v>
                </c:pt>
              </c:strCache>
            </c:strRef>
          </c:cat>
          <c:val>
            <c:numRef>
              <c:f>Sheet1!$D$2:$D$5</c:f>
              <c:numCache>
                <c:formatCode>General</c:formatCode>
                <c:ptCount val="4"/>
              </c:numCache>
            </c:numRef>
          </c:val>
        </c:ser>
        <c:dLbls>
          <c:showLegendKey val="0"/>
          <c:showVal val="0"/>
          <c:showCatName val="0"/>
          <c:showSerName val="0"/>
          <c:showPercent val="0"/>
          <c:showBubbleSize val="0"/>
        </c:dLbls>
        <c:gapWidth val="150"/>
        <c:shape val="box"/>
        <c:axId val="1110985152"/>
        <c:axId val="1110975360"/>
        <c:axId val="0"/>
      </c:bar3DChart>
      <c:catAx>
        <c:axId val="11109851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10975360"/>
        <c:crosses val="autoZero"/>
        <c:auto val="1"/>
        <c:lblAlgn val="ctr"/>
        <c:lblOffset val="100"/>
        <c:noMultiLvlLbl val="0"/>
      </c:catAx>
      <c:valAx>
        <c:axId val="11109753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10985152"/>
        <c:crosses val="autoZero"/>
        <c:crossBetween val="between"/>
      </c:valAx>
      <c:spPr>
        <a:noFill/>
        <a:ln>
          <a:noFill/>
        </a:ln>
        <a:effectLst/>
      </c:spPr>
    </c:plotArea>
    <c:legend>
      <c:legendPos val="b"/>
      <c:legendEntry>
        <c:idx val="1"/>
        <c:delete val="1"/>
      </c:legendEntry>
      <c:legendEntry>
        <c:idx val="2"/>
        <c:delete val="1"/>
      </c:legendEntry>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tx>
            <c:strRef>
              <c:f>Sheet1!$B$1</c:f>
              <c:strCache>
                <c:ptCount val="1"/>
                <c:pt idx="0">
                  <c:v>Content Quality</c:v>
                </c:pt>
              </c:strCache>
            </c:strRef>
          </c:tx>
          <c:spPr>
            <a:solidFill>
              <a:schemeClr val="accent1"/>
            </a:solidFill>
            <a:ln>
              <a:noFill/>
            </a:ln>
            <a:effectLst/>
            <a:sp3d/>
          </c:spPr>
          <c:invertIfNegative val="0"/>
          <c:cat>
            <c:strRef>
              <c:f>Sheet1!$A$2:$A$5</c:f>
              <c:strCache>
                <c:ptCount val="3"/>
                <c:pt idx="0">
                  <c:v>Improved</c:v>
                </c:pt>
                <c:pt idx="1">
                  <c:v>Reduced</c:v>
                </c:pt>
                <c:pt idx="2">
                  <c:v>No Change</c:v>
                </c:pt>
              </c:strCache>
            </c:strRef>
          </c:cat>
          <c:val>
            <c:numRef>
              <c:f>Sheet1!$B$2:$B$5</c:f>
              <c:numCache>
                <c:formatCode>General</c:formatCode>
                <c:ptCount val="4"/>
                <c:pt idx="0">
                  <c:v>110</c:v>
                </c:pt>
                <c:pt idx="1">
                  <c:v>12</c:v>
                </c:pt>
                <c:pt idx="2">
                  <c:v>5</c:v>
                </c:pt>
              </c:numCache>
            </c:numRef>
          </c:val>
        </c:ser>
        <c:ser>
          <c:idx val="1"/>
          <c:order val="1"/>
          <c:tx>
            <c:strRef>
              <c:f>Sheet1!$C$1</c:f>
              <c:strCache>
                <c:ptCount val="1"/>
                <c:pt idx="0">
                  <c:v>Visual Presentation</c:v>
                </c:pt>
              </c:strCache>
            </c:strRef>
          </c:tx>
          <c:spPr>
            <a:solidFill>
              <a:schemeClr val="accent2"/>
            </a:solidFill>
            <a:ln>
              <a:noFill/>
            </a:ln>
            <a:effectLst/>
            <a:sp3d/>
          </c:spPr>
          <c:invertIfNegative val="0"/>
          <c:cat>
            <c:strRef>
              <c:f>Sheet1!$A$2:$A$5</c:f>
              <c:strCache>
                <c:ptCount val="3"/>
                <c:pt idx="0">
                  <c:v>Improved</c:v>
                </c:pt>
                <c:pt idx="1">
                  <c:v>Reduced</c:v>
                </c:pt>
                <c:pt idx="2">
                  <c:v>No Change</c:v>
                </c:pt>
              </c:strCache>
            </c:strRef>
          </c:cat>
          <c:val>
            <c:numRef>
              <c:f>Sheet1!$C$2:$C$5</c:f>
              <c:numCache>
                <c:formatCode>General</c:formatCode>
                <c:ptCount val="4"/>
                <c:pt idx="0">
                  <c:v>118</c:v>
                </c:pt>
                <c:pt idx="1">
                  <c:v>0</c:v>
                </c:pt>
                <c:pt idx="2">
                  <c:v>9</c:v>
                </c:pt>
              </c:numCache>
            </c:numRef>
          </c:val>
        </c:ser>
        <c:ser>
          <c:idx val="2"/>
          <c:order val="2"/>
          <c:tx>
            <c:strRef>
              <c:f>Sheet1!$D$1</c:f>
              <c:strCache>
                <c:ptCount val="1"/>
                <c:pt idx="0">
                  <c:v>Customer Engagement</c:v>
                </c:pt>
              </c:strCache>
            </c:strRef>
          </c:tx>
          <c:spPr>
            <a:solidFill>
              <a:schemeClr val="accent3"/>
            </a:solidFill>
            <a:ln>
              <a:noFill/>
            </a:ln>
            <a:effectLst/>
            <a:sp3d/>
          </c:spPr>
          <c:invertIfNegative val="0"/>
          <c:cat>
            <c:strRef>
              <c:f>Sheet1!$A$2:$A$5</c:f>
              <c:strCache>
                <c:ptCount val="3"/>
                <c:pt idx="0">
                  <c:v>Improved</c:v>
                </c:pt>
                <c:pt idx="1">
                  <c:v>Reduced</c:v>
                </c:pt>
                <c:pt idx="2">
                  <c:v>No Change</c:v>
                </c:pt>
              </c:strCache>
            </c:strRef>
          </c:cat>
          <c:val>
            <c:numRef>
              <c:f>Sheet1!$D$2:$D$5</c:f>
              <c:numCache>
                <c:formatCode>General</c:formatCode>
                <c:ptCount val="4"/>
                <c:pt idx="0">
                  <c:v>82</c:v>
                </c:pt>
                <c:pt idx="1">
                  <c:v>10</c:v>
                </c:pt>
                <c:pt idx="2">
                  <c:v>35</c:v>
                </c:pt>
              </c:numCache>
            </c:numRef>
          </c:val>
        </c:ser>
        <c:ser>
          <c:idx val="3"/>
          <c:order val="3"/>
          <c:tx>
            <c:strRef>
              <c:f>Sheet1!$E$1</c:f>
              <c:strCache>
                <c:ptCount val="1"/>
                <c:pt idx="0">
                  <c:v>Market Reach</c:v>
                </c:pt>
              </c:strCache>
            </c:strRef>
          </c:tx>
          <c:spPr>
            <a:solidFill>
              <a:schemeClr val="accent4"/>
            </a:solidFill>
            <a:ln>
              <a:noFill/>
            </a:ln>
            <a:effectLst/>
            <a:sp3d/>
          </c:spPr>
          <c:invertIfNegative val="0"/>
          <c:cat>
            <c:strRef>
              <c:f>Sheet1!$A$2:$A$5</c:f>
              <c:strCache>
                <c:ptCount val="3"/>
                <c:pt idx="0">
                  <c:v>Improved</c:v>
                </c:pt>
                <c:pt idx="1">
                  <c:v>Reduced</c:v>
                </c:pt>
                <c:pt idx="2">
                  <c:v>No Change</c:v>
                </c:pt>
              </c:strCache>
            </c:strRef>
          </c:cat>
          <c:val>
            <c:numRef>
              <c:f>Sheet1!$E$2:$E$5</c:f>
              <c:numCache>
                <c:formatCode>General</c:formatCode>
                <c:ptCount val="4"/>
                <c:pt idx="0">
                  <c:v>69</c:v>
                </c:pt>
                <c:pt idx="1">
                  <c:v>5</c:v>
                </c:pt>
                <c:pt idx="2">
                  <c:v>53</c:v>
                </c:pt>
              </c:numCache>
            </c:numRef>
          </c:val>
        </c:ser>
        <c:dLbls>
          <c:showLegendKey val="0"/>
          <c:showVal val="0"/>
          <c:showCatName val="0"/>
          <c:showSerName val="0"/>
          <c:showPercent val="0"/>
          <c:showBubbleSize val="0"/>
        </c:dLbls>
        <c:gapWidth val="150"/>
        <c:shape val="box"/>
        <c:axId val="1110972096"/>
        <c:axId val="1110979168"/>
        <c:axId val="0"/>
      </c:bar3DChart>
      <c:catAx>
        <c:axId val="111097209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10979168"/>
        <c:crosses val="autoZero"/>
        <c:auto val="1"/>
        <c:lblAlgn val="ctr"/>
        <c:lblOffset val="100"/>
        <c:noMultiLvlLbl val="0"/>
      </c:catAx>
      <c:valAx>
        <c:axId val="11109791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1097209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Sales</c:v>
                </c:pt>
              </c:strCache>
            </c:strRef>
          </c:tx>
          <c:dPt>
            <c:idx val="0"/>
            <c:bubble3D val="0"/>
            <c:spPr>
              <a:solidFill>
                <a:schemeClr val="accent1"/>
              </a:solidFill>
              <a:ln w="25400">
                <a:solidFill>
                  <a:schemeClr val="lt1"/>
                </a:solidFill>
              </a:ln>
              <a:effectLst/>
              <a:sp3d contourW="25400">
                <a:contourClr>
                  <a:schemeClr val="lt1"/>
                </a:contourClr>
              </a:sp3d>
            </c:spPr>
          </c:dPt>
          <c:dPt>
            <c:idx val="1"/>
            <c:bubble3D val="0"/>
            <c:spPr>
              <a:solidFill>
                <a:schemeClr val="accent2"/>
              </a:solidFill>
              <a:ln w="25400">
                <a:solidFill>
                  <a:schemeClr val="lt1"/>
                </a:solidFill>
              </a:ln>
              <a:effectLst/>
              <a:sp3d contourW="25400">
                <a:contourClr>
                  <a:schemeClr val="lt1"/>
                </a:contourClr>
              </a:sp3d>
            </c:spPr>
          </c:dPt>
          <c:dPt>
            <c:idx val="2"/>
            <c:bubble3D val="0"/>
            <c:spPr>
              <a:solidFill>
                <a:schemeClr val="accent3"/>
              </a:solidFill>
              <a:ln w="25400">
                <a:solidFill>
                  <a:schemeClr val="lt1"/>
                </a:solidFill>
              </a:ln>
              <a:effectLst/>
              <a:sp3d contourW="25400">
                <a:contourClr>
                  <a:schemeClr val="lt1"/>
                </a:contourClr>
              </a:sp3d>
            </c:spPr>
          </c:dPt>
          <c:dPt>
            <c:idx val="3"/>
            <c:bubble3D val="0"/>
            <c:spPr>
              <a:solidFill>
                <a:schemeClr val="accent4"/>
              </a:solidFill>
              <a:ln w="25400">
                <a:solidFill>
                  <a:schemeClr val="lt1"/>
                </a:solidFill>
              </a:ln>
              <a:effectLst/>
              <a:sp3d contourW="25400">
                <a:contourClr>
                  <a:schemeClr val="lt1"/>
                </a:contourClr>
              </a:sp3d>
            </c:spPr>
          </c:dPt>
          <c:dPt>
            <c:idx val="4"/>
            <c:bubble3D val="0"/>
            <c:spPr>
              <a:solidFill>
                <a:schemeClr val="accent5"/>
              </a:solidFill>
              <a:ln w="25400">
                <a:solidFill>
                  <a:schemeClr val="lt1"/>
                </a:solidFill>
              </a:ln>
              <a:effectLst/>
              <a:sp3d contourW="25400">
                <a:contourClr>
                  <a:schemeClr val="lt1"/>
                </a:contourClr>
              </a:sp3d>
            </c:spPr>
          </c:dPt>
          <c:cat>
            <c:strRef>
              <c:f>Sheet1!$A$2:$A$6</c:f>
              <c:strCache>
                <c:ptCount val="5"/>
                <c:pt idx="0">
                  <c:v>Lack of Digital Literacy</c:v>
                </c:pt>
                <c:pt idx="1">
                  <c:v>Limited Financial Resources</c:v>
                </c:pt>
                <c:pt idx="2">
                  <c:v>Language Barriers</c:v>
                </c:pt>
                <c:pt idx="3">
                  <c:v>Risk of Authenticity</c:v>
                </c:pt>
                <c:pt idx="4">
                  <c:v>Time Constraints</c:v>
                </c:pt>
              </c:strCache>
            </c:strRef>
          </c:cat>
          <c:val>
            <c:numRef>
              <c:f>Sheet1!$B$2:$B$6</c:f>
              <c:numCache>
                <c:formatCode>General</c:formatCode>
                <c:ptCount val="5"/>
                <c:pt idx="0">
                  <c:v>84</c:v>
                </c:pt>
                <c:pt idx="1">
                  <c:v>47</c:v>
                </c:pt>
                <c:pt idx="2">
                  <c:v>23</c:v>
                </c:pt>
                <c:pt idx="3">
                  <c:v>19</c:v>
                </c:pt>
                <c:pt idx="4">
                  <c:v>92</c:v>
                </c:pt>
              </c:numCache>
            </c:numRef>
          </c:val>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Sheet1!$B$1</c:f>
              <c:strCache>
                <c:ptCount val="1"/>
                <c:pt idx="0">
                  <c:v>Overall Brand Creation</c:v>
                </c:pt>
              </c:strCache>
            </c:strRef>
          </c:tx>
          <c:spPr>
            <a:solidFill>
              <a:schemeClr val="accent1"/>
            </a:solidFill>
            <a:ln>
              <a:noFill/>
            </a:ln>
            <a:effectLst/>
            <a:sp3d/>
          </c:spPr>
          <c:invertIfNegative val="0"/>
          <c:cat>
            <c:strRef>
              <c:f>Sheet1!$A$2:$A$5</c:f>
              <c:strCache>
                <c:ptCount val="3"/>
                <c:pt idx="0">
                  <c:v>Positive</c:v>
                </c:pt>
                <c:pt idx="1">
                  <c:v>Negative</c:v>
                </c:pt>
                <c:pt idx="2">
                  <c:v>No Impact</c:v>
                </c:pt>
              </c:strCache>
            </c:strRef>
          </c:cat>
          <c:val>
            <c:numRef>
              <c:f>Sheet1!$B$2:$B$5</c:f>
              <c:numCache>
                <c:formatCode>General</c:formatCode>
                <c:ptCount val="4"/>
                <c:pt idx="0">
                  <c:v>112</c:v>
                </c:pt>
                <c:pt idx="1">
                  <c:v>4</c:v>
                </c:pt>
                <c:pt idx="2">
                  <c:v>11</c:v>
                </c:pt>
              </c:numCache>
            </c:numRef>
          </c:val>
        </c:ser>
        <c:ser>
          <c:idx val="1"/>
          <c:order val="1"/>
          <c:tx>
            <c:strRef>
              <c:f>Sheet1!$C$1</c:f>
              <c:strCache>
                <c:ptCount val="1"/>
                <c:pt idx="0">
                  <c:v>Column1</c:v>
                </c:pt>
              </c:strCache>
            </c:strRef>
          </c:tx>
          <c:spPr>
            <a:solidFill>
              <a:schemeClr val="accent2"/>
            </a:solidFill>
            <a:ln>
              <a:noFill/>
            </a:ln>
            <a:effectLst/>
            <a:sp3d/>
          </c:spPr>
          <c:invertIfNegative val="0"/>
          <c:cat>
            <c:strRef>
              <c:f>Sheet1!$A$2:$A$5</c:f>
              <c:strCache>
                <c:ptCount val="3"/>
                <c:pt idx="0">
                  <c:v>Positive</c:v>
                </c:pt>
                <c:pt idx="1">
                  <c:v>Negative</c:v>
                </c:pt>
                <c:pt idx="2">
                  <c:v>No Impact</c:v>
                </c:pt>
              </c:strCache>
            </c:strRef>
          </c:cat>
          <c:val>
            <c:numRef>
              <c:f>Sheet1!$C$2:$C$5</c:f>
              <c:numCache>
                <c:formatCode>General</c:formatCode>
                <c:ptCount val="4"/>
              </c:numCache>
            </c:numRef>
          </c:val>
        </c:ser>
        <c:ser>
          <c:idx val="2"/>
          <c:order val="2"/>
          <c:tx>
            <c:strRef>
              <c:f>Sheet1!$D$1</c:f>
              <c:strCache>
                <c:ptCount val="1"/>
                <c:pt idx="0">
                  <c:v>Column2</c:v>
                </c:pt>
              </c:strCache>
            </c:strRef>
          </c:tx>
          <c:spPr>
            <a:solidFill>
              <a:schemeClr val="accent3"/>
            </a:solidFill>
            <a:ln>
              <a:noFill/>
            </a:ln>
            <a:effectLst/>
            <a:sp3d/>
          </c:spPr>
          <c:invertIfNegative val="0"/>
          <c:cat>
            <c:strRef>
              <c:f>Sheet1!$A$2:$A$5</c:f>
              <c:strCache>
                <c:ptCount val="3"/>
                <c:pt idx="0">
                  <c:v>Positive</c:v>
                </c:pt>
                <c:pt idx="1">
                  <c:v>Negative</c:v>
                </c:pt>
                <c:pt idx="2">
                  <c:v>No Impact</c:v>
                </c:pt>
              </c:strCache>
            </c:strRef>
          </c:cat>
          <c:val>
            <c:numRef>
              <c:f>Sheet1!$D$2:$D$5</c:f>
              <c:numCache>
                <c:formatCode>General</c:formatCode>
                <c:ptCount val="4"/>
              </c:numCache>
            </c:numRef>
          </c:val>
        </c:ser>
        <c:dLbls>
          <c:showLegendKey val="0"/>
          <c:showVal val="0"/>
          <c:showCatName val="0"/>
          <c:showSerName val="0"/>
          <c:showPercent val="0"/>
          <c:showBubbleSize val="0"/>
        </c:dLbls>
        <c:gapWidth val="150"/>
        <c:shape val="box"/>
        <c:axId val="1095886496"/>
        <c:axId val="1095887040"/>
        <c:axId val="0"/>
      </c:bar3DChart>
      <c:catAx>
        <c:axId val="10958864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95887040"/>
        <c:crosses val="autoZero"/>
        <c:auto val="1"/>
        <c:lblAlgn val="ctr"/>
        <c:lblOffset val="100"/>
        <c:noMultiLvlLbl val="0"/>
      </c:catAx>
      <c:valAx>
        <c:axId val="1095887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95886496"/>
        <c:crosses val="autoZero"/>
        <c:crossBetween val="between"/>
      </c:valAx>
      <c:spPr>
        <a:noFill/>
        <a:ln>
          <a:noFill/>
        </a:ln>
        <a:effectLst/>
      </c:spPr>
    </c:plotArea>
    <c:legend>
      <c:legendPos val="b"/>
      <c:legendEntry>
        <c:idx val="1"/>
        <c:delete val="1"/>
      </c:legendEntry>
      <c:legendEntry>
        <c:idx val="2"/>
        <c:delete val="1"/>
      </c:legendEntry>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2621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733897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27807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102425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9767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7209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3966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079569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8168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43977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29218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8561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81010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95648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6151095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6494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2/20/2026</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8483207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8190" y="408233"/>
            <a:ext cx="9453093" cy="1742540"/>
          </a:xfrm>
        </p:spPr>
        <p:txBody>
          <a:bodyPr/>
          <a:lstStyle/>
          <a:p>
            <a:pPr algn="ctr"/>
            <a:r>
              <a:rPr lang="en-US" sz="3600" b="1" dirty="0">
                <a:solidFill>
                  <a:schemeClr val="accent2">
                    <a:lumMod val="50000"/>
                  </a:schemeClr>
                </a:solidFill>
                <a:latin typeface="Times New Roman" panose="02020603050405020304" pitchFamily="18" charset="0"/>
                <a:cs typeface="Times New Roman" panose="02020603050405020304" pitchFamily="18" charset="0"/>
              </a:rPr>
              <a:t>A Study on Impact of Artificial Intelligence in Creation of Brand Identity of Handicraft Businesses</a:t>
            </a:r>
            <a:endParaRPr lang="en-IN" sz="36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881801" y="2519851"/>
            <a:ext cx="8625870" cy="2066632"/>
          </a:xfrm>
        </p:spPr>
        <p:txBody>
          <a:bodyPr>
            <a:normAutofit/>
          </a:bodyPr>
          <a:lstStyle/>
          <a:p>
            <a:pPr algn="ctr"/>
            <a:r>
              <a:rPr lang="en-US" sz="2800" b="1" dirty="0" smtClean="0">
                <a:solidFill>
                  <a:schemeClr val="accent2">
                    <a:lumMod val="75000"/>
                  </a:schemeClr>
                </a:solidFill>
                <a:latin typeface="Times New Roman" panose="02020603050405020304" pitchFamily="18" charset="0"/>
                <a:cs typeface="Times New Roman" panose="02020603050405020304" pitchFamily="18" charset="0"/>
              </a:rPr>
              <a:t>International Conference</a:t>
            </a:r>
          </a:p>
          <a:p>
            <a:pPr algn="ctr"/>
            <a:r>
              <a:rPr lang="en-US" sz="2800" b="1" dirty="0" smtClean="0">
                <a:solidFill>
                  <a:schemeClr val="accent2">
                    <a:lumMod val="75000"/>
                  </a:schemeClr>
                </a:solidFill>
                <a:latin typeface="Times New Roman" panose="02020603050405020304" pitchFamily="18" charset="0"/>
                <a:cs typeface="Times New Roman" panose="02020603050405020304" pitchFamily="18" charset="0"/>
              </a:rPr>
              <a:t>AIRTTKC 2026</a:t>
            </a:r>
          </a:p>
          <a:p>
            <a:pPr algn="ctr"/>
            <a:r>
              <a:rPr lang="en-US" dirty="0" smtClean="0">
                <a:solidFill>
                  <a:schemeClr val="accent2">
                    <a:lumMod val="50000"/>
                  </a:schemeClr>
                </a:solidFill>
                <a:latin typeface="Times New Roman" panose="02020603050405020304" pitchFamily="18" charset="0"/>
                <a:cs typeface="Times New Roman" panose="02020603050405020304" pitchFamily="18" charset="0"/>
              </a:rPr>
              <a:t>(Organized by Sikkim Skill University and </a:t>
            </a:r>
            <a:r>
              <a:rPr lang="en-US" dirty="0" err="1" smtClean="0">
                <a:solidFill>
                  <a:schemeClr val="accent2">
                    <a:lumMod val="50000"/>
                  </a:schemeClr>
                </a:solidFill>
                <a:latin typeface="Times New Roman" panose="02020603050405020304" pitchFamily="18" charset="0"/>
                <a:cs typeface="Times New Roman" panose="02020603050405020304" pitchFamily="18" charset="0"/>
              </a:rPr>
              <a:t>Airo</a:t>
            </a:r>
            <a:r>
              <a:rPr lang="en-US" dirty="0" smtClean="0">
                <a:solidFill>
                  <a:schemeClr val="accent2">
                    <a:lumMod val="50000"/>
                  </a:schemeClr>
                </a:solidFill>
                <a:latin typeface="Times New Roman" panose="02020603050405020304" pitchFamily="18" charset="0"/>
                <a:cs typeface="Times New Roman" panose="02020603050405020304" pitchFamily="18" charset="0"/>
              </a:rPr>
              <a:t> International Journal)</a:t>
            </a:r>
            <a:endParaRPr lang="en-IN"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612833" y="4955561"/>
            <a:ext cx="3090930" cy="1754326"/>
          </a:xfrm>
          <a:prstGeom prst="rect">
            <a:avLst/>
          </a:prstGeom>
          <a:noFill/>
        </p:spPr>
        <p:txBody>
          <a:bodyPr wrap="square" rtlCol="0">
            <a:spAutoFit/>
          </a:bodyPr>
          <a:lstStyle/>
          <a:p>
            <a:r>
              <a:rPr lang="en-US" b="1" dirty="0">
                <a:solidFill>
                  <a:schemeClr val="tx2"/>
                </a:solidFill>
                <a:latin typeface="Times New Roman" panose="02020603050405020304" pitchFamily="18" charset="0"/>
                <a:cs typeface="Times New Roman" panose="02020603050405020304" pitchFamily="18" charset="0"/>
              </a:rPr>
              <a:t>First </a:t>
            </a:r>
            <a:r>
              <a:rPr lang="en-US" b="1" dirty="0" smtClean="0">
                <a:solidFill>
                  <a:schemeClr val="tx2"/>
                </a:solidFill>
                <a:latin typeface="Times New Roman" panose="02020603050405020304" pitchFamily="18" charset="0"/>
                <a:cs typeface="Times New Roman" panose="02020603050405020304" pitchFamily="18" charset="0"/>
              </a:rPr>
              <a:t>Author</a:t>
            </a:r>
            <a:endParaRPr lang="en-US" b="1" dirty="0">
              <a:solidFill>
                <a:schemeClr val="tx2"/>
              </a:solidFill>
              <a:latin typeface="Times New Roman" panose="02020603050405020304" pitchFamily="18" charset="0"/>
              <a:cs typeface="Times New Roman" panose="02020603050405020304" pitchFamily="18" charset="0"/>
            </a:endParaRPr>
          </a:p>
          <a:p>
            <a:r>
              <a:rPr lang="en-US" i="1" dirty="0">
                <a:solidFill>
                  <a:schemeClr val="tx2"/>
                </a:solidFill>
                <a:latin typeface="Times New Roman" panose="02020603050405020304" pitchFamily="18" charset="0"/>
                <a:cs typeface="Times New Roman" panose="02020603050405020304" pitchFamily="18" charset="0"/>
              </a:rPr>
              <a:t>Dr. </a:t>
            </a:r>
            <a:r>
              <a:rPr lang="en-US" i="1" dirty="0" err="1" smtClean="0">
                <a:solidFill>
                  <a:schemeClr val="tx2"/>
                </a:solidFill>
                <a:latin typeface="Times New Roman" panose="02020603050405020304" pitchFamily="18" charset="0"/>
                <a:cs typeface="Times New Roman" panose="02020603050405020304" pitchFamily="18" charset="0"/>
              </a:rPr>
              <a:t>Priyanka</a:t>
            </a:r>
            <a:r>
              <a:rPr lang="en-US" i="1" dirty="0" smtClean="0">
                <a:solidFill>
                  <a:schemeClr val="tx2"/>
                </a:solidFill>
                <a:latin typeface="Times New Roman" panose="02020603050405020304" pitchFamily="18" charset="0"/>
                <a:cs typeface="Times New Roman" panose="02020603050405020304" pitchFamily="18" charset="0"/>
              </a:rPr>
              <a:t> </a:t>
            </a:r>
            <a:r>
              <a:rPr lang="en-US" i="1" dirty="0" err="1" smtClean="0">
                <a:solidFill>
                  <a:schemeClr val="tx2"/>
                </a:solidFill>
                <a:latin typeface="Times New Roman" panose="02020603050405020304" pitchFamily="18" charset="0"/>
                <a:cs typeface="Times New Roman" panose="02020603050405020304" pitchFamily="18" charset="0"/>
              </a:rPr>
              <a:t>Daya</a:t>
            </a:r>
            <a:r>
              <a:rPr lang="en-US" i="1" dirty="0" smtClean="0">
                <a:solidFill>
                  <a:schemeClr val="tx2"/>
                </a:solidFill>
                <a:latin typeface="Times New Roman" panose="02020603050405020304" pitchFamily="18" charset="0"/>
                <a:cs typeface="Times New Roman" panose="02020603050405020304" pitchFamily="18" charset="0"/>
              </a:rPr>
              <a:t> </a:t>
            </a:r>
            <a:r>
              <a:rPr lang="en-US" i="1" dirty="0" err="1" smtClean="0">
                <a:solidFill>
                  <a:schemeClr val="tx2"/>
                </a:solidFill>
                <a:latin typeface="Times New Roman" panose="02020603050405020304" pitchFamily="18" charset="0"/>
                <a:cs typeface="Times New Roman" panose="02020603050405020304" pitchFamily="18" charset="0"/>
              </a:rPr>
              <a:t>Choudhary</a:t>
            </a:r>
            <a:endParaRPr lang="en-US" i="1" dirty="0">
              <a:solidFill>
                <a:schemeClr val="tx2"/>
              </a:solidFill>
              <a:latin typeface="Times New Roman" panose="02020603050405020304" pitchFamily="18" charset="0"/>
              <a:cs typeface="Times New Roman" panose="02020603050405020304" pitchFamily="18" charset="0"/>
            </a:endParaRPr>
          </a:p>
          <a:p>
            <a:r>
              <a:rPr lang="en-US" dirty="0">
                <a:solidFill>
                  <a:schemeClr val="tx2"/>
                </a:solidFill>
                <a:latin typeface="Times New Roman" panose="02020603050405020304" pitchFamily="18" charset="0"/>
                <a:cs typeface="Times New Roman" panose="02020603050405020304" pitchFamily="18" charset="0"/>
              </a:rPr>
              <a:t>Assistant Professor</a:t>
            </a:r>
          </a:p>
          <a:p>
            <a:r>
              <a:rPr lang="en-US" dirty="0" smtClean="0">
                <a:solidFill>
                  <a:schemeClr val="tx2"/>
                </a:solidFill>
                <a:latin typeface="Times New Roman" panose="02020603050405020304" pitchFamily="18" charset="0"/>
                <a:cs typeface="Times New Roman" panose="02020603050405020304" pitchFamily="18" charset="0"/>
              </a:rPr>
              <a:t>Pacific Academy of Higher Education &amp; Research University, </a:t>
            </a:r>
            <a:r>
              <a:rPr lang="en-US" dirty="0">
                <a:solidFill>
                  <a:schemeClr val="tx2"/>
                </a:solidFill>
                <a:latin typeface="Times New Roman" panose="02020603050405020304" pitchFamily="18" charset="0"/>
                <a:cs typeface="Times New Roman" panose="02020603050405020304" pitchFamily="18" charset="0"/>
              </a:rPr>
              <a:t>Udaipur</a:t>
            </a:r>
          </a:p>
        </p:txBody>
      </p:sp>
      <p:sp>
        <p:nvSpPr>
          <p:cNvPr id="6" name="TextBox 5"/>
          <p:cNvSpPr txBox="1"/>
          <p:nvPr/>
        </p:nvSpPr>
        <p:spPr>
          <a:xfrm>
            <a:off x="9002333" y="4955561"/>
            <a:ext cx="2734749" cy="1754326"/>
          </a:xfrm>
          <a:prstGeom prst="rect">
            <a:avLst/>
          </a:prstGeom>
          <a:noFill/>
        </p:spPr>
        <p:txBody>
          <a:bodyPr wrap="square" rtlCol="0">
            <a:spAutoFit/>
          </a:bodyPr>
          <a:lstStyle/>
          <a:p>
            <a:pPr algn="r"/>
            <a:r>
              <a:rPr lang="en-US" b="1" dirty="0" smtClean="0">
                <a:solidFill>
                  <a:schemeClr val="tx2"/>
                </a:solidFill>
                <a:latin typeface="Times New Roman" panose="02020603050405020304" pitchFamily="18" charset="0"/>
                <a:cs typeface="Times New Roman" panose="02020603050405020304" pitchFamily="18" charset="0"/>
              </a:rPr>
              <a:t>Co-Author </a:t>
            </a:r>
            <a:r>
              <a:rPr lang="en-US" b="1" dirty="0">
                <a:solidFill>
                  <a:schemeClr val="tx2"/>
                </a:solidFill>
                <a:latin typeface="Times New Roman" panose="02020603050405020304" pitchFamily="18" charset="0"/>
                <a:cs typeface="Times New Roman" panose="02020603050405020304" pitchFamily="18" charset="0"/>
              </a:rPr>
              <a:t>&amp; Presenter</a:t>
            </a:r>
          </a:p>
          <a:p>
            <a:pPr algn="r"/>
            <a:r>
              <a:rPr lang="en-US" i="1" dirty="0" smtClean="0">
                <a:solidFill>
                  <a:schemeClr val="tx2"/>
                </a:solidFill>
                <a:latin typeface="Times New Roman" panose="02020603050405020304" pitchFamily="18" charset="0"/>
                <a:cs typeface="Times New Roman" panose="02020603050405020304" pitchFamily="18" charset="0"/>
              </a:rPr>
              <a:t>Charu Mehta</a:t>
            </a:r>
            <a:endParaRPr lang="en-US" i="1" dirty="0">
              <a:solidFill>
                <a:schemeClr val="tx2"/>
              </a:solidFill>
              <a:latin typeface="Times New Roman" panose="02020603050405020304" pitchFamily="18" charset="0"/>
              <a:cs typeface="Times New Roman" panose="02020603050405020304" pitchFamily="18" charset="0"/>
            </a:endParaRPr>
          </a:p>
          <a:p>
            <a:pPr algn="r"/>
            <a:r>
              <a:rPr lang="en-US" dirty="0" smtClean="0">
                <a:solidFill>
                  <a:schemeClr val="tx2"/>
                </a:solidFill>
                <a:latin typeface="Times New Roman" panose="02020603050405020304" pitchFamily="18" charset="0"/>
                <a:cs typeface="Times New Roman" panose="02020603050405020304" pitchFamily="18" charset="0"/>
              </a:rPr>
              <a:t>Research Scholar</a:t>
            </a:r>
            <a:endParaRPr lang="en-US" dirty="0">
              <a:solidFill>
                <a:schemeClr val="tx2"/>
              </a:solidFill>
              <a:latin typeface="Times New Roman" panose="02020603050405020304" pitchFamily="18" charset="0"/>
              <a:cs typeface="Times New Roman" panose="02020603050405020304" pitchFamily="18" charset="0"/>
            </a:endParaRPr>
          </a:p>
          <a:p>
            <a:pPr algn="r"/>
            <a:r>
              <a:rPr lang="en-US" dirty="0" smtClean="0">
                <a:solidFill>
                  <a:schemeClr val="tx2"/>
                </a:solidFill>
                <a:latin typeface="Times New Roman" panose="02020603050405020304" pitchFamily="18" charset="0"/>
                <a:cs typeface="Times New Roman" panose="02020603050405020304" pitchFamily="18" charset="0"/>
              </a:rPr>
              <a:t>Pacific Academy of Higher Education &amp; Research University, </a:t>
            </a:r>
            <a:r>
              <a:rPr lang="en-US" dirty="0">
                <a:solidFill>
                  <a:schemeClr val="tx2"/>
                </a:solidFill>
                <a:latin typeface="Times New Roman" panose="02020603050405020304" pitchFamily="18" charset="0"/>
                <a:cs typeface="Times New Roman" panose="02020603050405020304" pitchFamily="18" charset="0"/>
              </a:rPr>
              <a:t>Udaipur</a:t>
            </a:r>
          </a:p>
        </p:txBody>
      </p:sp>
    </p:spTree>
    <p:extLst>
      <p:ext uri="{BB962C8B-B14F-4D97-AF65-F5344CB8AC3E}">
        <p14:creationId xmlns:p14="http://schemas.microsoft.com/office/powerpoint/2010/main" val="1733749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8228" y="121834"/>
            <a:ext cx="8083660" cy="715293"/>
          </a:xfrm>
        </p:spPr>
        <p:txBody>
          <a:bodyPr>
            <a:no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endParaRPr lang="en-IN"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83345" y="1184855"/>
            <a:ext cx="10006885" cy="5525037"/>
          </a:xfrm>
        </p:spPr>
        <p:txBody>
          <a:bodyPr>
            <a:normAutofit/>
          </a:bodyPr>
          <a:lstStyle/>
          <a:p>
            <a:pPr algn="just"/>
            <a:r>
              <a:rPr lang="en-IN" sz="2000" dirty="0">
                <a:latin typeface="Times New Roman" panose="02020603050405020304" pitchFamily="18" charset="0"/>
                <a:cs typeface="Times New Roman" panose="02020603050405020304" pitchFamily="18" charset="0"/>
              </a:rPr>
              <a:t>The handicraft industry represents a long historical legacy of entrepreneurial activity with traditional skills and knowledge passed down through generations symbolizing deep rooted cultural heritage. </a:t>
            </a:r>
            <a:endParaRPr lang="en-IN" sz="2000" dirty="0" smtClean="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However, with the world moving rapidly towards technology and mass-produced goods, handicraft businesses have struggled for survival from this fierce competition and poor branding which has affected their visibility and market access, despite their cultural and economic significance. </a:t>
            </a:r>
          </a:p>
          <a:p>
            <a:pPr algn="just"/>
            <a:r>
              <a:rPr lang="en-IN" sz="2000" dirty="0">
                <a:latin typeface="Times New Roman" panose="02020603050405020304" pitchFamily="18" charset="0"/>
                <a:cs typeface="Times New Roman" panose="02020603050405020304" pitchFamily="18" charset="0"/>
              </a:rPr>
              <a:t>B</a:t>
            </a:r>
            <a:r>
              <a:rPr lang="en-IN" sz="2000" dirty="0" smtClean="0">
                <a:latin typeface="Times New Roman" panose="02020603050405020304" pitchFamily="18" charset="0"/>
                <a:cs typeface="Times New Roman" panose="02020603050405020304" pitchFamily="18" charset="0"/>
              </a:rPr>
              <a:t>rand </a:t>
            </a:r>
            <a:r>
              <a:rPr lang="en-IN" sz="2000" dirty="0">
                <a:latin typeface="Times New Roman" panose="02020603050405020304" pitchFamily="18" charset="0"/>
                <a:cs typeface="Times New Roman" panose="02020603050405020304" pitchFamily="18" charset="0"/>
              </a:rPr>
              <a:t>identity is an asset that helps a business stand out from others. In the handicraft industry the brand identity has strong association with cultural narratives, historical authenticity and artisan stories. </a:t>
            </a:r>
            <a:endParaRPr lang="en-IN" sz="2000" dirty="0" smtClean="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An effective implementation requires to identify and eliminate the challenges that come along with it. Therefore, this research also seeks to identify and understand the challenges faced by the handicraft businesses while adopting AI for successful implementation in the business.</a:t>
            </a:r>
          </a:p>
          <a:p>
            <a:pPr algn="just"/>
            <a:r>
              <a:rPr lang="en-IN" sz="2000" dirty="0">
                <a:latin typeface="Times New Roman" panose="02020603050405020304" pitchFamily="18" charset="0"/>
                <a:cs typeface="Times New Roman" panose="02020603050405020304" pitchFamily="18" charset="0"/>
              </a:rPr>
              <a:t>Furthermore, the research explores the influence of AI adoption in key areas such as brand visibility, visual presentation, customer engagement, content quality and market reach. </a:t>
            </a:r>
          </a:p>
        </p:txBody>
      </p:sp>
    </p:spTree>
    <p:extLst>
      <p:ext uri="{BB962C8B-B14F-4D97-AF65-F5344CB8AC3E}">
        <p14:creationId xmlns:p14="http://schemas.microsoft.com/office/powerpoint/2010/main" val="1846531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2242" y="309092"/>
            <a:ext cx="9040412" cy="914400"/>
          </a:xfrm>
        </p:spPr>
        <p:txBody>
          <a:bodyPr>
            <a:norm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Review of Literature</a:t>
            </a:r>
            <a:endParaRPr lang="en-IN"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692242" y="1642057"/>
            <a:ext cx="9233595" cy="5215943"/>
          </a:xfrm>
        </p:spPr>
        <p:txBody>
          <a:bodyPr>
            <a:noAutofit/>
          </a:bodyPr>
          <a:lstStyle/>
          <a:p>
            <a:pPr algn="just"/>
            <a:r>
              <a:rPr lang="en-IN" sz="2000" dirty="0" err="1">
                <a:latin typeface="Times New Roman" panose="02020603050405020304" pitchFamily="18" charset="0"/>
                <a:cs typeface="Times New Roman" panose="02020603050405020304" pitchFamily="18" charset="0"/>
              </a:rPr>
              <a:t>Latif</a:t>
            </a:r>
            <a:r>
              <a:rPr lang="en-IN" sz="2000" dirty="0">
                <a:latin typeface="Times New Roman" panose="02020603050405020304" pitchFamily="18" charset="0"/>
                <a:cs typeface="Times New Roman" panose="02020603050405020304" pitchFamily="18" charset="0"/>
              </a:rPr>
              <a:t>, F. (2026) explored the opportunities and challenges in creating brand identity through AI generated content. it was found that branding through AI generated content had potential benefits like efficiency, uniformity and personalization while it also highlighted the trust issues, ethical and authenticity challenges posed by AI generated content. </a:t>
            </a:r>
            <a:endParaRPr lang="en-IN" sz="2000" dirty="0" smtClean="0">
              <a:latin typeface="Times New Roman" panose="02020603050405020304" pitchFamily="18" charset="0"/>
              <a:cs typeface="Times New Roman" panose="02020603050405020304" pitchFamily="18" charset="0"/>
            </a:endParaRPr>
          </a:p>
          <a:p>
            <a:pPr algn="just"/>
            <a:r>
              <a:rPr lang="en-IN" sz="2000" dirty="0" err="1" smtClean="0">
                <a:latin typeface="Times New Roman" panose="02020603050405020304" pitchFamily="18" charset="0"/>
                <a:cs typeface="Times New Roman" panose="02020603050405020304" pitchFamily="18" charset="0"/>
              </a:rPr>
              <a:t>Raut</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Chandel</a:t>
            </a:r>
            <a:r>
              <a:rPr lang="en-IN" sz="2000" dirty="0">
                <a:latin typeface="Times New Roman" panose="02020603050405020304" pitchFamily="18" charset="0"/>
                <a:cs typeface="Times New Roman" panose="02020603050405020304" pitchFamily="18" charset="0"/>
              </a:rPr>
              <a:t>, A., &amp; Mittal, S. (2025) to examine the impact of artificial technologies like the generative AI, augmented reality (AR) and virtual reality (VR) on brand personalization and SEO optimization while taking into consideration the authenticity and ethical challenges of AI generated content. They concluded through AI tools businesses can better understand consumer behaviour and preferences, make the brand more personalized and enhance customer engagement. They also discussed future AI trends from a marketing perspective and suggested to integrate AI, marketing and CSR strategies to build stronger brand loyalty</a:t>
            </a:r>
            <a:r>
              <a:rPr lang="en-IN" sz="2000" dirty="0" smtClean="0">
                <a:latin typeface="Times New Roman" panose="02020603050405020304" pitchFamily="18" charset="0"/>
                <a:cs typeface="Times New Roman" panose="02020603050405020304" pitchFamily="18" charset="0"/>
              </a:rPr>
              <a:t>.</a:t>
            </a:r>
          </a:p>
          <a:p>
            <a:pPr algn="just"/>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5958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63453" y="309093"/>
            <a:ext cx="8911687" cy="1280890"/>
          </a:xfrm>
        </p:spPr>
        <p:txBody>
          <a:bodyPr>
            <a:norm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Review of Literature</a:t>
            </a:r>
            <a:endParaRPr lang="en-IN"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a:xfrm>
            <a:off x="2563453" y="1481071"/>
            <a:ext cx="9310867" cy="5048518"/>
          </a:xfrm>
        </p:spPr>
        <p:txBody>
          <a:bodyPr>
            <a:noAutofit/>
          </a:bodyPr>
          <a:lstStyle/>
          <a:p>
            <a:pPr algn="just"/>
            <a:r>
              <a:rPr lang="en-IN" sz="2000" dirty="0" err="1">
                <a:latin typeface="Times New Roman" panose="02020603050405020304" pitchFamily="18" charset="0"/>
                <a:cs typeface="Times New Roman" panose="02020603050405020304" pitchFamily="18" charset="0"/>
              </a:rPr>
              <a:t>Gbadamassi</a:t>
            </a:r>
            <a:r>
              <a:rPr lang="en-IN" sz="2000" dirty="0">
                <a:latin typeface="Times New Roman" panose="02020603050405020304" pitchFamily="18" charset="0"/>
                <a:cs typeface="Times New Roman" panose="02020603050405020304" pitchFamily="18" charset="0"/>
              </a:rPr>
              <a:t>, R., &amp; </a:t>
            </a:r>
            <a:r>
              <a:rPr lang="en-IN" sz="2000" dirty="0" err="1">
                <a:latin typeface="Times New Roman" panose="02020603050405020304" pitchFamily="18" charset="0"/>
                <a:cs typeface="Times New Roman" panose="02020603050405020304" pitchFamily="18" charset="0"/>
              </a:rPr>
              <a:t>Diakité</a:t>
            </a:r>
            <a:r>
              <a:rPr lang="en-IN" sz="2000" dirty="0">
                <a:latin typeface="Times New Roman" panose="02020603050405020304" pitchFamily="18" charset="0"/>
                <a:cs typeface="Times New Roman" panose="02020603050405020304" pitchFamily="18" charset="0"/>
              </a:rPr>
              <a:t>, I. K. (2025) studied consumers perception about the AI generated branded content. . The main contribution of this paper was that it pointed out the need for hybrid models that integrate the efficiency of AI generated content with emotional skill set like that of humans. This analysis suggests brands to strategically integrate generative AI branding tools in the business while ensuring the brand’s authenticity.</a:t>
            </a:r>
          </a:p>
          <a:p>
            <a:pPr algn="just"/>
            <a:r>
              <a:rPr lang="en-IN" sz="2000" dirty="0" err="1">
                <a:latin typeface="Times New Roman" panose="02020603050405020304" pitchFamily="18" charset="0"/>
                <a:cs typeface="Times New Roman" panose="02020603050405020304" pitchFamily="18" charset="0"/>
              </a:rPr>
              <a:t>Gual-Ortí,et.,al</a:t>
            </a:r>
            <a:r>
              <a:rPr lang="en-IN" sz="2000" dirty="0">
                <a:latin typeface="Times New Roman" panose="02020603050405020304" pitchFamily="18" charset="0"/>
                <a:cs typeface="Times New Roman" panose="02020603050405020304" pitchFamily="18" charset="0"/>
              </a:rPr>
              <a:t>.,(2025), explored the role of AI in brand image creation with special reference to the logo design process. The study compared the conceptualization of AI-developed logos to that of the logos designed manually by designers using traditional methods. The findings suggested to include AI tools in the creative processes like graphic designing as the AI generated designs were ideationally and visually aligned than the logos created by human designers manually and hence concluded that, AI can prove to be a resourceful asset for developing brand image</a:t>
            </a:r>
            <a:r>
              <a:rPr lang="en-IN" sz="2000" dirty="0" smtClean="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804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9109" y="309093"/>
            <a:ext cx="8911687" cy="1280890"/>
          </a:xfrm>
        </p:spPr>
        <p:txBody>
          <a:bodyPr>
            <a:norm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Significance</a:t>
            </a:r>
            <a:endParaRPr lang="en-IN"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859109" y="1687133"/>
            <a:ext cx="9118243" cy="5550794"/>
          </a:xfrm>
        </p:spPr>
        <p:txBody>
          <a:bodyPr>
            <a:normAutofit/>
          </a:bodyPr>
          <a:lstStyle/>
          <a:p>
            <a:pPr algn="just"/>
            <a:r>
              <a:rPr lang="en-IN" sz="2000" dirty="0">
                <a:latin typeface="Times New Roman" panose="02020603050405020304" pitchFamily="18" charset="0"/>
                <a:cs typeface="Times New Roman" panose="02020603050405020304" pitchFamily="18" charset="0"/>
              </a:rPr>
              <a:t>W</a:t>
            </a:r>
            <a:r>
              <a:rPr lang="en-IN" sz="2000" dirty="0" smtClean="0">
                <a:latin typeface="Times New Roman" panose="02020603050405020304" pitchFamily="18" charset="0"/>
                <a:cs typeface="Times New Roman" panose="02020603050405020304" pitchFamily="18" charset="0"/>
              </a:rPr>
              <a:t>ith </a:t>
            </a:r>
            <a:r>
              <a:rPr lang="en-IN" sz="2000" dirty="0">
                <a:latin typeface="Times New Roman" panose="02020603050405020304" pitchFamily="18" charset="0"/>
                <a:cs typeface="Times New Roman" panose="02020603050405020304" pitchFamily="18" charset="0"/>
              </a:rPr>
              <a:t>the extensive popularity of mass produced goods, the handicraft industry has faced fierce competition and has been left behind somewhere. Here arises a need for handicraft businesses to create a strong brand identity, especially for those operating in traditional and small scale settings. </a:t>
            </a:r>
            <a:endParaRPr lang="en-IN" sz="2000" dirty="0" smtClean="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While AI has redefined the branding processes in other industries, its role in handicraft industry is relatively underexplored. Handicraft businesses face many challenges while adopting AI such as lack of digital literacy, time concerns, limited financial resources and authenticity issues. Also, challenges in communication of intangible cultural value and artisan story in a well-defined manner are some unique challenges faced by handicraft businesses. </a:t>
            </a:r>
            <a:endParaRPr lang="en-IN" sz="2000" dirty="0" smtClean="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T</a:t>
            </a:r>
            <a:r>
              <a:rPr lang="en-IN" sz="2000" dirty="0" smtClean="0">
                <a:latin typeface="Times New Roman" panose="02020603050405020304" pitchFamily="18" charset="0"/>
                <a:cs typeface="Times New Roman" panose="02020603050405020304" pitchFamily="18" charset="0"/>
              </a:rPr>
              <a:t>his </a:t>
            </a:r>
            <a:r>
              <a:rPr lang="en-IN" sz="2000" dirty="0">
                <a:latin typeface="Times New Roman" panose="02020603050405020304" pitchFamily="18" charset="0"/>
                <a:cs typeface="Times New Roman" panose="02020603050405020304" pitchFamily="18" charset="0"/>
              </a:rPr>
              <a:t>research addresses these issues and gives insights about the impact of AI adoption on brand visibility, market reach, content quality, customer interaction and overall brand identity creation process. </a:t>
            </a:r>
          </a:p>
        </p:txBody>
      </p:sp>
    </p:spTree>
    <p:extLst>
      <p:ext uri="{BB962C8B-B14F-4D97-AF65-F5344CB8AC3E}">
        <p14:creationId xmlns:p14="http://schemas.microsoft.com/office/powerpoint/2010/main" val="878648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a:t>
            </a:r>
            <a:endParaRPr lang="en-IN"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a:xfrm>
            <a:off x="2859667" y="2107841"/>
            <a:ext cx="9040411" cy="4280079"/>
          </a:xfrm>
        </p:spPr>
        <p:txBody>
          <a:bodyPr>
            <a:normAutofit/>
          </a:bodyPr>
          <a:lstStyle/>
          <a:p>
            <a:pPr marL="400050" lvl="1" indent="0" algn="just">
              <a:buNone/>
            </a:pPr>
            <a:r>
              <a:rPr lang="en-IN" sz="2800" b="1" u="sng" dirty="0">
                <a:latin typeface="Times New Roman" panose="02020603050405020304" pitchFamily="18" charset="0"/>
                <a:cs typeface="Times New Roman" panose="02020603050405020304" pitchFamily="18" charset="0"/>
              </a:rPr>
              <a:t>Primary Objective </a:t>
            </a:r>
            <a:r>
              <a:rPr lang="en-IN" sz="2800" b="1" dirty="0">
                <a:latin typeface="Times New Roman" panose="02020603050405020304" pitchFamily="18" charset="0"/>
                <a:cs typeface="Times New Roman" panose="02020603050405020304" pitchFamily="18" charset="0"/>
              </a:rPr>
              <a:t>– </a:t>
            </a:r>
            <a:endParaRPr lang="en-IN" sz="2800" dirty="0">
              <a:latin typeface="Times New Roman" panose="02020603050405020304" pitchFamily="18" charset="0"/>
              <a:cs typeface="Times New Roman" panose="02020603050405020304" pitchFamily="18" charset="0"/>
            </a:endParaRPr>
          </a:p>
          <a:p>
            <a:pPr marL="400050" lvl="1" indent="0" algn="just">
              <a:buNone/>
            </a:pPr>
            <a:r>
              <a:rPr lang="en-IN" sz="2000" dirty="0" smtClean="0">
                <a:latin typeface="Times New Roman" panose="02020603050405020304" pitchFamily="18" charset="0"/>
                <a:cs typeface="Times New Roman" panose="02020603050405020304" pitchFamily="18" charset="0"/>
              </a:rPr>
              <a:t>To </a:t>
            </a:r>
            <a:r>
              <a:rPr lang="en-IN" sz="2000" dirty="0">
                <a:latin typeface="Times New Roman" panose="02020603050405020304" pitchFamily="18" charset="0"/>
                <a:cs typeface="Times New Roman" panose="02020603050405020304" pitchFamily="18" charset="0"/>
              </a:rPr>
              <a:t>study the impact of AI tools on brand creation of handicraft businesses.</a:t>
            </a:r>
          </a:p>
          <a:p>
            <a:pPr marL="400050" lvl="1" indent="0" algn="just">
              <a:buNone/>
            </a:pPr>
            <a:r>
              <a:rPr lang="en-IN" sz="2800" b="1" u="sng" dirty="0">
                <a:latin typeface="Times New Roman" panose="02020603050405020304" pitchFamily="18" charset="0"/>
                <a:cs typeface="Times New Roman" panose="02020603050405020304" pitchFamily="18" charset="0"/>
              </a:rPr>
              <a:t>Secondary Objectives </a:t>
            </a:r>
            <a:r>
              <a:rPr lang="en-IN" sz="2800" b="1" dirty="0">
                <a:latin typeface="Times New Roman" panose="02020603050405020304" pitchFamily="18" charset="0"/>
                <a:cs typeface="Times New Roman" panose="02020603050405020304" pitchFamily="18" charset="0"/>
              </a:rPr>
              <a:t>-</a:t>
            </a:r>
            <a:r>
              <a:rPr lang="en-IN" sz="2800" b="1" u="sng" dirty="0">
                <a:latin typeface="Times New Roman" panose="02020603050405020304" pitchFamily="18" charset="0"/>
                <a:cs typeface="Times New Roman" panose="02020603050405020304" pitchFamily="18" charset="0"/>
              </a:rPr>
              <a:t> </a:t>
            </a:r>
            <a:endParaRPr lang="en-IN" sz="2800" dirty="0">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To analyse the impact of AI branding tools on digital brand </a:t>
            </a:r>
            <a:r>
              <a:rPr lang="en-IN" sz="2000" dirty="0" smtClean="0">
                <a:latin typeface="Times New Roman" panose="02020603050405020304" pitchFamily="18" charset="0"/>
                <a:cs typeface="Times New Roman" panose="02020603050405020304" pitchFamily="18" charset="0"/>
              </a:rPr>
              <a:t>visibility.</a:t>
            </a:r>
          </a:p>
          <a:p>
            <a:pPr lvl="0" algn="just">
              <a:buFont typeface="Arial" panose="020B0604020202020204" pitchFamily="34" charset="0"/>
              <a:buChar char="•"/>
            </a:pPr>
            <a:r>
              <a:rPr lang="en-IN" sz="2000" dirty="0" smtClean="0">
                <a:latin typeface="Times New Roman" panose="02020603050405020304" pitchFamily="18" charset="0"/>
                <a:cs typeface="Times New Roman" panose="02020603050405020304" pitchFamily="18" charset="0"/>
              </a:rPr>
              <a:t>To </a:t>
            </a:r>
            <a:r>
              <a:rPr lang="en-IN" sz="2000" dirty="0">
                <a:latin typeface="Times New Roman" panose="02020603050405020304" pitchFamily="18" charset="0"/>
                <a:cs typeface="Times New Roman" panose="02020603050405020304" pitchFamily="18" charset="0"/>
              </a:rPr>
              <a:t>analyse the effect of AI on content quality of Handicraft </a:t>
            </a:r>
            <a:r>
              <a:rPr lang="en-IN" sz="2000" dirty="0" smtClean="0">
                <a:latin typeface="Times New Roman" panose="02020603050405020304" pitchFamily="18" charset="0"/>
                <a:cs typeface="Times New Roman" panose="02020603050405020304" pitchFamily="18" charset="0"/>
              </a:rPr>
              <a:t>Businesses.</a:t>
            </a:r>
          </a:p>
          <a:p>
            <a:pPr lvl="0" algn="just">
              <a:buFont typeface="Arial" panose="020B0604020202020204" pitchFamily="34" charset="0"/>
              <a:buChar char="•"/>
            </a:pPr>
            <a:r>
              <a:rPr lang="en-IN" sz="2000" dirty="0" smtClean="0">
                <a:latin typeface="Times New Roman" panose="02020603050405020304" pitchFamily="18" charset="0"/>
                <a:cs typeface="Times New Roman" panose="02020603050405020304" pitchFamily="18" charset="0"/>
              </a:rPr>
              <a:t>To </a:t>
            </a:r>
            <a:r>
              <a:rPr lang="en-IN" sz="2000" dirty="0">
                <a:latin typeface="Times New Roman" panose="02020603050405020304" pitchFamily="18" charset="0"/>
                <a:cs typeface="Times New Roman" panose="02020603050405020304" pitchFamily="18" charset="0"/>
              </a:rPr>
              <a:t>identify the challenges faced by handicraft businesses while using AI branding tools effectively. </a:t>
            </a:r>
          </a:p>
          <a:p>
            <a:pPr algn="just"/>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6589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0728" y="231820"/>
            <a:ext cx="8911687" cy="1280890"/>
          </a:xfrm>
        </p:spPr>
        <p:txBody>
          <a:bodyPr>
            <a:norm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Methodology</a:t>
            </a:r>
            <a:endParaRPr lang="en-IN"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89408782"/>
              </p:ext>
            </p:extLst>
          </p:nvPr>
        </p:nvGraphicFramePr>
        <p:xfrm>
          <a:off x="4125659" y="2285999"/>
          <a:ext cx="5533496" cy="2951480"/>
        </p:xfrm>
        <a:graphic>
          <a:graphicData uri="http://schemas.openxmlformats.org/drawingml/2006/table">
            <a:tbl>
              <a:tblPr firstRow="1" firstCol="1" bandRow="1">
                <a:tableStyleId>{5C22544A-7EE6-4342-B048-85BDC9FD1C3A}</a:tableStyleId>
              </a:tblPr>
              <a:tblGrid>
                <a:gridCol w="4499258"/>
                <a:gridCol w="1034238"/>
              </a:tblGrid>
              <a:tr h="497840">
                <a:tc>
                  <a:txBody>
                    <a:bodyPr/>
                    <a:lstStyle/>
                    <a:p>
                      <a:pPr marL="0" marR="0" algn="ctr">
                        <a:lnSpc>
                          <a:spcPct val="107000"/>
                        </a:lnSpc>
                        <a:spcBef>
                          <a:spcPts val="0"/>
                        </a:spcBef>
                        <a:spcAft>
                          <a:spcPts val="0"/>
                        </a:spcAft>
                      </a:pPr>
                      <a:r>
                        <a:rPr lang="en-US" sz="1200" b="1" dirty="0">
                          <a:effectLst/>
                        </a:rPr>
                        <a:t>Craft Categories</a:t>
                      </a:r>
                      <a:endParaRPr lang="en-IN"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b="1" dirty="0">
                          <a:effectLst/>
                        </a:rPr>
                        <a:t>Sample Size</a:t>
                      </a:r>
                      <a:endParaRPr lang="en-IN"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r h="480060">
                <a:tc>
                  <a:txBody>
                    <a:bodyPr/>
                    <a:lstStyle/>
                    <a:p>
                      <a:pPr marL="0" marR="0" algn="ctr">
                        <a:lnSpc>
                          <a:spcPct val="107000"/>
                        </a:lnSpc>
                        <a:spcBef>
                          <a:spcPts val="0"/>
                        </a:spcBef>
                        <a:spcAft>
                          <a:spcPts val="0"/>
                        </a:spcAft>
                      </a:pPr>
                      <a:r>
                        <a:rPr lang="en-US" sz="1200" dirty="0">
                          <a:effectLst/>
                        </a:rPr>
                        <a:t>Textile (</a:t>
                      </a:r>
                      <a:r>
                        <a:rPr lang="en-US" sz="1200" dirty="0" err="1">
                          <a:effectLst/>
                        </a:rPr>
                        <a:t>Sanganeri</a:t>
                      </a:r>
                      <a:r>
                        <a:rPr lang="en-US" sz="1200" dirty="0">
                          <a:effectLst/>
                        </a:rPr>
                        <a:t>, </a:t>
                      </a:r>
                      <a:r>
                        <a:rPr lang="en-US" sz="1200" dirty="0" err="1">
                          <a:effectLst/>
                        </a:rPr>
                        <a:t>Dabu</a:t>
                      </a:r>
                      <a:r>
                        <a:rPr lang="en-US" sz="1200" dirty="0">
                          <a:effectLst/>
                        </a:rPr>
                        <a:t> Print, </a:t>
                      </a:r>
                      <a:r>
                        <a:rPr lang="en-US" sz="1200" dirty="0" err="1">
                          <a:effectLst/>
                        </a:rPr>
                        <a:t>Bandhani</a:t>
                      </a:r>
                      <a:r>
                        <a:rPr lang="en-US" sz="1200" dirty="0">
                          <a:effectLst/>
                        </a:rPr>
                        <a:t> and Kota </a:t>
                      </a:r>
                      <a:r>
                        <a:rPr lang="en-US" sz="1200" dirty="0" err="1">
                          <a:effectLst/>
                        </a:rPr>
                        <a:t>Doriya</a:t>
                      </a:r>
                      <a:r>
                        <a:rPr lang="en-US" sz="1200" dirty="0">
                          <a:effectLst/>
                        </a:rPr>
                        <a:t>)</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rPr>
                        <a:t>156</a:t>
                      </a:r>
                      <a:endParaRPr lang="en-IN"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7840">
                <a:tc>
                  <a:txBody>
                    <a:bodyPr/>
                    <a:lstStyle/>
                    <a:p>
                      <a:pPr marL="0" marR="0" algn="ctr">
                        <a:lnSpc>
                          <a:spcPct val="107000"/>
                        </a:lnSpc>
                        <a:spcBef>
                          <a:spcPts val="0"/>
                        </a:spcBef>
                        <a:spcAft>
                          <a:spcPts val="0"/>
                        </a:spcAft>
                      </a:pPr>
                      <a:r>
                        <a:rPr lang="en-US" sz="1200" dirty="0">
                          <a:effectLst/>
                        </a:rPr>
                        <a:t>Metal and Wood Handicrafts</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rPr>
                        <a:t>23</a:t>
                      </a:r>
                      <a:endParaRPr lang="en-IN"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80060">
                <a:tc>
                  <a:txBody>
                    <a:bodyPr/>
                    <a:lstStyle/>
                    <a:p>
                      <a:pPr marL="0" marR="0" algn="ctr">
                        <a:lnSpc>
                          <a:spcPct val="107000"/>
                        </a:lnSpc>
                        <a:spcBef>
                          <a:spcPts val="0"/>
                        </a:spcBef>
                        <a:spcAft>
                          <a:spcPts val="0"/>
                        </a:spcAft>
                      </a:pPr>
                      <a:r>
                        <a:rPr lang="en-US" sz="1200" dirty="0">
                          <a:effectLst/>
                        </a:rPr>
                        <a:t>Paintings (</a:t>
                      </a:r>
                      <a:r>
                        <a:rPr lang="en-US" sz="1200" dirty="0" err="1">
                          <a:effectLst/>
                        </a:rPr>
                        <a:t>Pichwai</a:t>
                      </a:r>
                      <a:r>
                        <a:rPr lang="en-US" sz="1200" dirty="0">
                          <a:effectLst/>
                        </a:rPr>
                        <a:t>, Miniature, </a:t>
                      </a:r>
                      <a:r>
                        <a:rPr lang="en-US" sz="1200" dirty="0" err="1">
                          <a:effectLst/>
                        </a:rPr>
                        <a:t>Rajasthani</a:t>
                      </a:r>
                      <a:r>
                        <a:rPr lang="en-US" sz="1200" dirty="0">
                          <a:effectLst/>
                        </a:rPr>
                        <a:t>)</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rPr>
                        <a:t>45</a:t>
                      </a:r>
                      <a:endParaRPr lang="en-IN"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7840">
                <a:tc>
                  <a:txBody>
                    <a:bodyPr/>
                    <a:lstStyle/>
                    <a:p>
                      <a:pPr marL="0" marR="0" algn="ctr">
                        <a:lnSpc>
                          <a:spcPct val="107000"/>
                        </a:lnSpc>
                        <a:spcBef>
                          <a:spcPts val="0"/>
                        </a:spcBef>
                        <a:spcAft>
                          <a:spcPts val="0"/>
                        </a:spcAft>
                      </a:pPr>
                      <a:r>
                        <a:rPr lang="en-US" sz="1200" dirty="0">
                          <a:effectLst/>
                        </a:rPr>
                        <a:t>Other Crafts (</a:t>
                      </a:r>
                      <a:r>
                        <a:rPr lang="en-US" sz="1200" dirty="0" err="1">
                          <a:effectLst/>
                        </a:rPr>
                        <a:t>Molela</a:t>
                      </a:r>
                      <a:r>
                        <a:rPr lang="en-US" sz="1200" dirty="0">
                          <a:effectLst/>
                        </a:rPr>
                        <a:t> clay work, </a:t>
                      </a:r>
                      <a:r>
                        <a:rPr lang="en-US" sz="1200" dirty="0" err="1">
                          <a:effectLst/>
                        </a:rPr>
                        <a:t>Thewa</a:t>
                      </a:r>
                      <a:r>
                        <a:rPr lang="en-US" sz="1200" dirty="0">
                          <a:effectLst/>
                        </a:rPr>
                        <a:t> Art, </a:t>
                      </a:r>
                      <a:r>
                        <a:rPr lang="en-US" sz="1200" dirty="0" err="1">
                          <a:effectLst/>
                        </a:rPr>
                        <a:t>Jewellery</a:t>
                      </a:r>
                      <a:r>
                        <a:rPr lang="en-US" sz="1200" dirty="0">
                          <a:effectLst/>
                        </a:rPr>
                        <a:t> Art, Marble </a:t>
                      </a:r>
                      <a:r>
                        <a:rPr lang="en-US" sz="1200" dirty="0" err="1">
                          <a:effectLst/>
                        </a:rPr>
                        <a:t>Hanicrafts</a:t>
                      </a:r>
                      <a:r>
                        <a:rPr lang="en-US" sz="1200" dirty="0">
                          <a:effectLst/>
                        </a:rPr>
                        <a:t>)</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rPr>
                        <a:t>41</a:t>
                      </a:r>
                      <a:endParaRPr lang="en-IN"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7840">
                <a:tc>
                  <a:txBody>
                    <a:bodyPr/>
                    <a:lstStyle/>
                    <a:p>
                      <a:pPr marL="0" marR="0" algn="ctr">
                        <a:lnSpc>
                          <a:spcPct val="107000"/>
                        </a:lnSpc>
                        <a:spcBef>
                          <a:spcPts val="0"/>
                        </a:spcBef>
                        <a:spcAft>
                          <a:spcPts val="0"/>
                        </a:spcAft>
                      </a:pPr>
                      <a:r>
                        <a:rPr lang="en-US" sz="1200" dirty="0">
                          <a:effectLst/>
                        </a:rPr>
                        <a:t>Grand Total</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dirty="0">
                          <a:solidFill>
                            <a:schemeClr val="bg1"/>
                          </a:solidFill>
                          <a:effectLst/>
                        </a:rPr>
                        <a:t>265</a:t>
                      </a:r>
                      <a:endParaRPr lang="en-IN"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bl>
          </a:graphicData>
        </a:graphic>
      </p:graphicFrame>
      <p:sp>
        <p:nvSpPr>
          <p:cNvPr id="5" name="Rectangle 1"/>
          <p:cNvSpPr>
            <a:spLocks noChangeArrowheads="1"/>
          </p:cNvSpPr>
          <p:nvPr/>
        </p:nvSpPr>
        <p:spPr bwMode="auto">
          <a:xfrm>
            <a:off x="2640728" y="1164980"/>
            <a:ext cx="875763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tabLst/>
            </a:pPr>
            <a:endParaRPr kumimoji="0" lang="en-US"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the research, primary data was collected all across Rajasthan state through a standardized questionnaire.</a:t>
            </a:r>
            <a:endParaRPr kumimoji="0" lang="en-US"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tabLst/>
            </a:pPr>
            <a:endParaRPr kumimoji="0" lang="en-US" sz="2000" b="0" i="0" u="none" strike="noStrike" cap="none" normalizeH="0" baseline="0" dirty="0" smtClean="0">
              <a:ln>
                <a:noFill/>
              </a:ln>
              <a:solidFill>
                <a:schemeClr val="tx1"/>
              </a:solidFill>
              <a:effectLst/>
            </a:endParaRPr>
          </a:p>
        </p:txBody>
      </p:sp>
      <p:sp>
        <p:nvSpPr>
          <p:cNvPr id="7" name="Rectangle 6"/>
          <p:cNvSpPr/>
          <p:nvPr/>
        </p:nvSpPr>
        <p:spPr>
          <a:xfrm>
            <a:off x="2511380" y="5323305"/>
            <a:ext cx="9247032" cy="1569660"/>
          </a:xfrm>
          <a:prstGeom prst="rect">
            <a:avLst/>
          </a:prstGeom>
        </p:spPr>
        <p:txBody>
          <a:bodyPr wrap="square">
            <a:spAutoFit/>
          </a:bodyPr>
          <a:lstStyle/>
          <a:p>
            <a:pPr lvl="0" algn="just" defTabSz="914400" eaLnBrk="0" fontAlgn="base" hangingPunct="0">
              <a:spcBef>
                <a:spcPct val="0"/>
              </a:spcBef>
              <a:spcAft>
                <a:spcPct val="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The sample consists of 265 handicraft businesses spread across different cities in the state of Rajasthan. A stratified random sampling as per different craft categories was used to ensure representation of different craft categories like textile, metal and wood crafts, paintings and other crafts. </a:t>
            </a:r>
            <a:endParaRPr lang="en-US" sz="20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endParaRPr lang="en-US" sz="1600" dirty="0">
              <a:latin typeface="Arial" panose="020B0604020202020204" pitchFamily="34" charset="0"/>
            </a:endParaRPr>
          </a:p>
        </p:txBody>
      </p:sp>
    </p:spTree>
    <p:extLst>
      <p:ext uri="{BB962C8B-B14F-4D97-AF65-F5344CB8AC3E}">
        <p14:creationId xmlns:p14="http://schemas.microsoft.com/office/powerpoint/2010/main" val="3177580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277" y="113972"/>
            <a:ext cx="9948793" cy="607923"/>
          </a:xfrm>
        </p:spPr>
        <p:txBody>
          <a:bodyPr>
            <a:norm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 adoption percentage across different craft categories </a:t>
            </a:r>
            <a:endPar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68642958"/>
              </p:ext>
            </p:extLst>
          </p:nvPr>
        </p:nvGraphicFramePr>
        <p:xfrm>
          <a:off x="351071" y="1253882"/>
          <a:ext cx="5433712" cy="3111962"/>
        </p:xfrm>
        <a:graphic>
          <a:graphicData uri="http://schemas.openxmlformats.org/drawingml/2006/table">
            <a:tbl>
              <a:tblPr firstRow="1" firstCol="1" bandRow="1">
                <a:tableStyleId>{5C22544A-7EE6-4342-B048-85BDC9FD1C3A}</a:tableStyleId>
              </a:tblPr>
              <a:tblGrid>
                <a:gridCol w="3685571"/>
                <a:gridCol w="908457"/>
                <a:gridCol w="839684"/>
              </a:tblGrid>
              <a:tr h="576136">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Craft Categories</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50000"/>
                      </a:schemeClr>
                    </a:solidFill>
                  </a:tcPr>
                </a:tc>
                <a:tc>
                  <a:txBody>
                    <a:bodyPr/>
                    <a:lstStyle/>
                    <a:p>
                      <a:pPr marL="0" marR="0" algn="ctr">
                        <a:lnSpc>
                          <a:spcPct val="107000"/>
                        </a:lnSpc>
                        <a:spcBef>
                          <a:spcPts val="0"/>
                        </a:spcBef>
                        <a:spcAft>
                          <a:spcPts val="0"/>
                        </a:spcAft>
                      </a:pPr>
                      <a:r>
                        <a:rPr lang="en-US" sz="1200">
                          <a:solidFill>
                            <a:schemeClr val="bg1"/>
                          </a:solidFill>
                          <a:effectLst/>
                          <a:latin typeface="Times New Roman" panose="02020603050405020304" pitchFamily="18" charset="0"/>
                          <a:cs typeface="Times New Roman" panose="02020603050405020304" pitchFamily="18" charset="0"/>
                        </a:rPr>
                        <a:t>Sample Size</a:t>
                      </a:r>
                      <a:endParaRPr lang="en-US" sz="11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50000"/>
                      </a:schemeClr>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No. of Businesses Using AI</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50000"/>
                      </a:schemeClr>
                    </a:solidFill>
                  </a:tcPr>
                </a:tc>
              </a:tr>
              <a:tr h="481919">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Textile (</a:t>
                      </a:r>
                      <a:r>
                        <a:rPr lang="en-US" sz="1200" dirty="0" err="1">
                          <a:solidFill>
                            <a:schemeClr val="bg1"/>
                          </a:solidFill>
                          <a:effectLst/>
                          <a:latin typeface="Times New Roman" panose="02020603050405020304" pitchFamily="18" charset="0"/>
                          <a:cs typeface="Times New Roman" panose="02020603050405020304" pitchFamily="18" charset="0"/>
                        </a:rPr>
                        <a:t>Sanganeri</a:t>
                      </a:r>
                      <a:r>
                        <a:rPr lang="en-US" sz="1200" dirty="0">
                          <a:solidFill>
                            <a:schemeClr val="bg1"/>
                          </a:solidFill>
                          <a:effectLst/>
                          <a:latin typeface="Times New Roman" panose="02020603050405020304" pitchFamily="18" charset="0"/>
                          <a:cs typeface="Times New Roman" panose="02020603050405020304" pitchFamily="18" charset="0"/>
                        </a:rPr>
                        <a:t>, </a:t>
                      </a:r>
                      <a:r>
                        <a:rPr lang="en-US" sz="1200" dirty="0" err="1">
                          <a:solidFill>
                            <a:schemeClr val="bg1"/>
                          </a:solidFill>
                          <a:effectLst/>
                          <a:latin typeface="Times New Roman" panose="02020603050405020304" pitchFamily="18" charset="0"/>
                          <a:cs typeface="Times New Roman" panose="02020603050405020304" pitchFamily="18" charset="0"/>
                        </a:rPr>
                        <a:t>Dabu</a:t>
                      </a:r>
                      <a:r>
                        <a:rPr lang="en-US" sz="1200" dirty="0">
                          <a:solidFill>
                            <a:schemeClr val="bg1"/>
                          </a:solidFill>
                          <a:effectLst/>
                          <a:latin typeface="Times New Roman" panose="02020603050405020304" pitchFamily="18" charset="0"/>
                          <a:cs typeface="Times New Roman" panose="02020603050405020304" pitchFamily="18" charset="0"/>
                        </a:rPr>
                        <a:t> Print, </a:t>
                      </a:r>
                      <a:r>
                        <a:rPr lang="en-US" sz="1200" dirty="0" err="1">
                          <a:solidFill>
                            <a:schemeClr val="bg1"/>
                          </a:solidFill>
                          <a:effectLst/>
                          <a:latin typeface="Times New Roman" panose="02020603050405020304" pitchFamily="18" charset="0"/>
                          <a:cs typeface="Times New Roman" panose="02020603050405020304" pitchFamily="18" charset="0"/>
                        </a:rPr>
                        <a:t>Bandhani</a:t>
                      </a:r>
                      <a:r>
                        <a:rPr lang="en-US" sz="1200" dirty="0">
                          <a:solidFill>
                            <a:schemeClr val="bg1"/>
                          </a:solidFill>
                          <a:effectLst/>
                          <a:latin typeface="Times New Roman" panose="02020603050405020304" pitchFamily="18" charset="0"/>
                          <a:cs typeface="Times New Roman" panose="02020603050405020304" pitchFamily="18" charset="0"/>
                        </a:rPr>
                        <a:t> and Kota </a:t>
                      </a:r>
                      <a:r>
                        <a:rPr lang="en-US" sz="1200" dirty="0" err="1">
                          <a:solidFill>
                            <a:schemeClr val="bg1"/>
                          </a:solidFill>
                          <a:effectLst/>
                          <a:latin typeface="Times New Roman" panose="02020603050405020304" pitchFamily="18" charset="0"/>
                          <a:cs typeface="Times New Roman" panose="02020603050405020304" pitchFamily="18" charset="0"/>
                        </a:rPr>
                        <a:t>Doriya</a:t>
                      </a:r>
                      <a:r>
                        <a:rPr lang="en-US" sz="1200" dirty="0">
                          <a:solidFill>
                            <a:schemeClr val="bg1"/>
                          </a:solidFill>
                          <a:effectLst/>
                          <a:latin typeface="Times New Roman" panose="02020603050405020304" pitchFamily="18" charset="0"/>
                          <a:cs typeface="Times New Roman" panose="02020603050405020304" pitchFamily="18" charset="0"/>
                        </a:rPr>
                        <a:t>)</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solidFill>
                            <a:schemeClr val="bg1"/>
                          </a:solidFill>
                          <a:effectLst/>
                          <a:latin typeface="Times New Roman" panose="02020603050405020304" pitchFamily="18" charset="0"/>
                          <a:cs typeface="Times New Roman" panose="02020603050405020304" pitchFamily="18" charset="0"/>
                        </a:rPr>
                        <a:t>156</a:t>
                      </a:r>
                      <a:endParaRPr lang="en-US" sz="11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solidFill>
                            <a:schemeClr val="bg1"/>
                          </a:solidFill>
                          <a:effectLst/>
                          <a:latin typeface="Times New Roman" panose="02020603050405020304" pitchFamily="18" charset="0"/>
                          <a:cs typeface="Times New Roman" panose="02020603050405020304" pitchFamily="18" charset="0"/>
                        </a:rPr>
                        <a:t>88</a:t>
                      </a:r>
                      <a:endParaRPr lang="en-US" sz="11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9768">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Metal and Wood Handicrafts</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23</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7</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81919">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Paintings (</a:t>
                      </a:r>
                      <a:r>
                        <a:rPr lang="en-US" sz="1200" dirty="0" err="1">
                          <a:solidFill>
                            <a:schemeClr val="bg1"/>
                          </a:solidFill>
                          <a:effectLst/>
                          <a:latin typeface="Times New Roman" panose="02020603050405020304" pitchFamily="18" charset="0"/>
                          <a:cs typeface="Times New Roman" panose="02020603050405020304" pitchFamily="18" charset="0"/>
                        </a:rPr>
                        <a:t>Pichwai</a:t>
                      </a:r>
                      <a:r>
                        <a:rPr lang="en-US" sz="1200" dirty="0">
                          <a:solidFill>
                            <a:schemeClr val="bg1"/>
                          </a:solidFill>
                          <a:effectLst/>
                          <a:latin typeface="Times New Roman" panose="02020603050405020304" pitchFamily="18" charset="0"/>
                          <a:cs typeface="Times New Roman" panose="02020603050405020304" pitchFamily="18" charset="0"/>
                        </a:rPr>
                        <a:t>, Miniature, </a:t>
                      </a:r>
                      <a:r>
                        <a:rPr lang="en-US" sz="1200" dirty="0" err="1">
                          <a:solidFill>
                            <a:schemeClr val="bg1"/>
                          </a:solidFill>
                          <a:effectLst/>
                          <a:latin typeface="Times New Roman" panose="02020603050405020304" pitchFamily="18" charset="0"/>
                          <a:cs typeface="Times New Roman" panose="02020603050405020304" pitchFamily="18" charset="0"/>
                        </a:rPr>
                        <a:t>Rajasthani</a:t>
                      </a:r>
                      <a:r>
                        <a:rPr lang="en-US" sz="1200" dirty="0">
                          <a:solidFill>
                            <a:schemeClr val="bg1"/>
                          </a:solidFill>
                          <a:effectLst/>
                          <a:latin typeface="Times New Roman" panose="02020603050405020304" pitchFamily="18" charset="0"/>
                          <a:cs typeface="Times New Roman" panose="02020603050405020304" pitchFamily="18" charset="0"/>
                        </a:rPr>
                        <a:t>)</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45</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19</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9768">
                <a:tc>
                  <a:txBody>
                    <a:bodyPr/>
                    <a:lstStyle/>
                    <a:p>
                      <a:pPr marL="0" marR="0" algn="ctr">
                        <a:lnSpc>
                          <a:spcPct val="107000"/>
                        </a:lnSpc>
                        <a:spcBef>
                          <a:spcPts val="0"/>
                        </a:spcBef>
                        <a:spcAft>
                          <a:spcPts val="0"/>
                        </a:spcAft>
                      </a:pPr>
                      <a:r>
                        <a:rPr lang="en-US" sz="1200">
                          <a:solidFill>
                            <a:schemeClr val="bg1"/>
                          </a:solidFill>
                          <a:effectLst/>
                          <a:latin typeface="Times New Roman" panose="02020603050405020304" pitchFamily="18" charset="0"/>
                          <a:cs typeface="Times New Roman" panose="02020603050405020304" pitchFamily="18" charset="0"/>
                        </a:rPr>
                        <a:t>Other Crafts (Molela clay work, Thewa Art, Jewellery Art, Marble Hanicrafts)</a:t>
                      </a:r>
                      <a:endParaRPr lang="en-US" sz="11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41</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13</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07673">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Grand Total</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50000"/>
                      </a:schemeClr>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265</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50000"/>
                      </a:schemeClr>
                    </a:solidFill>
                  </a:tcPr>
                </a:tc>
                <a:tc>
                  <a:txBody>
                    <a:bodyPr/>
                    <a:lstStyle/>
                    <a:p>
                      <a:pPr marL="0" marR="0" algn="ctr">
                        <a:lnSpc>
                          <a:spcPct val="107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 </a:t>
                      </a:r>
                      <a:endParaRPr lang="en-US" sz="11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200000"/>
                        </a:lnSpc>
                        <a:spcBef>
                          <a:spcPts val="0"/>
                        </a:spcBef>
                        <a:spcAft>
                          <a:spcPts val="0"/>
                        </a:spcAft>
                      </a:pPr>
                      <a:r>
                        <a:rPr lang="en-US" sz="1200" dirty="0">
                          <a:solidFill>
                            <a:schemeClr val="bg1"/>
                          </a:solidFill>
                          <a:effectLst/>
                          <a:latin typeface="Times New Roman" panose="02020603050405020304" pitchFamily="18" charset="0"/>
                          <a:cs typeface="Times New Roman" panose="02020603050405020304" pitchFamily="18" charset="0"/>
                        </a:rPr>
                        <a:t>127</a:t>
                      </a:r>
                      <a:endParaRPr lang="en-US" sz="1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50000"/>
                      </a:schemeClr>
                    </a:solidFill>
                  </a:tcPr>
                </a:tc>
              </a:tr>
            </a:tbl>
          </a:graphicData>
        </a:graphic>
      </p:graphicFrame>
      <p:sp>
        <p:nvSpPr>
          <p:cNvPr id="5" name="Rectangle 1"/>
          <p:cNvSpPr>
            <a:spLocks noChangeArrowheads="1"/>
          </p:cNvSpPr>
          <p:nvPr/>
        </p:nvSpPr>
        <p:spPr bwMode="auto">
          <a:xfrm>
            <a:off x="1352487" y="4824210"/>
            <a:ext cx="10716371"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000" dirty="0">
                <a:latin typeface="Times New Roman" panose="02020603050405020304" pitchFamily="18" charset="0"/>
                <a:cs typeface="Times New Roman" panose="02020603050405020304" pitchFamily="18" charset="0"/>
              </a:rPr>
              <a:t>Results indicate that from a total sample size of 265 handicraft businesses only 120 businesses are using AI tools which makes up to approximately 48% of the total sample size, which is noteworthy. From a total of 156 Textile businesses, 56.4%, that is, 88 businesses are using AI tools</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13 out of 41 such business involved in other crafts are using AI, which makes 31.7% of such businesses. These results indicate that 47.92 percentage of the total 265 handicraft businesses considered are using AI, which is quite remarkable. </a:t>
            </a:r>
          </a:p>
        </p:txBody>
      </p:sp>
      <p:graphicFrame>
        <p:nvGraphicFramePr>
          <p:cNvPr id="7" name="Chart 6"/>
          <p:cNvGraphicFramePr/>
          <p:nvPr>
            <p:extLst>
              <p:ext uri="{D42A27DB-BD31-4B8C-83A1-F6EECF244321}">
                <p14:modId xmlns:p14="http://schemas.microsoft.com/office/powerpoint/2010/main" val="1193656907"/>
              </p:ext>
            </p:extLst>
          </p:nvPr>
        </p:nvGraphicFramePr>
        <p:xfrm>
          <a:off x="6333422" y="1203158"/>
          <a:ext cx="5428650" cy="324371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23377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277" y="113972"/>
            <a:ext cx="9948793" cy="607923"/>
          </a:xfrm>
        </p:spPr>
        <p:txBody>
          <a:bodyPr>
            <a:normAutofit/>
          </a:bodyPr>
          <a:lstStyle/>
          <a:p>
            <a:pPr algn="ctr"/>
            <a:r>
              <a:rPr lang="en-US"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Category Based AI Adoption Analysis</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352487" y="4824211"/>
            <a:ext cx="10716371"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000" dirty="0">
                <a:latin typeface="Times New Roman" panose="02020603050405020304" pitchFamily="18" charset="0"/>
                <a:cs typeface="Times New Roman" panose="02020603050405020304" pitchFamily="18" charset="0"/>
              </a:rPr>
              <a:t>The craft based AI adoption analysis shows the category wise percentage of handicraft businesses involved in different crafts that use AI tools in the business. The findings reveal that out of 127 handicraft businesses using AI, 69.29% are businesses belonging to textile category, 5.51% business belong to Metal and Wood Craft, 14.97% businesses belong to Painting category and 10.23% businesses which belong to other crafts category are using AI. </a:t>
            </a:r>
          </a:p>
          <a:p>
            <a:pPr algn="just"/>
            <a:endParaRPr lang="en-US" sz="2000"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55064863"/>
              </p:ext>
            </p:extLst>
          </p:nvPr>
        </p:nvGraphicFramePr>
        <p:xfrm>
          <a:off x="539014" y="1244346"/>
          <a:ext cx="4995512" cy="3040761"/>
        </p:xfrm>
        <a:graphic>
          <a:graphicData uri="http://schemas.openxmlformats.org/drawingml/2006/table">
            <a:tbl>
              <a:tblPr firstRow="1" firstCol="1" bandRow="1">
                <a:tableStyleId>{5C22544A-7EE6-4342-B048-85BDC9FD1C3A}</a:tableStyleId>
              </a:tblPr>
              <a:tblGrid>
                <a:gridCol w="3022333"/>
                <a:gridCol w="952901"/>
                <a:gridCol w="1020278"/>
              </a:tblGrid>
              <a:tr h="497840">
                <a:tc>
                  <a:txBody>
                    <a:bodyPr/>
                    <a:lstStyle/>
                    <a:p>
                      <a:pPr marL="0" marR="0" algn="ctr">
                        <a:lnSpc>
                          <a:spcPct val="107000"/>
                        </a:lnSpc>
                        <a:spcBef>
                          <a:spcPts val="0"/>
                        </a:spcBef>
                        <a:spcAft>
                          <a:spcPts val="0"/>
                        </a:spcAft>
                      </a:pPr>
                      <a:r>
                        <a:rPr lang="en-US" sz="1200" dirty="0">
                          <a:effectLst/>
                        </a:rPr>
                        <a:t>Craft Categories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2"/>
                    </a:solidFill>
                  </a:tcPr>
                </a:tc>
                <a:tc>
                  <a:txBody>
                    <a:bodyPr/>
                    <a:lstStyle/>
                    <a:p>
                      <a:pPr marL="0" marR="0" algn="ctr">
                        <a:lnSpc>
                          <a:spcPct val="107000"/>
                        </a:lnSpc>
                        <a:spcBef>
                          <a:spcPts val="0"/>
                        </a:spcBef>
                        <a:spcAft>
                          <a:spcPts val="0"/>
                        </a:spcAft>
                      </a:pPr>
                      <a:r>
                        <a:rPr lang="en-US" sz="1200">
                          <a:effectLst/>
                        </a:rPr>
                        <a:t>No. of Businesses Using AI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2"/>
                    </a:solidFill>
                  </a:tcPr>
                </a:tc>
                <a:tc>
                  <a:txBody>
                    <a:bodyPr/>
                    <a:lstStyle/>
                    <a:p>
                      <a:pPr marL="0" marR="0" algn="ctr">
                        <a:lnSpc>
                          <a:spcPct val="107000"/>
                        </a:lnSpc>
                        <a:spcBef>
                          <a:spcPts val="0"/>
                        </a:spcBef>
                        <a:spcAft>
                          <a:spcPts val="0"/>
                        </a:spcAft>
                      </a:pPr>
                      <a:r>
                        <a:rPr lang="en-US" sz="1200" dirty="0">
                          <a:effectLst/>
                        </a:rPr>
                        <a:t>Percentage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2"/>
                    </a:solidFill>
                  </a:tcPr>
                </a:tc>
              </a:tr>
              <a:tr h="480060">
                <a:tc>
                  <a:txBody>
                    <a:bodyPr/>
                    <a:lstStyle/>
                    <a:p>
                      <a:pPr marL="0" marR="0" algn="ctr">
                        <a:lnSpc>
                          <a:spcPct val="107000"/>
                        </a:lnSpc>
                        <a:spcBef>
                          <a:spcPts val="0"/>
                        </a:spcBef>
                        <a:spcAft>
                          <a:spcPts val="0"/>
                        </a:spcAft>
                      </a:pPr>
                      <a:r>
                        <a:rPr lang="en-US" sz="1200" dirty="0">
                          <a:effectLst/>
                        </a:rPr>
                        <a:t>Textile (</a:t>
                      </a:r>
                      <a:r>
                        <a:rPr lang="en-US" sz="1200" dirty="0" err="1">
                          <a:effectLst/>
                        </a:rPr>
                        <a:t>Sanganeri</a:t>
                      </a:r>
                      <a:r>
                        <a:rPr lang="en-US" sz="1200" dirty="0">
                          <a:effectLst/>
                        </a:rPr>
                        <a:t>, </a:t>
                      </a:r>
                      <a:r>
                        <a:rPr lang="en-US" sz="1200" dirty="0" err="1">
                          <a:effectLst/>
                        </a:rPr>
                        <a:t>Dabu</a:t>
                      </a:r>
                      <a:r>
                        <a:rPr lang="en-US" sz="1200" dirty="0">
                          <a:effectLst/>
                        </a:rPr>
                        <a:t> Print, </a:t>
                      </a:r>
                      <a:r>
                        <a:rPr lang="en-US" sz="1200" dirty="0" err="1">
                          <a:effectLst/>
                        </a:rPr>
                        <a:t>Bandhani</a:t>
                      </a:r>
                      <a:r>
                        <a:rPr lang="en-US" sz="1200" dirty="0">
                          <a:effectLst/>
                        </a:rPr>
                        <a:t> and Kota </a:t>
                      </a:r>
                      <a:r>
                        <a:rPr lang="en-US" sz="1200" dirty="0" err="1">
                          <a:effectLst/>
                        </a:rPr>
                        <a:t>Doriya</a:t>
                      </a:r>
                      <a:r>
                        <a:rPr lang="en-US" sz="1200" dirty="0">
                          <a:effectLst/>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88</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ln>
                            <a:solidFill>
                              <a:schemeClr val="bg1"/>
                            </a:solidFill>
                          </a:ln>
                          <a:effectLst/>
                        </a:rPr>
                        <a:t>69.29</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7840">
                <a:tc>
                  <a:txBody>
                    <a:bodyPr/>
                    <a:lstStyle/>
                    <a:p>
                      <a:pPr marL="0" marR="0" algn="ctr">
                        <a:lnSpc>
                          <a:spcPct val="107000"/>
                        </a:lnSpc>
                        <a:spcBef>
                          <a:spcPts val="0"/>
                        </a:spcBef>
                        <a:spcAft>
                          <a:spcPts val="0"/>
                        </a:spcAft>
                      </a:pPr>
                      <a:r>
                        <a:rPr lang="en-US" sz="1200" dirty="0">
                          <a:effectLst/>
                        </a:rPr>
                        <a:t>Metal and Wood Handicrafts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ln>
                            <a:solidFill>
                              <a:schemeClr val="bg1"/>
                            </a:solidFill>
                          </a:ln>
                          <a:effectLst/>
                        </a:rPr>
                        <a:t>7</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5.51</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80060">
                <a:tc>
                  <a:txBody>
                    <a:bodyPr/>
                    <a:lstStyle/>
                    <a:p>
                      <a:pPr marL="0" marR="0" algn="ctr">
                        <a:lnSpc>
                          <a:spcPct val="107000"/>
                        </a:lnSpc>
                        <a:spcBef>
                          <a:spcPts val="0"/>
                        </a:spcBef>
                        <a:spcAft>
                          <a:spcPts val="0"/>
                        </a:spcAft>
                      </a:pPr>
                      <a:r>
                        <a:rPr lang="en-US" sz="1200" dirty="0">
                          <a:effectLst/>
                        </a:rPr>
                        <a:t>Paintings (</a:t>
                      </a:r>
                      <a:r>
                        <a:rPr lang="en-US" sz="1200" dirty="0" err="1">
                          <a:effectLst/>
                        </a:rPr>
                        <a:t>Pichwai</a:t>
                      </a:r>
                      <a:r>
                        <a:rPr lang="en-US" sz="1200" dirty="0">
                          <a:effectLst/>
                        </a:rPr>
                        <a:t>, Miniature, </a:t>
                      </a:r>
                      <a:r>
                        <a:rPr lang="en-US" sz="1200" dirty="0" err="1">
                          <a:effectLst/>
                        </a:rPr>
                        <a:t>Rajasthani</a:t>
                      </a:r>
                      <a:r>
                        <a:rPr lang="en-US" sz="1200" dirty="0">
                          <a:effectLst/>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19</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14.97</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7840">
                <a:tc>
                  <a:txBody>
                    <a:bodyPr/>
                    <a:lstStyle/>
                    <a:p>
                      <a:pPr marL="0" marR="0" algn="ctr">
                        <a:lnSpc>
                          <a:spcPct val="107000"/>
                        </a:lnSpc>
                        <a:spcBef>
                          <a:spcPts val="0"/>
                        </a:spcBef>
                        <a:spcAft>
                          <a:spcPts val="0"/>
                        </a:spcAft>
                      </a:pPr>
                      <a:r>
                        <a:rPr lang="en-US" sz="1200" dirty="0">
                          <a:effectLst/>
                        </a:rPr>
                        <a:t>Other Crafts (</a:t>
                      </a:r>
                      <a:r>
                        <a:rPr lang="en-US" sz="1200" dirty="0" err="1">
                          <a:effectLst/>
                        </a:rPr>
                        <a:t>Molela</a:t>
                      </a:r>
                      <a:r>
                        <a:rPr lang="en-US" sz="1200" dirty="0">
                          <a:effectLst/>
                        </a:rPr>
                        <a:t> clay work, </a:t>
                      </a:r>
                      <a:r>
                        <a:rPr lang="en-US" sz="1200" dirty="0" err="1">
                          <a:effectLst/>
                        </a:rPr>
                        <a:t>Thewa</a:t>
                      </a:r>
                      <a:r>
                        <a:rPr lang="en-US" sz="1200" dirty="0">
                          <a:effectLst/>
                        </a:rPr>
                        <a:t> Art, </a:t>
                      </a:r>
                      <a:r>
                        <a:rPr lang="en-US" sz="1200" dirty="0" err="1">
                          <a:effectLst/>
                        </a:rPr>
                        <a:t>Jewellery</a:t>
                      </a:r>
                      <a:r>
                        <a:rPr lang="en-US" sz="1200" dirty="0">
                          <a:effectLst/>
                        </a:rPr>
                        <a:t> Art, Marble </a:t>
                      </a:r>
                      <a:r>
                        <a:rPr lang="en-US" sz="1200" dirty="0" err="1">
                          <a:effectLst/>
                        </a:rPr>
                        <a:t>Hanicrafts</a:t>
                      </a:r>
                      <a:r>
                        <a:rPr lang="en-US" sz="1200" dirty="0">
                          <a:effectLst/>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13</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10.23</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97840">
                <a:tc>
                  <a:txBody>
                    <a:bodyPr/>
                    <a:lstStyle/>
                    <a:p>
                      <a:pPr marL="0" marR="0" algn="ctr">
                        <a:lnSpc>
                          <a:spcPct val="107000"/>
                        </a:lnSpc>
                        <a:spcBef>
                          <a:spcPts val="0"/>
                        </a:spcBef>
                        <a:spcAft>
                          <a:spcPts val="0"/>
                        </a:spcAft>
                      </a:pPr>
                      <a:r>
                        <a:rPr lang="en-US" sz="1200" dirty="0">
                          <a:effectLst/>
                        </a:rPr>
                        <a:t>Grand Total</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2"/>
                    </a:solidFill>
                  </a:tcPr>
                </a:tc>
                <a:tc>
                  <a:txBody>
                    <a:bodyPr/>
                    <a:lstStyle/>
                    <a:p>
                      <a:pPr marL="0" marR="0" algn="ctr">
                        <a:lnSpc>
                          <a:spcPct val="107000"/>
                        </a:lnSpc>
                        <a:spcBef>
                          <a:spcPts val="0"/>
                        </a:spcBef>
                        <a:spcAft>
                          <a:spcPts val="0"/>
                        </a:spcAft>
                      </a:pPr>
                      <a:r>
                        <a:rPr lang="en-US" sz="1200" dirty="0">
                          <a:ln>
                            <a:solidFill>
                              <a:schemeClr val="bg1"/>
                            </a:solidFill>
                          </a:ln>
                          <a:effectLst/>
                        </a:rPr>
                        <a:t> </a:t>
                      </a:r>
                      <a:r>
                        <a:rPr lang="en-US" sz="1200" dirty="0" smtClean="0">
                          <a:ln>
                            <a:solidFill>
                              <a:schemeClr val="bg1"/>
                            </a:solidFill>
                          </a:ln>
                          <a:effectLst/>
                        </a:rPr>
                        <a:t>127</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2"/>
                    </a:solidFill>
                  </a:tcPr>
                </a:tc>
                <a:tc>
                  <a:txBody>
                    <a:bodyPr/>
                    <a:lstStyle/>
                    <a:p>
                      <a:pPr marL="0" marR="0" algn="ctr">
                        <a:lnSpc>
                          <a:spcPct val="107000"/>
                        </a:lnSpc>
                        <a:spcBef>
                          <a:spcPts val="0"/>
                        </a:spcBef>
                        <a:spcAft>
                          <a:spcPts val="0"/>
                        </a:spcAft>
                      </a:pPr>
                      <a:r>
                        <a:rPr lang="en-US" sz="1200" dirty="0">
                          <a:ln>
                            <a:solidFill>
                              <a:schemeClr val="bg1"/>
                            </a:solidFill>
                          </a:ln>
                          <a:effectLst/>
                        </a:rPr>
                        <a:t>100</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2"/>
                    </a:solidFill>
                  </a:tcPr>
                </a:tc>
              </a:tr>
            </a:tbl>
          </a:graphicData>
        </a:graphic>
      </p:graphicFrame>
      <p:graphicFrame>
        <p:nvGraphicFramePr>
          <p:cNvPr id="8" name="Chart 7"/>
          <p:cNvGraphicFramePr/>
          <p:nvPr>
            <p:extLst>
              <p:ext uri="{D42A27DB-BD31-4B8C-83A1-F6EECF244321}">
                <p14:modId xmlns:p14="http://schemas.microsoft.com/office/powerpoint/2010/main" val="2182926652"/>
              </p:ext>
            </p:extLst>
          </p:nvPr>
        </p:nvGraphicFramePr>
        <p:xfrm>
          <a:off x="5890660" y="1200929"/>
          <a:ext cx="6178197" cy="3053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96169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277" y="113972"/>
            <a:ext cx="9948793" cy="607923"/>
          </a:xfrm>
        </p:spPr>
        <p:txBody>
          <a:bodyPr>
            <a:no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Correlation between use of AI branding tools and Digital Brand Visibility </a:t>
            </a:r>
          </a:p>
        </p:txBody>
      </p:sp>
      <p:sp>
        <p:nvSpPr>
          <p:cNvPr id="5" name="Rectangle 1"/>
          <p:cNvSpPr>
            <a:spLocks noChangeArrowheads="1"/>
          </p:cNvSpPr>
          <p:nvPr/>
        </p:nvSpPr>
        <p:spPr bwMode="auto">
          <a:xfrm>
            <a:off x="1475629" y="4322454"/>
            <a:ext cx="10716371"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000" dirty="0"/>
              <a:t> </a:t>
            </a:r>
          </a:p>
          <a:p>
            <a:pPr algn="just"/>
            <a:r>
              <a:rPr lang="en-US" sz="2000" dirty="0">
                <a:latin typeface="Times New Roman" panose="02020603050405020304" pitchFamily="18" charset="0"/>
                <a:cs typeface="Times New Roman" panose="02020603050405020304" pitchFamily="18" charset="0"/>
              </a:rPr>
              <a:t>From the above table and chart, it is evident that out of 127 handicraft businesses who use AI for branding, 81% of the businesses saw a positive change in their digital brand visibility, while only 6% of them saw a negative change in their brand visibility and 13% businesses saw no change in their brand visibility. Therefore, the results clearly suggests that a significant percentage of the businesses saw a positive change in their brand visibility which implies that AI tools help in increasing digital brand visibility of the businesses.</a:t>
            </a:r>
          </a:p>
        </p:txBody>
      </p:sp>
      <p:graphicFrame>
        <p:nvGraphicFramePr>
          <p:cNvPr id="4" name="Table 3"/>
          <p:cNvGraphicFramePr>
            <a:graphicFrameLocks noGrp="1"/>
          </p:cNvGraphicFramePr>
          <p:nvPr>
            <p:extLst>
              <p:ext uri="{D42A27DB-BD31-4B8C-83A1-F6EECF244321}">
                <p14:modId xmlns:p14="http://schemas.microsoft.com/office/powerpoint/2010/main" val="2403057894"/>
              </p:ext>
            </p:extLst>
          </p:nvPr>
        </p:nvGraphicFramePr>
        <p:xfrm>
          <a:off x="1352486" y="1302026"/>
          <a:ext cx="4581175" cy="2902225"/>
        </p:xfrm>
        <a:graphic>
          <a:graphicData uri="http://schemas.openxmlformats.org/drawingml/2006/table">
            <a:tbl>
              <a:tblPr firstRow="1" firstCol="1" bandRow="1">
                <a:tableStyleId>{5C22544A-7EE6-4342-B048-85BDC9FD1C3A}</a:tableStyleId>
              </a:tblPr>
              <a:tblGrid>
                <a:gridCol w="2351067"/>
                <a:gridCol w="2230108"/>
              </a:tblGrid>
              <a:tr h="580445">
                <a:tc>
                  <a:txBody>
                    <a:bodyPr/>
                    <a:lstStyle/>
                    <a:p>
                      <a:pPr marL="0" marR="0" algn="ctr">
                        <a:lnSpc>
                          <a:spcPct val="107000"/>
                        </a:lnSpc>
                        <a:spcBef>
                          <a:spcPts val="0"/>
                        </a:spcBef>
                        <a:spcAft>
                          <a:spcPts val="0"/>
                        </a:spcAft>
                      </a:pPr>
                      <a:r>
                        <a:rPr lang="en-IN" sz="1200" dirty="0">
                          <a:effectLst/>
                        </a:rPr>
                        <a:t>Response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IN" sz="1200">
                          <a:effectLst/>
                        </a:rPr>
                        <a:t>No. </a:t>
                      </a:r>
                      <a:r>
                        <a:rPr lang="en-IN" sz="1200" dirty="0">
                          <a:effectLst/>
                        </a:rPr>
                        <a:t>of Businesses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r h="580445">
                <a:tc>
                  <a:txBody>
                    <a:bodyPr/>
                    <a:lstStyle/>
                    <a:p>
                      <a:pPr marL="0" marR="0" algn="ctr">
                        <a:lnSpc>
                          <a:spcPct val="107000"/>
                        </a:lnSpc>
                        <a:spcBef>
                          <a:spcPts val="0"/>
                        </a:spcBef>
                        <a:spcAft>
                          <a:spcPts val="0"/>
                        </a:spcAft>
                      </a:pPr>
                      <a:r>
                        <a:rPr lang="en-IN" sz="1200">
                          <a:effectLst/>
                        </a:rPr>
                        <a:t>Increased Visibility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IN" sz="1200">
                          <a:ln>
                            <a:solidFill>
                              <a:schemeClr val="bg1"/>
                            </a:solidFill>
                          </a:ln>
                          <a:effectLst/>
                        </a:rPr>
                        <a:t>103</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80445">
                <a:tc>
                  <a:txBody>
                    <a:bodyPr/>
                    <a:lstStyle/>
                    <a:p>
                      <a:pPr marL="0" marR="0" algn="ctr">
                        <a:lnSpc>
                          <a:spcPct val="107000"/>
                        </a:lnSpc>
                        <a:spcBef>
                          <a:spcPts val="0"/>
                        </a:spcBef>
                        <a:spcAft>
                          <a:spcPts val="0"/>
                        </a:spcAft>
                      </a:pPr>
                      <a:r>
                        <a:rPr lang="en-IN" sz="1200">
                          <a:effectLst/>
                        </a:rPr>
                        <a:t>Decreased Visibility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IN" sz="1200" dirty="0">
                          <a:ln>
                            <a:solidFill>
                              <a:schemeClr val="bg1"/>
                            </a:solidFill>
                          </a:ln>
                          <a:effectLst/>
                        </a:rPr>
                        <a:t>8</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80445">
                <a:tc>
                  <a:txBody>
                    <a:bodyPr/>
                    <a:lstStyle/>
                    <a:p>
                      <a:pPr marL="0" marR="0" algn="ctr">
                        <a:lnSpc>
                          <a:spcPct val="107000"/>
                        </a:lnSpc>
                        <a:spcBef>
                          <a:spcPts val="0"/>
                        </a:spcBef>
                        <a:spcAft>
                          <a:spcPts val="0"/>
                        </a:spcAft>
                      </a:pPr>
                      <a:r>
                        <a:rPr lang="en-IN" sz="1200">
                          <a:effectLst/>
                        </a:rPr>
                        <a:t>No Change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IN" sz="1200">
                          <a:ln>
                            <a:solidFill>
                              <a:schemeClr val="bg1"/>
                            </a:solidFill>
                          </a:ln>
                          <a:effectLst/>
                        </a:rPr>
                        <a:t>16</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80445">
                <a:tc>
                  <a:txBody>
                    <a:bodyPr/>
                    <a:lstStyle/>
                    <a:p>
                      <a:pPr marL="0" marR="0" algn="ctr">
                        <a:lnSpc>
                          <a:spcPct val="107000"/>
                        </a:lnSpc>
                        <a:spcBef>
                          <a:spcPts val="0"/>
                        </a:spcBef>
                        <a:spcAft>
                          <a:spcPts val="0"/>
                        </a:spcAft>
                      </a:pPr>
                      <a:r>
                        <a:rPr lang="en-IN" sz="1200" dirty="0">
                          <a:effectLst/>
                        </a:rPr>
                        <a:t>Grand Total</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IN" sz="1200" dirty="0">
                          <a:ln>
                            <a:solidFill>
                              <a:schemeClr val="bg1"/>
                            </a:solidFill>
                          </a:ln>
                          <a:effectLst/>
                        </a:rPr>
                        <a:t>127</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bl>
          </a:graphicData>
        </a:graphic>
      </p:graphicFrame>
      <p:sp>
        <p:nvSpPr>
          <p:cNvPr id="6" name="Rectangle 1"/>
          <p:cNvSpPr>
            <a:spLocks noChangeArrowheads="1"/>
          </p:cNvSpPr>
          <p:nvPr/>
        </p:nvSpPr>
        <p:spPr bwMode="auto">
          <a:xfrm>
            <a:off x="4762500" y="3578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Chart 8"/>
          <p:cNvGraphicFramePr/>
          <p:nvPr>
            <p:extLst>
              <p:ext uri="{D42A27DB-BD31-4B8C-83A1-F6EECF244321}">
                <p14:modId xmlns:p14="http://schemas.microsoft.com/office/powerpoint/2010/main" val="2455878597"/>
              </p:ext>
            </p:extLst>
          </p:nvPr>
        </p:nvGraphicFramePr>
        <p:xfrm>
          <a:off x="6539948" y="1361661"/>
          <a:ext cx="5337313" cy="267376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17479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277" y="113972"/>
            <a:ext cx="9948793" cy="607923"/>
          </a:xfrm>
        </p:spPr>
        <p:txBody>
          <a:bodyPr>
            <a:norm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Impact of AI on </a:t>
            </a:r>
            <a:r>
              <a:rPr lang="en-US"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 Aspects of Brand Creation</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475629" y="4829116"/>
            <a:ext cx="10501023"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000" dirty="0">
                <a:latin typeface="Times New Roman" panose="02020603050405020304" pitchFamily="18" charset="0"/>
                <a:cs typeface="Times New Roman" panose="02020603050405020304" pitchFamily="18" charset="0"/>
              </a:rPr>
              <a:t> The results of the analysis shows that businesses have experienced a significant improvement in content quality and visual presentation, that is, 86.61% and 92.91% respectively. While customer engagement and market reach has also improved with 64.56% and 54.33% but there are still 27.55% and 41.73% businesses who saw no change in customer engagement and market reach with the use of AI. Also, 9.44% businesses believed that their content quality has reduced with the use of </a:t>
            </a:r>
            <a:r>
              <a:rPr lang="en-US" sz="2000" dirty="0" smtClean="0">
                <a:latin typeface="Times New Roman" panose="02020603050405020304" pitchFamily="18" charset="0"/>
                <a:cs typeface="Times New Roman" panose="02020603050405020304" pitchFamily="18" charset="0"/>
              </a:rPr>
              <a:t>AI.</a:t>
            </a:r>
            <a:endParaRPr lang="en-US" sz="2000" dirty="0">
              <a:latin typeface="Times New Roman" panose="02020603050405020304" pitchFamily="18" charset="0"/>
              <a:cs typeface="Times New Roman" panose="02020603050405020304" pitchFamily="18" charset="0"/>
            </a:endParaRPr>
          </a:p>
        </p:txBody>
      </p:sp>
      <p:sp>
        <p:nvSpPr>
          <p:cNvPr id="6" name="Rectangle 1"/>
          <p:cNvSpPr>
            <a:spLocks noChangeArrowheads="1"/>
          </p:cNvSpPr>
          <p:nvPr/>
        </p:nvSpPr>
        <p:spPr bwMode="auto">
          <a:xfrm>
            <a:off x="4762500" y="3578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Table 2"/>
          <p:cNvGraphicFramePr>
            <a:graphicFrameLocks noGrp="1"/>
          </p:cNvGraphicFramePr>
          <p:nvPr>
            <p:extLst>
              <p:ext uri="{D42A27DB-BD31-4B8C-83A1-F6EECF244321}">
                <p14:modId xmlns:p14="http://schemas.microsoft.com/office/powerpoint/2010/main" val="652138776"/>
              </p:ext>
            </p:extLst>
          </p:nvPr>
        </p:nvGraphicFramePr>
        <p:xfrm>
          <a:off x="741199" y="1305601"/>
          <a:ext cx="4337699" cy="3027861"/>
        </p:xfrm>
        <a:graphic>
          <a:graphicData uri="http://schemas.openxmlformats.org/drawingml/2006/table">
            <a:tbl>
              <a:tblPr firstRow="1" firstCol="1" bandRow="1">
                <a:tableStyleId>{5C22544A-7EE6-4342-B048-85BDC9FD1C3A}</a:tableStyleId>
              </a:tblPr>
              <a:tblGrid>
                <a:gridCol w="902986"/>
                <a:gridCol w="923322"/>
                <a:gridCol w="890202"/>
                <a:gridCol w="889039"/>
                <a:gridCol w="732150"/>
              </a:tblGrid>
              <a:tr h="812419">
                <a:tc>
                  <a:txBody>
                    <a:bodyPr/>
                    <a:lstStyle/>
                    <a:p>
                      <a:pPr marL="0" marR="0" algn="ctr">
                        <a:lnSpc>
                          <a:spcPct val="107000"/>
                        </a:lnSpc>
                        <a:spcBef>
                          <a:spcPts val="0"/>
                        </a:spcBef>
                        <a:spcAft>
                          <a:spcPts val="0"/>
                        </a:spcAft>
                      </a:pPr>
                      <a:r>
                        <a:rPr lang="en-US" sz="1200" dirty="0">
                          <a:ln>
                            <a:solidFill>
                              <a:schemeClr val="bg1"/>
                            </a:solidFill>
                          </a:ln>
                          <a:effectLst/>
                        </a:rPr>
                        <a:t>Impact</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dirty="0">
                          <a:ln>
                            <a:solidFill>
                              <a:schemeClr val="bg1"/>
                            </a:solidFill>
                          </a:ln>
                          <a:effectLst/>
                        </a:rPr>
                        <a:t>Content Quality</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a:ln>
                            <a:solidFill>
                              <a:schemeClr val="bg1"/>
                            </a:solidFill>
                          </a:ln>
                          <a:effectLst/>
                        </a:rPr>
                        <a:t>Visual Presentation</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a:ln>
                            <a:solidFill>
                              <a:schemeClr val="bg1"/>
                            </a:solidFill>
                          </a:ln>
                          <a:effectLst/>
                        </a:rPr>
                        <a:t>Customer Engagement</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a:ln>
                            <a:solidFill>
                              <a:schemeClr val="bg1"/>
                            </a:solidFill>
                          </a:ln>
                          <a:effectLst/>
                        </a:rPr>
                        <a:t>Market Reach</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r h="559672">
                <a:tc>
                  <a:txBody>
                    <a:bodyPr/>
                    <a:lstStyle/>
                    <a:p>
                      <a:pPr marL="0" marR="0" algn="ctr">
                        <a:lnSpc>
                          <a:spcPct val="107000"/>
                        </a:lnSpc>
                        <a:spcBef>
                          <a:spcPts val="0"/>
                        </a:spcBef>
                        <a:spcAft>
                          <a:spcPts val="0"/>
                        </a:spcAft>
                      </a:pPr>
                      <a:r>
                        <a:rPr lang="en-US" sz="1200" dirty="0">
                          <a:ln>
                            <a:solidFill>
                              <a:schemeClr val="bg1"/>
                            </a:solidFill>
                          </a:ln>
                          <a:effectLst/>
                        </a:rPr>
                        <a:t>Improved</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110</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118</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82</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ln>
                            <a:solidFill>
                              <a:schemeClr val="bg1"/>
                            </a:solidFill>
                          </a:ln>
                          <a:effectLst/>
                        </a:rPr>
                        <a:t>69</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36426">
                <a:tc>
                  <a:txBody>
                    <a:bodyPr/>
                    <a:lstStyle/>
                    <a:p>
                      <a:pPr marL="0" marR="0" algn="ctr">
                        <a:lnSpc>
                          <a:spcPct val="107000"/>
                        </a:lnSpc>
                        <a:spcBef>
                          <a:spcPts val="0"/>
                        </a:spcBef>
                        <a:spcAft>
                          <a:spcPts val="0"/>
                        </a:spcAft>
                      </a:pPr>
                      <a:r>
                        <a:rPr lang="en-US" sz="1200">
                          <a:ln>
                            <a:solidFill>
                              <a:schemeClr val="bg1"/>
                            </a:solidFill>
                          </a:ln>
                          <a:effectLst/>
                        </a:rPr>
                        <a:t>Reduced</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ln>
                            <a:solidFill>
                              <a:schemeClr val="bg1"/>
                            </a:solidFill>
                          </a:ln>
                          <a:effectLst/>
                        </a:rPr>
                        <a:t>12</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0</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10</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5</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59672">
                <a:tc>
                  <a:txBody>
                    <a:bodyPr/>
                    <a:lstStyle/>
                    <a:p>
                      <a:pPr marL="0" marR="0" algn="ctr">
                        <a:lnSpc>
                          <a:spcPct val="107000"/>
                        </a:lnSpc>
                        <a:spcBef>
                          <a:spcPts val="0"/>
                        </a:spcBef>
                        <a:spcAft>
                          <a:spcPts val="0"/>
                        </a:spcAft>
                      </a:pPr>
                      <a:r>
                        <a:rPr lang="en-US" sz="1200">
                          <a:ln>
                            <a:solidFill>
                              <a:schemeClr val="bg1"/>
                            </a:solidFill>
                          </a:ln>
                          <a:effectLst/>
                        </a:rPr>
                        <a:t>No Change</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ln>
                            <a:solidFill>
                              <a:schemeClr val="bg1"/>
                            </a:solidFill>
                          </a:ln>
                          <a:effectLst/>
                        </a:rPr>
                        <a:t>5</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a:ln>
                            <a:solidFill>
                              <a:schemeClr val="bg1"/>
                            </a:solidFill>
                          </a:ln>
                          <a:effectLst/>
                        </a:rPr>
                        <a:t>9</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35</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53</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59672">
                <a:tc>
                  <a:txBody>
                    <a:bodyPr/>
                    <a:lstStyle/>
                    <a:p>
                      <a:pPr marL="0" marR="0" algn="ctr">
                        <a:lnSpc>
                          <a:spcPct val="107000"/>
                        </a:lnSpc>
                        <a:spcBef>
                          <a:spcPts val="0"/>
                        </a:spcBef>
                        <a:spcAft>
                          <a:spcPts val="0"/>
                        </a:spcAft>
                      </a:pPr>
                      <a:r>
                        <a:rPr lang="en-US" sz="1200">
                          <a:ln>
                            <a:solidFill>
                              <a:schemeClr val="bg1"/>
                            </a:solidFill>
                          </a:ln>
                          <a:effectLst/>
                        </a:rPr>
                        <a:t>Grand Total</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gridSpan="4">
                  <a:txBody>
                    <a:bodyPr/>
                    <a:lstStyle/>
                    <a:p>
                      <a:pPr marL="0" marR="0" algn="ctr">
                        <a:lnSpc>
                          <a:spcPct val="107000"/>
                        </a:lnSpc>
                        <a:spcBef>
                          <a:spcPts val="0"/>
                        </a:spcBef>
                        <a:spcAft>
                          <a:spcPts val="0"/>
                        </a:spcAft>
                      </a:pPr>
                      <a:r>
                        <a:rPr lang="en-US" sz="1200" dirty="0">
                          <a:ln>
                            <a:solidFill>
                              <a:schemeClr val="bg1"/>
                            </a:solidFill>
                          </a:ln>
                          <a:effectLst/>
                        </a:rPr>
                        <a:t>127</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graphicFrame>
        <p:nvGraphicFramePr>
          <p:cNvPr id="11" name="Chart 10"/>
          <p:cNvGraphicFramePr/>
          <p:nvPr>
            <p:extLst>
              <p:ext uri="{D42A27DB-BD31-4B8C-83A1-F6EECF244321}">
                <p14:modId xmlns:p14="http://schemas.microsoft.com/office/powerpoint/2010/main" val="740244472"/>
              </p:ext>
            </p:extLst>
          </p:nvPr>
        </p:nvGraphicFramePr>
        <p:xfrm>
          <a:off x="5466522" y="1341783"/>
          <a:ext cx="6440556" cy="303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64909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277" y="74215"/>
            <a:ext cx="9948793" cy="607923"/>
          </a:xfrm>
        </p:spPr>
        <p:txBody>
          <a:bodyPr>
            <a:no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Challenges faced by Handicraft businesses while using AI tools effectively </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475630" y="4470005"/>
            <a:ext cx="1056557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000" dirty="0"/>
              <a:t> </a:t>
            </a:r>
            <a:r>
              <a:rPr lang="en-US" sz="2000" dirty="0">
                <a:latin typeface="Times New Roman" panose="02020603050405020304" pitchFamily="18" charset="0"/>
                <a:cs typeface="Times New Roman" panose="02020603050405020304" pitchFamily="18" charset="0"/>
              </a:rPr>
              <a:t>The results reveal that there were two such challenges that were faced commonly by the businesses while implementing AI, which are, time constraints (35%) and lack of digital literacy (32%). However, the other important challenges faced by the businesses are, lack of financial resources (18%), language barriers (9%) and risk of authenticity (7%). Therefore, these findings suggests the areas to be worked on for effective use of AI in the brand creation process.</a:t>
            </a:r>
          </a:p>
          <a:p>
            <a:endParaRPr lang="en-US" sz="2000" dirty="0"/>
          </a:p>
        </p:txBody>
      </p:sp>
      <p:graphicFrame>
        <p:nvGraphicFramePr>
          <p:cNvPr id="4" name="Table 3"/>
          <p:cNvGraphicFramePr>
            <a:graphicFrameLocks noGrp="1"/>
          </p:cNvGraphicFramePr>
          <p:nvPr>
            <p:extLst>
              <p:ext uri="{D42A27DB-BD31-4B8C-83A1-F6EECF244321}">
                <p14:modId xmlns:p14="http://schemas.microsoft.com/office/powerpoint/2010/main" val="3022466133"/>
              </p:ext>
            </p:extLst>
          </p:nvPr>
        </p:nvGraphicFramePr>
        <p:xfrm>
          <a:off x="453334" y="1246993"/>
          <a:ext cx="4834283" cy="2559830"/>
        </p:xfrm>
        <a:graphic>
          <a:graphicData uri="http://schemas.openxmlformats.org/drawingml/2006/table">
            <a:tbl>
              <a:tblPr firstRow="1" firstCol="1" bandRow="1">
                <a:tableStyleId>{5C22544A-7EE6-4342-B048-85BDC9FD1C3A}</a:tableStyleId>
              </a:tblPr>
              <a:tblGrid>
                <a:gridCol w="3098899"/>
                <a:gridCol w="1735384"/>
              </a:tblGrid>
              <a:tr h="429520">
                <a:tc>
                  <a:txBody>
                    <a:bodyPr/>
                    <a:lstStyle/>
                    <a:p>
                      <a:pPr marL="0" marR="0" algn="ctr">
                        <a:lnSpc>
                          <a:spcPct val="107000"/>
                        </a:lnSpc>
                        <a:spcBef>
                          <a:spcPts val="0"/>
                        </a:spcBef>
                        <a:spcAft>
                          <a:spcPts val="0"/>
                        </a:spcAft>
                      </a:pPr>
                      <a:r>
                        <a:rPr lang="en-US" sz="1200" dirty="0">
                          <a:ln>
                            <a:solidFill>
                              <a:schemeClr val="bg1"/>
                            </a:solidFill>
                          </a:ln>
                          <a:effectLst/>
                        </a:rPr>
                        <a:t>Challenges</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dirty="0">
                          <a:ln>
                            <a:solidFill>
                              <a:schemeClr val="bg1"/>
                            </a:solidFill>
                          </a:ln>
                          <a:effectLst/>
                        </a:rPr>
                        <a:t>No. of Businesses</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r h="429520">
                <a:tc>
                  <a:txBody>
                    <a:bodyPr/>
                    <a:lstStyle/>
                    <a:p>
                      <a:pPr marL="0" marR="0" algn="ctr">
                        <a:lnSpc>
                          <a:spcPct val="107000"/>
                        </a:lnSpc>
                        <a:spcBef>
                          <a:spcPts val="0"/>
                        </a:spcBef>
                        <a:spcAft>
                          <a:spcPts val="0"/>
                        </a:spcAft>
                      </a:pPr>
                      <a:r>
                        <a:rPr lang="en-US" sz="1200" dirty="0">
                          <a:ln>
                            <a:solidFill>
                              <a:schemeClr val="bg1"/>
                            </a:solidFill>
                          </a:ln>
                          <a:effectLst/>
                        </a:rPr>
                        <a:t>Lack of digital literacy</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84</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12230">
                <a:tc>
                  <a:txBody>
                    <a:bodyPr/>
                    <a:lstStyle/>
                    <a:p>
                      <a:pPr marL="0" marR="0" algn="ctr">
                        <a:lnSpc>
                          <a:spcPct val="107000"/>
                        </a:lnSpc>
                        <a:spcBef>
                          <a:spcPts val="0"/>
                        </a:spcBef>
                        <a:spcAft>
                          <a:spcPts val="0"/>
                        </a:spcAft>
                      </a:pPr>
                      <a:r>
                        <a:rPr lang="en-US" sz="1200">
                          <a:ln>
                            <a:solidFill>
                              <a:schemeClr val="bg1"/>
                            </a:solidFill>
                          </a:ln>
                          <a:effectLst/>
                        </a:rPr>
                        <a:t>Limited financial resources</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47</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29520">
                <a:tc>
                  <a:txBody>
                    <a:bodyPr/>
                    <a:lstStyle/>
                    <a:p>
                      <a:pPr marL="0" marR="0" algn="ctr">
                        <a:lnSpc>
                          <a:spcPct val="107000"/>
                        </a:lnSpc>
                        <a:spcBef>
                          <a:spcPts val="0"/>
                        </a:spcBef>
                        <a:spcAft>
                          <a:spcPts val="0"/>
                        </a:spcAft>
                      </a:pPr>
                      <a:r>
                        <a:rPr lang="en-US" sz="1200">
                          <a:ln>
                            <a:solidFill>
                              <a:schemeClr val="bg1"/>
                            </a:solidFill>
                          </a:ln>
                          <a:effectLst/>
                        </a:rPr>
                        <a:t>Language barriers</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23</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29520">
                <a:tc>
                  <a:txBody>
                    <a:bodyPr/>
                    <a:lstStyle/>
                    <a:p>
                      <a:pPr marL="0" marR="0" algn="ctr">
                        <a:lnSpc>
                          <a:spcPct val="107000"/>
                        </a:lnSpc>
                        <a:spcBef>
                          <a:spcPts val="0"/>
                        </a:spcBef>
                        <a:spcAft>
                          <a:spcPts val="0"/>
                        </a:spcAft>
                      </a:pPr>
                      <a:r>
                        <a:rPr lang="en-US" sz="1200">
                          <a:ln>
                            <a:solidFill>
                              <a:schemeClr val="bg1"/>
                            </a:solidFill>
                          </a:ln>
                          <a:effectLst/>
                        </a:rPr>
                        <a:t>Risk of authenticity</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19</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429520">
                <a:tc>
                  <a:txBody>
                    <a:bodyPr/>
                    <a:lstStyle/>
                    <a:p>
                      <a:pPr marL="0" marR="0" algn="ctr">
                        <a:lnSpc>
                          <a:spcPct val="107000"/>
                        </a:lnSpc>
                        <a:spcBef>
                          <a:spcPts val="0"/>
                        </a:spcBef>
                        <a:spcAft>
                          <a:spcPts val="0"/>
                        </a:spcAft>
                      </a:pPr>
                      <a:r>
                        <a:rPr lang="en-US" sz="1200">
                          <a:ln>
                            <a:solidFill>
                              <a:schemeClr val="bg1"/>
                            </a:solidFill>
                          </a:ln>
                          <a:effectLst/>
                        </a:rPr>
                        <a:t>Time constraints</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92</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bl>
          </a:graphicData>
        </a:graphic>
      </p:graphicFrame>
      <p:graphicFrame>
        <p:nvGraphicFramePr>
          <p:cNvPr id="11" name="Chart 10"/>
          <p:cNvGraphicFramePr/>
          <p:nvPr>
            <p:extLst>
              <p:ext uri="{D42A27DB-BD31-4B8C-83A1-F6EECF244321}">
                <p14:modId xmlns:p14="http://schemas.microsoft.com/office/powerpoint/2010/main" val="537655102"/>
              </p:ext>
            </p:extLst>
          </p:nvPr>
        </p:nvGraphicFramePr>
        <p:xfrm>
          <a:off x="6131293" y="1231762"/>
          <a:ext cx="5120639" cy="264721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77402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277" y="94093"/>
            <a:ext cx="9948793" cy="607923"/>
          </a:xfrm>
        </p:spPr>
        <p:txBody>
          <a:bodyPr>
            <a:no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Overall impact of AI on brand creation of handicraft businesses </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352487" y="4303436"/>
            <a:ext cx="10716371"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000" dirty="0">
                <a:latin typeface="Times New Roman" panose="02020603050405020304" pitchFamily="18" charset="0"/>
                <a:cs typeface="Times New Roman" panose="02020603050405020304" pitchFamily="18" charset="0"/>
              </a:rPr>
              <a:t> From the above results, it can be clearly concluded that form 127 brands, 88.18% of the brands believed that AI has a positive impact on brand creation while only a negligible percentage, that is, 3.14 percent of brands perceived that AI has impacted negatively. Moreover, 8.66%, that is, 11 brands saw no impact of AI on brand creation. Despite of a notable percentage of brands saw a positive impact of AI, there is still a small percentage of brands which saw a negative or no impact of AI in the brand creation process which shows that there is a need for efforts to be made for implementing AI successfully.</a:t>
            </a:r>
          </a:p>
          <a:p>
            <a:r>
              <a:rPr lang="en-US" sz="2000" dirty="0"/>
              <a:t> </a:t>
            </a:r>
          </a:p>
          <a:p>
            <a:endParaRPr lang="en-US" sz="2000" dirty="0"/>
          </a:p>
        </p:txBody>
      </p:sp>
      <p:graphicFrame>
        <p:nvGraphicFramePr>
          <p:cNvPr id="3" name="Table 2"/>
          <p:cNvGraphicFramePr>
            <a:graphicFrameLocks noGrp="1"/>
          </p:cNvGraphicFramePr>
          <p:nvPr>
            <p:extLst>
              <p:ext uri="{D42A27DB-BD31-4B8C-83A1-F6EECF244321}">
                <p14:modId xmlns:p14="http://schemas.microsoft.com/office/powerpoint/2010/main" val="4050045810"/>
              </p:ext>
            </p:extLst>
          </p:nvPr>
        </p:nvGraphicFramePr>
        <p:xfrm>
          <a:off x="643907" y="1323040"/>
          <a:ext cx="4486358" cy="2806199"/>
        </p:xfrm>
        <a:graphic>
          <a:graphicData uri="http://schemas.openxmlformats.org/drawingml/2006/table">
            <a:tbl>
              <a:tblPr firstRow="1" firstCol="1" bandRow="1">
                <a:tableStyleId>{5C22544A-7EE6-4342-B048-85BDC9FD1C3A}</a:tableStyleId>
              </a:tblPr>
              <a:tblGrid>
                <a:gridCol w="2218152"/>
                <a:gridCol w="2268206"/>
              </a:tblGrid>
              <a:tr h="565814">
                <a:tc>
                  <a:txBody>
                    <a:bodyPr/>
                    <a:lstStyle/>
                    <a:p>
                      <a:pPr marL="0" marR="0" algn="ctr">
                        <a:lnSpc>
                          <a:spcPct val="107000"/>
                        </a:lnSpc>
                        <a:spcBef>
                          <a:spcPts val="0"/>
                        </a:spcBef>
                        <a:spcAft>
                          <a:spcPts val="0"/>
                        </a:spcAft>
                      </a:pPr>
                      <a:r>
                        <a:rPr lang="en-US" sz="1200" dirty="0">
                          <a:ln>
                            <a:solidFill>
                              <a:schemeClr val="bg1"/>
                            </a:solidFill>
                          </a:ln>
                          <a:effectLst/>
                        </a:rPr>
                        <a:t>Impact</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dirty="0">
                          <a:ln>
                            <a:solidFill>
                              <a:schemeClr val="bg1"/>
                            </a:solidFill>
                          </a:ln>
                          <a:effectLst/>
                        </a:rPr>
                        <a:t>Overall Brand Creation</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r h="565814">
                <a:tc>
                  <a:txBody>
                    <a:bodyPr/>
                    <a:lstStyle/>
                    <a:p>
                      <a:pPr marL="0" marR="0" algn="ctr">
                        <a:lnSpc>
                          <a:spcPct val="107000"/>
                        </a:lnSpc>
                        <a:spcBef>
                          <a:spcPts val="0"/>
                        </a:spcBef>
                        <a:spcAft>
                          <a:spcPts val="0"/>
                        </a:spcAft>
                      </a:pPr>
                      <a:r>
                        <a:rPr lang="en-US" sz="1200" dirty="0">
                          <a:ln>
                            <a:solidFill>
                              <a:schemeClr val="bg1"/>
                            </a:solidFill>
                          </a:ln>
                          <a:effectLst/>
                        </a:rPr>
                        <a:t>Positive</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112</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42943">
                <a:tc>
                  <a:txBody>
                    <a:bodyPr/>
                    <a:lstStyle/>
                    <a:p>
                      <a:pPr marL="0" marR="0" algn="ctr">
                        <a:lnSpc>
                          <a:spcPct val="107000"/>
                        </a:lnSpc>
                        <a:spcBef>
                          <a:spcPts val="0"/>
                        </a:spcBef>
                        <a:spcAft>
                          <a:spcPts val="0"/>
                        </a:spcAft>
                      </a:pPr>
                      <a:r>
                        <a:rPr lang="en-US" sz="1200">
                          <a:ln>
                            <a:solidFill>
                              <a:schemeClr val="bg1"/>
                            </a:solidFill>
                          </a:ln>
                          <a:effectLst/>
                        </a:rPr>
                        <a:t>Negative</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4</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65814">
                <a:tc>
                  <a:txBody>
                    <a:bodyPr/>
                    <a:lstStyle/>
                    <a:p>
                      <a:pPr marL="0" marR="0" algn="ctr">
                        <a:lnSpc>
                          <a:spcPct val="107000"/>
                        </a:lnSpc>
                        <a:spcBef>
                          <a:spcPts val="0"/>
                        </a:spcBef>
                        <a:spcAft>
                          <a:spcPts val="0"/>
                        </a:spcAft>
                      </a:pPr>
                      <a:r>
                        <a:rPr lang="en-US" sz="1200">
                          <a:ln>
                            <a:solidFill>
                              <a:schemeClr val="bg1"/>
                            </a:solidFill>
                          </a:ln>
                          <a:effectLst/>
                        </a:rPr>
                        <a:t>No Impact</a:t>
                      </a:r>
                      <a:endParaRPr lang="en-US" sz="110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c>
                  <a:txBody>
                    <a:bodyPr/>
                    <a:lstStyle/>
                    <a:p>
                      <a:pPr marL="0" marR="0" algn="ctr">
                        <a:lnSpc>
                          <a:spcPct val="107000"/>
                        </a:lnSpc>
                        <a:spcBef>
                          <a:spcPts val="0"/>
                        </a:spcBef>
                        <a:spcAft>
                          <a:spcPts val="0"/>
                        </a:spcAft>
                      </a:pPr>
                      <a:r>
                        <a:rPr lang="en-US" sz="1200" dirty="0">
                          <a:ln>
                            <a:solidFill>
                              <a:schemeClr val="bg1"/>
                            </a:solidFill>
                          </a:ln>
                          <a:effectLst/>
                        </a:rPr>
                        <a:t>11</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196A93"/>
                    </a:solidFill>
                  </a:tcPr>
                </a:tc>
              </a:tr>
              <a:tr h="565814">
                <a:tc>
                  <a:txBody>
                    <a:bodyPr/>
                    <a:lstStyle/>
                    <a:p>
                      <a:pPr marL="0" marR="0" algn="ctr">
                        <a:lnSpc>
                          <a:spcPct val="107000"/>
                        </a:lnSpc>
                        <a:spcBef>
                          <a:spcPts val="0"/>
                        </a:spcBef>
                        <a:spcAft>
                          <a:spcPts val="0"/>
                        </a:spcAft>
                      </a:pPr>
                      <a:r>
                        <a:rPr lang="en-US" sz="1200" dirty="0">
                          <a:ln>
                            <a:solidFill>
                              <a:schemeClr val="bg1"/>
                            </a:solidFill>
                          </a:ln>
                          <a:effectLst/>
                        </a:rPr>
                        <a:t>Grand Total</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c>
                  <a:txBody>
                    <a:bodyPr/>
                    <a:lstStyle/>
                    <a:p>
                      <a:pPr marL="0" marR="0" algn="ctr">
                        <a:lnSpc>
                          <a:spcPct val="107000"/>
                        </a:lnSpc>
                        <a:spcBef>
                          <a:spcPts val="0"/>
                        </a:spcBef>
                        <a:spcAft>
                          <a:spcPts val="0"/>
                        </a:spcAft>
                      </a:pPr>
                      <a:r>
                        <a:rPr lang="en-US" sz="1200" dirty="0">
                          <a:ln>
                            <a:solidFill>
                              <a:schemeClr val="bg1"/>
                            </a:solidFill>
                          </a:ln>
                          <a:effectLst/>
                        </a:rPr>
                        <a:t>127</a:t>
                      </a:r>
                      <a:endParaRPr lang="en-US" sz="1100" dirty="0">
                        <a:ln>
                          <a:solidFill>
                            <a:schemeClr val="bg1"/>
                          </a:solidFill>
                        </a:ln>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lumMod val="25000"/>
                      </a:schemeClr>
                    </a:solidFill>
                  </a:tcPr>
                </a:tc>
              </a:tr>
            </a:tbl>
          </a:graphicData>
        </a:graphic>
      </p:graphicFrame>
      <p:graphicFrame>
        <p:nvGraphicFramePr>
          <p:cNvPr id="10" name="Chart 9"/>
          <p:cNvGraphicFramePr/>
          <p:nvPr>
            <p:extLst>
              <p:ext uri="{D42A27DB-BD31-4B8C-83A1-F6EECF244321}">
                <p14:modId xmlns:p14="http://schemas.microsoft.com/office/powerpoint/2010/main" val="88737431"/>
              </p:ext>
            </p:extLst>
          </p:nvPr>
        </p:nvGraphicFramePr>
        <p:xfrm>
          <a:off x="5871410" y="1328286"/>
          <a:ext cx="4841508" cy="27442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68548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6652" y="94093"/>
            <a:ext cx="9948793" cy="607923"/>
          </a:xfrm>
        </p:spPr>
        <p:txBody>
          <a:bodyPr>
            <a:noAutofit/>
          </a:bodyPr>
          <a:lstStyle/>
          <a:p>
            <a:pPr algn="ctr"/>
            <a:r>
              <a:rPr lang="en-US" sz="5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Conclusions</a:t>
            </a:r>
            <a:endParaRPr lang="en-US"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891976" y="1145931"/>
            <a:ext cx="1010110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a:buFont typeface="Arial" panose="020B0604020202020204" pitchFamily="34" charset="0"/>
              <a:buChar char="•"/>
            </a:pPr>
            <a:r>
              <a:rPr lang="en-IN" sz="2000" dirty="0" smtClean="0">
                <a:latin typeface="Times New Roman" panose="02020603050405020304" pitchFamily="18" charset="0"/>
                <a:cs typeface="Times New Roman" panose="02020603050405020304" pitchFamily="18" charset="0"/>
              </a:rPr>
              <a:t>The </a:t>
            </a:r>
            <a:r>
              <a:rPr lang="en-IN" sz="2000" dirty="0">
                <a:latin typeface="Times New Roman" panose="02020603050405020304" pitchFamily="18" charset="0"/>
                <a:cs typeface="Times New Roman" panose="02020603050405020304" pitchFamily="18" charset="0"/>
              </a:rPr>
              <a:t>findings reveal that out of 265 handicraft businesses, 127 businesses (47.92%) use AI branding tools. Textile segment is the most prominent among all other handicraft businesses in adoption of AI in their branding practices. However, other traditional craft segments have also begun integrating AI into their branding </a:t>
            </a:r>
            <a:r>
              <a:rPr lang="en-IN" sz="2000" dirty="0" smtClean="0">
                <a:latin typeface="Times New Roman" panose="02020603050405020304" pitchFamily="18" charset="0"/>
                <a:cs typeface="Times New Roman" panose="02020603050405020304" pitchFamily="18" charset="0"/>
              </a:rPr>
              <a:t>efforts</a:t>
            </a:r>
          </a:p>
          <a:p>
            <a:pPr marL="342900" indent="-342900" algn="just">
              <a:buFont typeface="Arial" panose="020B0604020202020204" pitchFamily="34" charset="0"/>
              <a:buChar char="•"/>
            </a:pPr>
            <a:r>
              <a:rPr lang="en-IN" sz="2000" dirty="0" smtClean="0">
                <a:latin typeface="Times New Roman" panose="02020603050405020304" pitchFamily="18" charset="0"/>
                <a:cs typeface="Times New Roman" panose="02020603050405020304" pitchFamily="18" charset="0"/>
              </a:rPr>
              <a:t>The </a:t>
            </a:r>
            <a:r>
              <a:rPr lang="en-IN" sz="2000" dirty="0">
                <a:latin typeface="Times New Roman" panose="02020603050405020304" pitchFamily="18" charset="0"/>
                <a:cs typeface="Times New Roman" panose="02020603050405020304" pitchFamily="18" charset="0"/>
              </a:rPr>
              <a:t>results provide strong evidence of the positive impact of AI with 81% of the businesses experiencing an increase in digital visibility, while an improvement in content quality was observed by 86% of the businesses and 92% businesses believed that their brand’s visual presentation enhanced with the use of AI. </a:t>
            </a:r>
            <a:endParaRPr lang="en-IN" sz="20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IN" sz="2000" dirty="0" smtClean="0">
                <a:latin typeface="Times New Roman" panose="02020603050405020304" pitchFamily="18" charset="0"/>
                <a:cs typeface="Times New Roman" panose="02020603050405020304" pitchFamily="18" charset="0"/>
              </a:rPr>
              <a:t>Furthermore</a:t>
            </a:r>
            <a:r>
              <a:rPr lang="en-IN" sz="2000" dirty="0">
                <a:latin typeface="Times New Roman" panose="02020603050405020304" pitchFamily="18" charset="0"/>
                <a:cs typeface="Times New Roman" panose="02020603050405020304" pitchFamily="18" charset="0"/>
              </a:rPr>
              <a:t>, a majority of businesses experienced a positive overall impact of AI on brand creation. At the same time, the study also identifies certain challenges in effective implementation of AI such as time constraints, lack of digital literacy, language barriers and risk of authenticity. These challenges must be addressed and relevant supportive polices, structured training and awareness programs should be made to empower handicraft entrepreneurs to be able to use AI confidently and responsibly. </a:t>
            </a:r>
            <a:endParaRPr lang="en-IN" sz="20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IN" sz="2000" dirty="0" smtClean="0">
                <a:latin typeface="Times New Roman" panose="02020603050405020304" pitchFamily="18" charset="0"/>
                <a:cs typeface="Times New Roman" panose="02020603050405020304" pitchFamily="18" charset="0"/>
              </a:rPr>
              <a:t>In </a:t>
            </a:r>
            <a:r>
              <a:rPr lang="en-IN" sz="2000" dirty="0">
                <a:latin typeface="Times New Roman" panose="02020603050405020304" pitchFamily="18" charset="0"/>
                <a:cs typeface="Times New Roman" panose="02020603050405020304" pitchFamily="18" charset="0"/>
              </a:rPr>
              <a:t>conclusion, with effective implementation and adequate support AI can act as a transformative tool, enabling handicraft businesses to sustain, grow and thrive in modern markets.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03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3319" y="2414409"/>
            <a:ext cx="8911687" cy="1280890"/>
          </a:xfrm>
        </p:spPr>
        <p:txBody>
          <a:bodyPr>
            <a:noAutofit/>
          </a:bodyPr>
          <a:lstStyle/>
          <a:p>
            <a:r>
              <a:rPr lang="en-US" sz="9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a:t>
            </a:r>
            <a:endParaRPr lang="en-US" sz="9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6552976"/>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152</TotalTime>
  <Words>1589</Words>
  <Application>Microsoft Office PowerPoint</Application>
  <PresentationFormat>Widescreen</PresentationFormat>
  <Paragraphs>164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Times New Roman</vt:lpstr>
      <vt:lpstr>Wingdings 3</vt:lpstr>
      <vt:lpstr>Wisp</vt:lpstr>
      <vt:lpstr>A Study on Impact of Artificial Intelligence in Creation of Brand Identity of Handicraft Businesses</vt:lpstr>
      <vt:lpstr>Introduction</vt:lpstr>
      <vt:lpstr>Review of Literature</vt:lpstr>
      <vt:lpstr>Review of Literature</vt:lpstr>
      <vt:lpstr>Significance</vt:lpstr>
      <vt:lpstr>Objectives</vt:lpstr>
      <vt:lpstr>Research Methodology</vt:lpstr>
      <vt:lpstr>AI adoption percentage across different craft categories </vt:lpstr>
      <vt:lpstr>Category Based AI Adoption Analysis</vt:lpstr>
      <vt:lpstr>Correlation between use of AI branding tools and Digital Brand Visibility </vt:lpstr>
      <vt:lpstr>Impact of AI on Different Aspects of Brand Creation</vt:lpstr>
      <vt:lpstr>Challenges faced by Handicraft businesses while using AI tools effectively </vt:lpstr>
      <vt:lpstr>Overall impact of AI on brand creation of handicraft businesses </vt:lpstr>
      <vt:lpstr>Conclusions</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on Impact of Artificial Intelligence in Creation of Brand Identity of Handicraft Businesses</dc:title>
  <dc:creator>RC MEHTA</dc:creator>
  <cp:lastModifiedBy>Microsoft account</cp:lastModifiedBy>
  <cp:revision>46</cp:revision>
  <dcterms:created xsi:type="dcterms:W3CDTF">2026-02-20T13:53:28Z</dcterms:created>
  <dcterms:modified xsi:type="dcterms:W3CDTF">2026-02-20T17:19:57Z</dcterms:modified>
</cp:coreProperties>
</file>