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0"/>
  </p:notesMasterIdLst>
  <p:sldIdLst>
    <p:sldId id="256" r:id="rId2"/>
    <p:sldId id="258" r:id="rId3"/>
    <p:sldId id="266" r:id="rId4"/>
    <p:sldId id="268" r:id="rId5"/>
    <p:sldId id="267" r:id="rId6"/>
    <p:sldId id="261" r:id="rId7"/>
    <p:sldId id="269" r:id="rId8"/>
    <p:sldId id="260" r:id="rId9"/>
    <p:sldId id="270" r:id="rId10"/>
    <p:sldId id="271" r:id="rId11"/>
    <p:sldId id="272" r:id="rId12"/>
    <p:sldId id="273" r:id="rId13"/>
    <p:sldId id="259" r:id="rId14"/>
    <p:sldId id="257" r:id="rId15"/>
    <p:sldId id="262" r:id="rId16"/>
    <p:sldId id="265" r:id="rId17"/>
    <p:sldId id="264" r:id="rId18"/>
    <p:sldId id="26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qwe\Documents\grapha(AutoRecovered)(AutoRecovered)(AutoRecovered).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Sheet2!$C$1024</c:f>
              <c:strCache>
                <c:ptCount val="1"/>
                <c:pt idx="0">
                  <c:v>Accuracy (%)</c:v>
                </c:pt>
              </c:strCache>
            </c:strRef>
          </c:tx>
          <c:spPr>
            <a:solidFill>
              <a:schemeClr val="accent1"/>
            </a:solidFill>
            <a:ln>
              <a:noFill/>
            </a:ln>
            <a:effectLst/>
          </c:spPr>
          <c:invertIfNegative val="0"/>
          <c:cat>
            <c:strRef>
              <c:f>Sheet2!$B$1025:$B$1028</c:f>
              <c:strCache>
                <c:ptCount val="4"/>
                <c:pt idx="0">
                  <c:v>SVM</c:v>
                </c:pt>
                <c:pt idx="1">
                  <c:v>Random Forest</c:v>
                </c:pt>
                <c:pt idx="2">
                  <c:v>CNN</c:v>
                </c:pt>
                <c:pt idx="3">
                  <c:v>ANN</c:v>
                </c:pt>
              </c:strCache>
            </c:strRef>
          </c:cat>
          <c:val>
            <c:numRef>
              <c:f>Sheet2!$C$1025:$C$1028</c:f>
              <c:numCache>
                <c:formatCode>General</c:formatCode>
                <c:ptCount val="4"/>
                <c:pt idx="0">
                  <c:v>82</c:v>
                </c:pt>
                <c:pt idx="1">
                  <c:v>85</c:v>
                </c:pt>
                <c:pt idx="2">
                  <c:v>90</c:v>
                </c:pt>
                <c:pt idx="3">
                  <c:v>88</c:v>
                </c:pt>
              </c:numCache>
            </c:numRef>
          </c:val>
          <c:extLst>
            <c:ext xmlns:c16="http://schemas.microsoft.com/office/drawing/2014/chart" uri="{C3380CC4-5D6E-409C-BE32-E72D297353CC}">
              <c16:uniqueId val="{00000000-2DF3-4A11-A9EE-F9E37BB8B75A}"/>
            </c:ext>
          </c:extLst>
        </c:ser>
        <c:dLbls>
          <c:showLegendKey val="0"/>
          <c:showVal val="0"/>
          <c:showCatName val="0"/>
          <c:showSerName val="0"/>
          <c:showPercent val="0"/>
          <c:showBubbleSize val="0"/>
        </c:dLbls>
        <c:gapWidth val="150"/>
        <c:axId val="937430799"/>
        <c:axId val="954205087"/>
      </c:barChart>
      <c:catAx>
        <c:axId val="937430799"/>
        <c:scaling>
          <c:orientation val="minMax"/>
        </c:scaling>
        <c:delete val="0"/>
        <c:axPos val="b"/>
        <c:title>
          <c:tx>
            <c:rich>
              <a:bodyPr rot="0" spcFirstLastPara="1" vertOverflow="ellipsis" vert="horz" wrap="square" anchor="ctr" anchorCtr="1"/>
              <a:lstStyle/>
              <a:p>
                <a:pPr>
                  <a:defRPr sz="1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IN" b="1"/>
                  <a:t>Models</a:t>
                </a:r>
              </a:p>
            </c:rich>
          </c:tx>
          <c:layout>
            <c:manualLayout>
              <c:xMode val="edge"/>
              <c:yMode val="edge"/>
              <c:x val="0.4786885389326333"/>
              <c:y val="0.89120370370370372"/>
            </c:manualLayout>
          </c:layout>
          <c:overlay val="0"/>
          <c:spPr>
            <a:noFill/>
            <a:ln>
              <a:noFill/>
            </a:ln>
            <a:effectLst/>
          </c:spPr>
          <c:txPr>
            <a:bodyPr rot="0" spcFirstLastPara="1" vertOverflow="ellipsis" vert="horz" wrap="square" anchor="ctr" anchorCtr="1"/>
            <a:lstStyle/>
            <a:p>
              <a:pPr>
                <a:defRPr sz="1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954205087"/>
        <c:crosses val="autoZero"/>
        <c:auto val="1"/>
        <c:lblAlgn val="ctr"/>
        <c:lblOffset val="100"/>
        <c:noMultiLvlLbl val="0"/>
      </c:catAx>
      <c:valAx>
        <c:axId val="95420508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r>
                  <a:rPr lang="en-IN" b="1"/>
                  <a:t>Accuracy (%)</a:t>
                </a:r>
              </a:p>
            </c:rich>
          </c:tx>
          <c:layout>
            <c:manualLayout>
              <c:xMode val="edge"/>
              <c:yMode val="edge"/>
              <c:x val="1.6666666666666666E-2"/>
              <c:y val="0.29372302420530766"/>
            </c:manualLayout>
          </c:layout>
          <c:overlay val="0"/>
          <c:spPr>
            <a:noFill/>
            <a:ln>
              <a:noFill/>
            </a:ln>
            <a:effectLst/>
          </c:spPr>
          <c:txPr>
            <a:bodyPr rot="-5400000" spcFirstLastPara="1" vertOverflow="ellipsis" vert="horz" wrap="square" anchor="ctr" anchorCtr="1"/>
            <a:lstStyle/>
            <a:p>
              <a:pPr>
                <a:defRPr sz="1000" b="1"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title>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ysClr val="windowText" lastClr="000000"/>
                </a:solidFill>
                <a:latin typeface="Times New Roman" panose="02020603050405020304" pitchFamily="18" charset="0"/>
                <a:ea typeface="+mn-ea"/>
                <a:cs typeface="Times New Roman" panose="02020603050405020304" pitchFamily="18" charset="0"/>
              </a:defRPr>
            </a:pPr>
            <a:endParaRPr lang="en-US"/>
          </a:p>
        </c:txPr>
        <c:crossAx val="93743079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ysClr val="windowText" lastClr="000000"/>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6E79A-F275-4420-AFE6-4B01B1009AC0}" type="datetimeFigureOut">
              <a:rPr lang="en-US" smtClean="0"/>
              <a:t>3/7/2025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36DE35-D433-44A7-A28E-8517BAF6D48D}" type="slidenum">
              <a:rPr lang="en-US" smtClean="0"/>
              <a:t>‹#›</a:t>
            </a:fld>
            <a:endParaRPr lang="en-US"/>
          </a:p>
        </p:txBody>
      </p:sp>
    </p:spTree>
    <p:extLst>
      <p:ext uri="{BB962C8B-B14F-4D97-AF65-F5344CB8AC3E}">
        <p14:creationId xmlns:p14="http://schemas.microsoft.com/office/powerpoint/2010/main" val="40221103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EE5FC541-C973-4CF4-A971-597F863BAAB1}" type="datetime1">
              <a:rPr lang="en-US" smtClean="0"/>
              <a:t>3/7/2025</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2005DA6-F50D-4CEF-9012-AB4F5C466642}" type="datetime1">
              <a:rPr lang="en-US" smtClean="0"/>
              <a:t>3/7/2025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C0D527E-79FB-4132-8811-4E2D8C327D1B}" type="datetime1">
              <a:rPr lang="en-US" smtClean="0"/>
              <a:t>3/7/2025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F870FB2-3282-4A44-9401-623473216543}" type="datetime1">
              <a:rPr lang="en-US" smtClean="0"/>
              <a:t>3/7/2025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52F57DD-4AA3-4A0C-B9DD-640E42EBC48B}" type="datetime1">
              <a:rPr lang="en-US" smtClean="0"/>
              <a:t>3/7/2025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2283F4-2F71-4032-82A7-2AE72EB1E483}" type="datetime1">
              <a:rPr lang="en-US" smtClean="0"/>
              <a:t>3/7/2025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40824F-78A7-4A56-BBC0-9EDEB7EBE49E}" type="datetime1">
              <a:rPr lang="en-US" smtClean="0"/>
              <a:t>3/7/2025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377B25C-716F-43B2-98AA-97715EBC6FCC}" type="datetime1">
              <a:rPr lang="en-US" smtClean="0"/>
              <a:t>3/7/2025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CF49705-2DAE-40B7-8D05-065F1E17C00D}" type="datetime1">
              <a:rPr lang="en-US" smtClean="0"/>
              <a:t>3/7/2025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F1E8D46-DEFF-4701-8E3A-31737D0D891F}" type="datetime1">
              <a:rPr lang="en-US" smtClean="0"/>
              <a:t>3/7/2025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7B33EF0B-CDA9-430C-9C1A-645052373600}" type="datetime1">
              <a:rPr lang="en-US" smtClean="0"/>
              <a:t>3/7/2025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33472554-4E2F-433A-8255-9D49775FD9B5}" type="datetime1">
              <a:rPr lang="en-US" smtClean="0"/>
              <a:t>3/7/2025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EA237EA-9046-441A-A1B7-298E115D48EB}" type="datetime1">
              <a:rPr lang="en-US" smtClean="0"/>
              <a:t>3/7/2025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3ABF3D4-36DE-458D-B5F5-3DCF2418BBDA}" type="datetime1">
              <a:rPr lang="en-US" smtClean="0"/>
              <a:t>3/7/2025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EC58A925-22E2-49A1-A44D-1316C5DEFEBC}" type="datetime1">
              <a:rPr lang="en-US" smtClean="0"/>
              <a:t>3/7/2025</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E9D43143-8DB1-46D4-BA12-62F3762B89B9}" type="datetime1">
              <a:rPr lang="en-US" smtClean="0"/>
              <a:t>3/7/2025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6FF30625-9571-4A6D-B51B-0EA72DD5A5FD}" type="datetime1">
              <a:rPr lang="en-US" smtClean="0"/>
              <a:t>3/7/2025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DE776651-7C90-4012-9FF0-228B8278378D}" type="datetime1">
              <a:rPr lang="en-US" smtClean="0"/>
              <a:t>3/7/2025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953589"/>
            <a:ext cx="8825658" cy="3823792"/>
          </a:xfrm>
        </p:spPr>
        <p:txBody>
          <a:bodyPr/>
          <a:lstStyle/>
          <a:p>
            <a:r>
              <a:rPr lang="en-US" dirty="0" smtClean="0"/>
              <a:t>DEEP FEATURE EXTRACTION FROM SIGNATURES FOR BIG FIVE</a:t>
            </a:r>
            <a:r>
              <a:rPr lang="en-US" dirty="0"/>
              <a:t/>
            </a:r>
            <a:br>
              <a:rPr lang="en-US" dirty="0"/>
            </a:br>
            <a:endParaRPr lang="en-US" dirty="0"/>
          </a:p>
        </p:txBody>
      </p:sp>
      <p:sp>
        <p:nvSpPr>
          <p:cNvPr id="3" name="Subtitle 2"/>
          <p:cNvSpPr>
            <a:spLocks noGrp="1"/>
          </p:cNvSpPr>
          <p:nvPr>
            <p:ph type="subTitle" idx="1"/>
          </p:nvPr>
        </p:nvSpPr>
        <p:spPr>
          <a:xfrm>
            <a:off x="1154955" y="4036423"/>
            <a:ext cx="8825658" cy="1602377"/>
          </a:xfrm>
        </p:spPr>
        <p:txBody>
          <a:bodyPr>
            <a:normAutofit/>
          </a:bodyPr>
          <a:lstStyle/>
          <a:p>
            <a:r>
              <a:rPr lang="en-US" dirty="0" smtClean="0"/>
              <a:t>Submitted :</a:t>
            </a:r>
            <a:r>
              <a:rPr lang="en-US" dirty="0" err="1" smtClean="0"/>
              <a:t>Aghera</a:t>
            </a:r>
            <a:r>
              <a:rPr lang="en-US" dirty="0" smtClean="0"/>
              <a:t> </a:t>
            </a:r>
            <a:r>
              <a:rPr lang="en-US" dirty="0" err="1"/>
              <a:t>Punamben</a:t>
            </a:r>
            <a:r>
              <a:rPr lang="en-US" dirty="0"/>
              <a:t> J., </a:t>
            </a:r>
            <a:endParaRPr lang="en-US" dirty="0" smtClean="0"/>
          </a:p>
          <a:p>
            <a:r>
              <a:rPr lang="en-US" dirty="0" smtClean="0"/>
              <a:t>Research </a:t>
            </a:r>
            <a:r>
              <a:rPr lang="en-US" dirty="0"/>
              <a:t>Scholar, </a:t>
            </a:r>
            <a:r>
              <a:rPr lang="en-US" dirty="0" err="1"/>
              <a:t>Surendranagar</a:t>
            </a:r>
            <a:r>
              <a:rPr lang="en-US" dirty="0"/>
              <a:t> </a:t>
            </a:r>
            <a:r>
              <a:rPr lang="en-US" dirty="0" smtClean="0"/>
              <a:t>University [1]</a:t>
            </a:r>
            <a:endParaRPr lang="en-US" dirty="0"/>
          </a:p>
          <a:p>
            <a:r>
              <a:rPr lang="en-US" dirty="0"/>
              <a:t>Dr. </a:t>
            </a:r>
            <a:r>
              <a:rPr lang="en-US" dirty="0" err="1"/>
              <a:t>Dhaval</a:t>
            </a:r>
            <a:r>
              <a:rPr lang="en-US" dirty="0"/>
              <a:t> S. Vyas, </a:t>
            </a:r>
            <a:endParaRPr lang="en-US" dirty="0" smtClean="0"/>
          </a:p>
          <a:p>
            <a:r>
              <a:rPr lang="en-US" dirty="0" smtClean="0"/>
              <a:t>Professor</a:t>
            </a:r>
            <a:r>
              <a:rPr lang="en-US" dirty="0"/>
              <a:t>, </a:t>
            </a:r>
            <a:r>
              <a:rPr lang="en-US" dirty="0" err="1"/>
              <a:t>Surendranagar</a:t>
            </a:r>
            <a:r>
              <a:rPr lang="en-US" dirty="0"/>
              <a:t> </a:t>
            </a:r>
            <a:r>
              <a:rPr lang="en-US" dirty="0" smtClean="0"/>
              <a:t>University[2]</a:t>
            </a:r>
            <a:endParaRPr lang="en-US" dirty="0"/>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4096492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br>
              <a:rPr lang="en-US" dirty="0"/>
            </a:br>
            <a:endParaRPr lang="en-US" dirty="0"/>
          </a:p>
        </p:txBody>
      </p:sp>
      <p:sp>
        <p:nvSpPr>
          <p:cNvPr id="3" name="Content Placeholder 2"/>
          <p:cNvSpPr>
            <a:spLocks noGrp="1"/>
          </p:cNvSpPr>
          <p:nvPr>
            <p:ph idx="1"/>
          </p:nvPr>
        </p:nvSpPr>
        <p:spPr/>
        <p:txBody>
          <a:bodyPr/>
          <a:lstStyle/>
          <a:p>
            <a:r>
              <a:rPr lang="en-US" dirty="0" smtClean="0"/>
              <a:t>Behavioral </a:t>
            </a:r>
            <a:r>
              <a:rPr lang="en-US" dirty="0"/>
              <a:t>biometrics: Signatures as markers of personality</a:t>
            </a:r>
          </a:p>
          <a:p>
            <a:r>
              <a:rPr lang="en-US" dirty="0"/>
              <a:t>Big Five Personality Traits: Openness, Conscientiousness, Extraversion, Agreeableness, Neuroticism</a:t>
            </a:r>
          </a:p>
          <a:p>
            <a:r>
              <a:rPr lang="en-US" dirty="0"/>
              <a:t>Deep learning and feature extraction for personality prediction</a:t>
            </a:r>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4058961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ABSTRACT</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This study demonstrates the potential of deep learning techniques in predicting personality traits based on handwritten signatures</a:t>
            </a:r>
            <a:r>
              <a:rPr lang="en-US" dirty="0" smtClean="0"/>
              <a:t>.</a:t>
            </a:r>
          </a:p>
          <a:p>
            <a:r>
              <a:rPr lang="en-US" dirty="0" smtClean="0"/>
              <a:t> </a:t>
            </a:r>
            <a:r>
              <a:rPr lang="en-US" dirty="0"/>
              <a:t>By leveraging Convolutional Neural Networks (CNNs) for feature extraction and employing classification models such as Deep Neural Networks (DNNs), Support Vector Machines (SVMs), and Random Forest, the research highlights the effectiveness of automated handwriting analysis</a:t>
            </a:r>
            <a:r>
              <a:rPr lang="en-US" dirty="0" smtClean="0"/>
              <a:t>.</a:t>
            </a:r>
          </a:p>
          <a:p>
            <a:r>
              <a:rPr lang="en-US" dirty="0" smtClean="0"/>
              <a:t> </a:t>
            </a:r>
            <a:r>
              <a:rPr lang="en-US" dirty="0"/>
              <a:t>The highest classification accuracy of 90.1% achieved by DNNs indicates that deep learning methods can successfully uncover complex relationships between signature features and personality traits.</a:t>
            </a:r>
          </a:p>
        </p:txBody>
      </p:sp>
      <p:sp>
        <p:nvSpPr>
          <p:cNvPr id="4" name="Slide Number Placeholder 3"/>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18088379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1154954" y="2351314"/>
            <a:ext cx="8825659" cy="3668486"/>
          </a:xfrm>
        </p:spPr>
        <p:txBody>
          <a:bodyPr/>
          <a:lstStyle/>
          <a:p>
            <a:r>
              <a:rPr lang="en-US" dirty="0"/>
              <a:t>Key findings include statistically significant correlations between specific handwriting characteristics and the Big Five personality traits. For example, stroke width positively correlates with conscientiousness but negatively with neuroticism and pressure variation</a:t>
            </a:r>
            <a:r>
              <a:rPr lang="en-US" dirty="0" smtClean="0"/>
              <a:t>.</a:t>
            </a:r>
          </a:p>
          <a:p>
            <a:r>
              <a:rPr lang="en-US" dirty="0" smtClean="0"/>
              <a:t>These </a:t>
            </a:r>
            <a:r>
              <a:rPr lang="en-US" dirty="0"/>
              <a:t>insights suggest practical applications in fields like psychological profiling, recruitment processes, and forensic investigations, where signature analysis could provide additional behavioral and cognitive indicators</a:t>
            </a:r>
            <a:r>
              <a:rPr lang="en-US" dirty="0" smtClean="0"/>
              <a:t>. </a:t>
            </a:r>
            <a:endParaRPr lang="en-US" dirty="0"/>
          </a:p>
          <a:p>
            <a:r>
              <a:rPr lang="en-US" dirty="0"/>
              <a:t>Overall, this research contributes to the growing body of literature supporting the role of deep learning in personality assessment and highlights the real-world applicability of signature-based personality prediction.</a:t>
            </a:r>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17590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i="1" dirty="0"/>
              <a:t>Keywords</a:t>
            </a:r>
            <a:endParaRPr lang="en-US" dirty="0"/>
          </a:p>
        </p:txBody>
      </p:sp>
      <p:sp>
        <p:nvSpPr>
          <p:cNvPr id="3" name="Content Placeholder 2"/>
          <p:cNvSpPr>
            <a:spLocks noGrp="1"/>
          </p:cNvSpPr>
          <p:nvPr>
            <p:ph idx="1"/>
          </p:nvPr>
        </p:nvSpPr>
        <p:spPr/>
        <p:txBody>
          <a:bodyPr>
            <a:normAutofit lnSpcReduction="10000"/>
          </a:bodyPr>
          <a:lstStyle/>
          <a:p>
            <a:r>
              <a:rPr lang="en-IN" b="1" i="1" dirty="0" smtClean="0"/>
              <a:t> </a:t>
            </a:r>
            <a:r>
              <a:rPr lang="en-IN" i="1" dirty="0"/>
              <a:t>Deep Feature, </a:t>
            </a:r>
            <a:endParaRPr lang="en-IN" i="1" dirty="0" smtClean="0"/>
          </a:p>
          <a:p>
            <a:r>
              <a:rPr lang="en-IN" i="1" dirty="0" smtClean="0"/>
              <a:t>Extraction</a:t>
            </a:r>
            <a:r>
              <a:rPr lang="en-IN" i="1" dirty="0"/>
              <a:t>, Signatures</a:t>
            </a:r>
            <a:r>
              <a:rPr lang="en-IN" i="1" dirty="0" smtClean="0"/>
              <a:t>,</a:t>
            </a:r>
          </a:p>
          <a:p>
            <a:r>
              <a:rPr lang="en-IN" i="1" dirty="0" smtClean="0"/>
              <a:t> </a:t>
            </a:r>
            <a:r>
              <a:rPr lang="en-IN" i="1" dirty="0"/>
              <a:t>Big Five Personality</a:t>
            </a:r>
            <a:r>
              <a:rPr lang="en-IN" i="1" dirty="0" smtClean="0"/>
              <a:t>,</a:t>
            </a:r>
          </a:p>
          <a:p>
            <a:r>
              <a:rPr lang="en-IN" i="1" dirty="0" smtClean="0"/>
              <a:t> </a:t>
            </a:r>
            <a:r>
              <a:rPr lang="en-IN" i="1" dirty="0"/>
              <a:t>Trait Prediction, </a:t>
            </a:r>
            <a:endParaRPr lang="en-IN" dirty="0" smtClean="0"/>
          </a:p>
          <a:p>
            <a:r>
              <a:rPr lang="en-IN" i="1" dirty="0" smtClean="0"/>
              <a:t>Openness</a:t>
            </a:r>
            <a:r>
              <a:rPr lang="en-IN" i="1" dirty="0"/>
              <a:t>, </a:t>
            </a:r>
            <a:endParaRPr lang="en-IN" i="1" dirty="0" smtClean="0"/>
          </a:p>
          <a:p>
            <a:r>
              <a:rPr lang="en-IN" i="1" dirty="0" smtClean="0"/>
              <a:t>Conscientiousness,</a:t>
            </a:r>
          </a:p>
          <a:p>
            <a:r>
              <a:rPr lang="en-IN" i="1" dirty="0" smtClean="0"/>
              <a:t> </a:t>
            </a:r>
            <a:r>
              <a:rPr lang="en-IN" i="1" dirty="0"/>
              <a:t>Extraversion, </a:t>
            </a:r>
            <a:endParaRPr lang="en-IN" i="1" dirty="0" smtClean="0"/>
          </a:p>
          <a:p>
            <a:r>
              <a:rPr lang="en-IN" i="1" dirty="0" smtClean="0"/>
              <a:t>Agreeableness</a:t>
            </a:r>
            <a:r>
              <a:rPr lang="en-IN" i="1" dirty="0"/>
              <a:t>, </a:t>
            </a:r>
            <a:endParaRPr lang="en-IN" i="1" dirty="0" smtClean="0"/>
          </a:p>
          <a:p>
            <a:r>
              <a:rPr lang="en-IN" i="1" dirty="0" smtClean="0"/>
              <a:t>Neuroticism</a:t>
            </a:r>
            <a:endParaRPr lang="en-US" dirty="0"/>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val="3663196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Research Objectives</a:t>
            </a:r>
            <a:br>
              <a:rPr lang="en-US" dirty="0"/>
            </a:br>
            <a:endParaRPr lang="en-US" dirty="0"/>
          </a:p>
        </p:txBody>
      </p:sp>
      <p:sp>
        <p:nvSpPr>
          <p:cNvPr id="3" name="Content Placeholder 2"/>
          <p:cNvSpPr>
            <a:spLocks noGrp="1"/>
          </p:cNvSpPr>
          <p:nvPr>
            <p:ph idx="1"/>
          </p:nvPr>
        </p:nvSpPr>
        <p:spPr/>
        <p:txBody>
          <a:bodyPr/>
          <a:lstStyle/>
          <a:p>
            <a:pPr lvl="0"/>
            <a:r>
              <a:rPr lang="en-IN" dirty="0" smtClean="0"/>
              <a:t>To </a:t>
            </a:r>
            <a:r>
              <a:rPr lang="en-IN" dirty="0"/>
              <a:t>investigate the relationship between signature features and the Big Five personality traits; </a:t>
            </a:r>
            <a:endParaRPr lang="en-US" sz="1600" dirty="0"/>
          </a:p>
          <a:p>
            <a:pPr lvl="0"/>
            <a:r>
              <a:rPr lang="en-IN" dirty="0"/>
              <a:t>To improve the accuracy of personality trait prediction by deep learning-based signature feature extraction.</a:t>
            </a:r>
            <a:endParaRPr lang="en-US" sz="1600" dirty="0"/>
          </a:p>
          <a:p>
            <a:endParaRPr lang="en-US" dirty="0"/>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6</a:t>
            </a:fld>
            <a:endParaRPr lang="en-US" dirty="0"/>
          </a:p>
        </p:txBody>
      </p:sp>
    </p:spTree>
    <p:extLst>
      <p:ext uri="{BB962C8B-B14F-4D97-AF65-F5344CB8AC3E}">
        <p14:creationId xmlns:p14="http://schemas.microsoft.com/office/powerpoint/2010/main" val="41146278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IN" b="1" dirty="0"/>
              <a:t>REVIEW OF LITERATURE</a:t>
            </a:r>
            <a:r>
              <a:rPr lang="en-US" dirty="0"/>
              <a:t/>
            </a:r>
            <a:br>
              <a:rPr lang="en-US" dirty="0"/>
            </a:br>
            <a:endParaRPr lang="en-US" dirty="0"/>
          </a:p>
        </p:txBody>
      </p:sp>
      <p:sp>
        <p:nvSpPr>
          <p:cNvPr id="3" name="Content Placeholder 2"/>
          <p:cNvSpPr>
            <a:spLocks noGrp="1"/>
          </p:cNvSpPr>
          <p:nvPr>
            <p:ph idx="1"/>
          </p:nvPr>
        </p:nvSpPr>
        <p:spPr/>
        <p:txBody>
          <a:bodyPr/>
          <a:lstStyle/>
          <a:p>
            <a:r>
              <a:rPr lang="en-IN" b="1" dirty="0" err="1"/>
              <a:t>Jaiswal</a:t>
            </a:r>
            <a:r>
              <a:rPr lang="en-IN" b="1" dirty="0"/>
              <a:t>, Sharma, and Yadav (2022)</a:t>
            </a:r>
            <a:r>
              <a:rPr lang="en-IN" dirty="0"/>
              <a:t> used deep feature extraction with convolutional </a:t>
            </a:r>
            <a:r>
              <a:rPr lang="en-IN" dirty="0" err="1"/>
              <a:t>autoencoders</a:t>
            </a:r>
            <a:r>
              <a:rPr lang="en-IN" dirty="0"/>
              <a:t> to identify document forgeries. </a:t>
            </a:r>
            <a:endParaRPr lang="en-IN" dirty="0" smtClean="0"/>
          </a:p>
          <a:p>
            <a:r>
              <a:rPr lang="en-IN" b="1" dirty="0" err="1"/>
              <a:t>Leghari</a:t>
            </a:r>
            <a:r>
              <a:rPr lang="en-IN" b="1" dirty="0"/>
              <a:t> et al. (2021)</a:t>
            </a:r>
            <a:r>
              <a:rPr lang="en-IN" dirty="0"/>
              <a:t> considered several feature fusion methods deep enough have been considered to allow their integration online with signatures to fingerprints for manifesting multimodal authentication.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7</a:t>
            </a:fld>
            <a:endParaRPr lang="en-US" dirty="0"/>
          </a:p>
        </p:txBody>
      </p:sp>
    </p:spTree>
    <p:extLst>
      <p:ext uri="{BB962C8B-B14F-4D97-AF65-F5344CB8AC3E}">
        <p14:creationId xmlns:p14="http://schemas.microsoft.com/office/powerpoint/2010/main" val="1675325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Methodology</a:t>
            </a:r>
            <a:br>
              <a:rPr lang="en-US" dirty="0"/>
            </a:br>
            <a:endParaRPr lang="en-US" dirty="0"/>
          </a:p>
        </p:txBody>
      </p:sp>
      <p:sp>
        <p:nvSpPr>
          <p:cNvPr id="3" name="Content Placeholder 2"/>
          <p:cNvSpPr>
            <a:spLocks noGrp="1"/>
          </p:cNvSpPr>
          <p:nvPr>
            <p:ph idx="1"/>
          </p:nvPr>
        </p:nvSpPr>
        <p:spPr/>
        <p:txBody>
          <a:bodyPr/>
          <a:lstStyle/>
          <a:p>
            <a:r>
              <a:rPr lang="en-US" dirty="0" smtClean="0"/>
              <a:t>Data </a:t>
            </a:r>
            <a:r>
              <a:rPr lang="en-US" dirty="0"/>
              <a:t>Source: Public dataset of handwritten signatures</a:t>
            </a:r>
          </a:p>
          <a:p>
            <a:r>
              <a:rPr lang="en-US" dirty="0"/>
              <a:t>Pre-processing: Grayscale conversion, noise reduction, normalization, </a:t>
            </a:r>
            <a:r>
              <a:rPr lang="en-US" dirty="0" err="1"/>
              <a:t>binarization</a:t>
            </a:r>
            <a:endParaRPr lang="en-US" dirty="0"/>
          </a:p>
          <a:p>
            <a:r>
              <a:rPr lang="en-US" dirty="0"/>
              <a:t>Feature Extraction: CNNs (</a:t>
            </a:r>
            <a:r>
              <a:rPr lang="en-US" dirty="0" err="1"/>
              <a:t>ResNet</a:t>
            </a:r>
            <a:r>
              <a:rPr lang="en-US" dirty="0"/>
              <a:t>, VGG), PCA for dimensionality reduction</a:t>
            </a:r>
          </a:p>
          <a:p>
            <a:r>
              <a:rPr lang="en-US" dirty="0"/>
              <a:t>Models: DNN, Random Forest, SVM</a:t>
            </a:r>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1577206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lang="en-IN" b="1" dirty="0" smtClean="0"/>
              <a:t>DATA ANALYSIS AND RESULTS</a:t>
            </a:r>
            <a:r>
              <a:rPr lang="en-US" dirty="0" smtClean="0"/>
              <a:t/>
            </a:r>
            <a:br>
              <a:rPr lang="en-US" dirty="0" smtClean="0"/>
            </a:br>
            <a:endParaRPr lang="en-US" dirty="0"/>
          </a:p>
        </p:txBody>
      </p:sp>
      <p:sp>
        <p:nvSpPr>
          <p:cNvPr id="3" name="Content Placeholder 2"/>
          <p:cNvSpPr>
            <a:spLocks noGrp="1"/>
          </p:cNvSpPr>
          <p:nvPr>
            <p:ph idx="1"/>
          </p:nvPr>
        </p:nvSpPr>
        <p:spPr>
          <a:xfrm>
            <a:off x="1154954" y="2338251"/>
            <a:ext cx="8825659" cy="3681549"/>
          </a:xfrm>
        </p:spPr>
        <p:txBody>
          <a:bodyPr/>
          <a:lstStyle/>
          <a:p>
            <a:pPr marL="342900" lvl="1" indent="-342900"/>
            <a:r>
              <a:rPr lang="en-IN" b="1" dirty="0"/>
              <a:t>Data Pre-processing and Feature </a:t>
            </a:r>
            <a:r>
              <a:rPr lang="en-IN" b="1" dirty="0" smtClean="0"/>
              <a:t>Extraction</a:t>
            </a:r>
          </a:p>
          <a:p>
            <a:pPr marL="342900" lvl="1" indent="-342900"/>
            <a:r>
              <a:rPr lang="en-US" altLang="en-US"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Table 1: </a:t>
            </a:r>
            <a:r>
              <a:rPr lang="en-US" altLang="en-US"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Descriptive statistics for extracted signature features</a:t>
            </a:r>
            <a:endParaRPr lang="en-US" altLang="en-US" sz="1400" dirty="0">
              <a:solidFill>
                <a:schemeClr val="tx1"/>
              </a:solidFill>
            </a:endParaRPr>
          </a:p>
          <a:p>
            <a:pPr marL="342900" lvl="1" indent="-342900"/>
            <a:endParaRPr lang="en-IN" b="1" dirty="0" smtClean="0"/>
          </a:p>
          <a:p>
            <a:pPr marL="342900" lvl="1" indent="-342900"/>
            <a:endParaRPr lang="en-US" sz="1400" dirty="0"/>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9</a:t>
            </a:fld>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403857094"/>
              </p:ext>
            </p:extLst>
          </p:nvPr>
        </p:nvGraphicFramePr>
        <p:xfrm>
          <a:off x="1155699" y="3625850"/>
          <a:ext cx="8761415" cy="2393950"/>
        </p:xfrm>
        <a:graphic>
          <a:graphicData uri="http://schemas.openxmlformats.org/drawingml/2006/table">
            <a:tbl>
              <a:tblPr firstRow="1" firstCol="1" bandRow="1">
                <a:tableStyleId>{5C22544A-7EE6-4342-B048-85BDC9FD1C3A}</a:tableStyleId>
              </a:tblPr>
              <a:tblGrid>
                <a:gridCol w="1752283">
                  <a:extLst>
                    <a:ext uri="{9D8B030D-6E8A-4147-A177-3AD203B41FA5}">
                      <a16:colId xmlns:a16="http://schemas.microsoft.com/office/drawing/2014/main" val="1501447759"/>
                    </a:ext>
                  </a:extLst>
                </a:gridCol>
                <a:gridCol w="1752283">
                  <a:extLst>
                    <a:ext uri="{9D8B030D-6E8A-4147-A177-3AD203B41FA5}">
                      <a16:colId xmlns:a16="http://schemas.microsoft.com/office/drawing/2014/main" val="251998709"/>
                    </a:ext>
                  </a:extLst>
                </a:gridCol>
                <a:gridCol w="1752283">
                  <a:extLst>
                    <a:ext uri="{9D8B030D-6E8A-4147-A177-3AD203B41FA5}">
                      <a16:colId xmlns:a16="http://schemas.microsoft.com/office/drawing/2014/main" val="1588227434"/>
                    </a:ext>
                  </a:extLst>
                </a:gridCol>
                <a:gridCol w="1752283">
                  <a:extLst>
                    <a:ext uri="{9D8B030D-6E8A-4147-A177-3AD203B41FA5}">
                      <a16:colId xmlns:a16="http://schemas.microsoft.com/office/drawing/2014/main" val="3360854224"/>
                    </a:ext>
                  </a:extLst>
                </a:gridCol>
                <a:gridCol w="1752283">
                  <a:extLst>
                    <a:ext uri="{9D8B030D-6E8A-4147-A177-3AD203B41FA5}">
                      <a16:colId xmlns:a16="http://schemas.microsoft.com/office/drawing/2014/main" val="110425629"/>
                    </a:ext>
                  </a:extLst>
                </a:gridCol>
              </a:tblGrid>
              <a:tr h="478790">
                <a:tc>
                  <a:txBody>
                    <a:bodyPr/>
                    <a:lstStyle/>
                    <a:p>
                      <a:pPr marL="0" marR="0" algn="just">
                        <a:lnSpc>
                          <a:spcPct val="150000"/>
                        </a:lnSpc>
                        <a:spcBef>
                          <a:spcPts val="0"/>
                        </a:spcBef>
                        <a:spcAft>
                          <a:spcPts val="800"/>
                        </a:spcAft>
                      </a:pPr>
                      <a:r>
                        <a:rPr lang="en-IN" sz="1200">
                          <a:effectLst/>
                        </a:rPr>
                        <a:t>Feature</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Mean</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Standard Deviation</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Min</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Max</a:t>
                      </a:r>
                      <a:endParaRPr lang="en-US" sz="110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2854801528"/>
                  </a:ext>
                </a:extLst>
              </a:tr>
              <a:tr h="478790">
                <a:tc>
                  <a:txBody>
                    <a:bodyPr/>
                    <a:lstStyle/>
                    <a:p>
                      <a:pPr marL="0" marR="0" algn="just">
                        <a:lnSpc>
                          <a:spcPct val="150000"/>
                        </a:lnSpc>
                        <a:spcBef>
                          <a:spcPts val="0"/>
                        </a:spcBef>
                        <a:spcAft>
                          <a:spcPts val="800"/>
                        </a:spcAft>
                      </a:pPr>
                      <a:r>
                        <a:rPr lang="en-IN" sz="1200">
                          <a:effectLst/>
                        </a:rPr>
                        <a:t>Stroke Thickness</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0.48</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0.12</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0.21</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0.73</a:t>
                      </a:r>
                      <a:endParaRPr lang="en-US" sz="110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2540065201"/>
                  </a:ext>
                </a:extLst>
              </a:tr>
              <a:tr h="478790">
                <a:tc>
                  <a:txBody>
                    <a:bodyPr/>
                    <a:lstStyle/>
                    <a:p>
                      <a:pPr marL="0" marR="0" algn="just">
                        <a:lnSpc>
                          <a:spcPct val="150000"/>
                        </a:lnSpc>
                        <a:spcBef>
                          <a:spcPts val="0"/>
                        </a:spcBef>
                        <a:spcAft>
                          <a:spcPts val="800"/>
                        </a:spcAft>
                      </a:pPr>
                      <a:r>
                        <a:rPr lang="en-IN" sz="1200">
                          <a:effectLst/>
                        </a:rPr>
                        <a:t>Slant Angle</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15.2°</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3.8°</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8.1°</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22.5°</a:t>
                      </a:r>
                      <a:endParaRPr lang="en-US" sz="110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124328972"/>
                  </a:ext>
                </a:extLst>
              </a:tr>
              <a:tr h="478790">
                <a:tc>
                  <a:txBody>
                    <a:bodyPr/>
                    <a:lstStyle/>
                    <a:p>
                      <a:pPr marL="0" marR="0" algn="just">
                        <a:lnSpc>
                          <a:spcPct val="150000"/>
                        </a:lnSpc>
                        <a:spcBef>
                          <a:spcPts val="0"/>
                        </a:spcBef>
                        <a:spcAft>
                          <a:spcPts val="800"/>
                        </a:spcAft>
                      </a:pPr>
                      <a:r>
                        <a:rPr lang="en-IN" sz="1200">
                          <a:effectLst/>
                        </a:rPr>
                        <a:t>Pressure Variation</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0.62</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0.14</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0.31</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0.88</a:t>
                      </a:r>
                      <a:endParaRPr lang="en-US" sz="110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2535182743"/>
                  </a:ext>
                </a:extLst>
              </a:tr>
              <a:tr h="478790">
                <a:tc>
                  <a:txBody>
                    <a:bodyPr/>
                    <a:lstStyle/>
                    <a:p>
                      <a:pPr marL="0" marR="0" algn="just">
                        <a:lnSpc>
                          <a:spcPct val="150000"/>
                        </a:lnSpc>
                        <a:spcBef>
                          <a:spcPts val="0"/>
                        </a:spcBef>
                        <a:spcAft>
                          <a:spcPts val="800"/>
                        </a:spcAft>
                      </a:pPr>
                      <a:r>
                        <a:rPr lang="en-IN" sz="1200">
                          <a:effectLst/>
                        </a:rPr>
                        <a:t>Signature Length</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6.9 cm</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1.5 cm</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4.2 cm</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dirty="0">
                          <a:effectLst/>
                        </a:rPr>
                        <a:t>9.3 cm</a:t>
                      </a:r>
                      <a:endParaRPr lang="en-US" sz="1100" dirty="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2409348872"/>
                  </a:ext>
                </a:extLst>
              </a:tr>
            </a:tbl>
          </a:graphicData>
        </a:graphic>
      </p:graphicFrame>
    </p:spTree>
    <p:extLst>
      <p:ext uri="{BB962C8B-B14F-4D97-AF65-F5344CB8AC3E}">
        <p14:creationId xmlns:p14="http://schemas.microsoft.com/office/powerpoint/2010/main" val="9652904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smtClean="0"/>
              <a:t/>
            </a:r>
            <a:br>
              <a:rPr lang="en-IN" b="1" dirty="0" smtClean="0"/>
            </a:br>
            <a:r>
              <a:rPr lang="en-IN" b="1" dirty="0" smtClean="0"/>
              <a:t>Figure </a:t>
            </a:r>
            <a:r>
              <a:rPr lang="en-IN" b="1" dirty="0"/>
              <a:t>1:</a:t>
            </a:r>
            <a:r>
              <a:rPr lang="en-IN" dirty="0"/>
              <a:t> Distribution of Features Among Personality Traits</a:t>
            </a:r>
            <a:r>
              <a:rPr lang="en-US" dirty="0"/>
              <a:t/>
            </a:r>
            <a:br>
              <a:rPr lang="en-US" dirty="0"/>
            </a:b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8" name="Content Placeholder 7"/>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685109" y="2429691"/>
            <a:ext cx="8231258" cy="3413653"/>
          </a:xfrm>
          <a:prstGeom prst="rect">
            <a:avLst/>
          </a:prstGeom>
          <a:noFill/>
        </p:spPr>
      </p:pic>
    </p:spTree>
    <p:extLst>
      <p:ext uri="{BB962C8B-B14F-4D97-AF65-F5344CB8AC3E}">
        <p14:creationId xmlns:p14="http://schemas.microsoft.com/office/powerpoint/2010/main" val="3794724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Table 2: </a:t>
            </a:r>
            <a:r>
              <a:rPr lang="en-IN" dirty="0"/>
              <a:t>Evaluation of Model Performance</a:t>
            </a:r>
            <a:r>
              <a:rPr lang="en-US" dirty="0"/>
              <a:t/>
            </a:r>
            <a:br>
              <a:rPr lang="en-US" dirty="0"/>
            </a:b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92049828"/>
              </p:ext>
            </p:extLst>
          </p:nvPr>
        </p:nvGraphicFramePr>
        <p:xfrm>
          <a:off x="1187449" y="2534195"/>
          <a:ext cx="8761415" cy="2899953"/>
        </p:xfrm>
        <a:graphic>
          <a:graphicData uri="http://schemas.openxmlformats.org/drawingml/2006/table">
            <a:tbl>
              <a:tblPr firstRow="1" firstCol="1" bandRow="1">
                <a:tableStyleId>{5C22544A-7EE6-4342-B048-85BDC9FD1C3A}</a:tableStyleId>
              </a:tblPr>
              <a:tblGrid>
                <a:gridCol w="1752283">
                  <a:extLst>
                    <a:ext uri="{9D8B030D-6E8A-4147-A177-3AD203B41FA5}">
                      <a16:colId xmlns:a16="http://schemas.microsoft.com/office/drawing/2014/main" val="2110117072"/>
                    </a:ext>
                  </a:extLst>
                </a:gridCol>
                <a:gridCol w="1752283">
                  <a:extLst>
                    <a:ext uri="{9D8B030D-6E8A-4147-A177-3AD203B41FA5}">
                      <a16:colId xmlns:a16="http://schemas.microsoft.com/office/drawing/2014/main" val="3843393784"/>
                    </a:ext>
                  </a:extLst>
                </a:gridCol>
                <a:gridCol w="1752283">
                  <a:extLst>
                    <a:ext uri="{9D8B030D-6E8A-4147-A177-3AD203B41FA5}">
                      <a16:colId xmlns:a16="http://schemas.microsoft.com/office/drawing/2014/main" val="1387612464"/>
                    </a:ext>
                  </a:extLst>
                </a:gridCol>
                <a:gridCol w="1752283">
                  <a:extLst>
                    <a:ext uri="{9D8B030D-6E8A-4147-A177-3AD203B41FA5}">
                      <a16:colId xmlns:a16="http://schemas.microsoft.com/office/drawing/2014/main" val="2302119607"/>
                    </a:ext>
                  </a:extLst>
                </a:gridCol>
                <a:gridCol w="1752283">
                  <a:extLst>
                    <a:ext uri="{9D8B030D-6E8A-4147-A177-3AD203B41FA5}">
                      <a16:colId xmlns:a16="http://schemas.microsoft.com/office/drawing/2014/main" val="570173680"/>
                    </a:ext>
                  </a:extLst>
                </a:gridCol>
              </a:tblGrid>
              <a:tr h="464432">
                <a:tc>
                  <a:txBody>
                    <a:bodyPr/>
                    <a:lstStyle/>
                    <a:p>
                      <a:pPr marL="0" marR="0" algn="just">
                        <a:lnSpc>
                          <a:spcPct val="150000"/>
                        </a:lnSpc>
                        <a:spcBef>
                          <a:spcPts val="0"/>
                        </a:spcBef>
                        <a:spcAft>
                          <a:spcPts val="800"/>
                        </a:spcAft>
                      </a:pPr>
                      <a:r>
                        <a:rPr lang="en-IN" sz="1200">
                          <a:effectLst/>
                        </a:rPr>
                        <a:t>Model</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Accuracy (%)</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dirty="0">
                          <a:effectLst/>
                        </a:rPr>
                        <a:t>Precision</a:t>
                      </a:r>
                      <a:endParaRPr lang="en-US" sz="1100" dirty="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Recall</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F1-Score</a:t>
                      </a:r>
                      <a:endParaRPr lang="en-US" sz="110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1774272866"/>
                  </a:ext>
                </a:extLst>
              </a:tr>
              <a:tr h="985424">
                <a:tc>
                  <a:txBody>
                    <a:bodyPr/>
                    <a:lstStyle/>
                    <a:p>
                      <a:pPr marL="0" marR="0" algn="just">
                        <a:lnSpc>
                          <a:spcPct val="150000"/>
                        </a:lnSpc>
                        <a:spcBef>
                          <a:spcPts val="0"/>
                        </a:spcBef>
                        <a:spcAft>
                          <a:spcPts val="800"/>
                        </a:spcAft>
                      </a:pPr>
                      <a:r>
                        <a:rPr lang="en-IN" sz="1200">
                          <a:effectLst/>
                        </a:rPr>
                        <a:t>Support Vector Machine (SVM)</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84.2</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0.81</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0.83</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0.82</a:t>
                      </a:r>
                      <a:endParaRPr lang="en-US" sz="110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2895749749"/>
                  </a:ext>
                </a:extLst>
              </a:tr>
              <a:tr h="464673">
                <a:tc>
                  <a:txBody>
                    <a:bodyPr/>
                    <a:lstStyle/>
                    <a:p>
                      <a:pPr marL="0" marR="0" algn="just">
                        <a:lnSpc>
                          <a:spcPct val="150000"/>
                        </a:lnSpc>
                        <a:spcBef>
                          <a:spcPts val="0"/>
                        </a:spcBef>
                        <a:spcAft>
                          <a:spcPts val="800"/>
                        </a:spcAft>
                      </a:pPr>
                      <a:r>
                        <a:rPr lang="en-IN" sz="1200">
                          <a:effectLst/>
                        </a:rPr>
                        <a:t>Random Forest</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86.7</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dirty="0">
                          <a:effectLst/>
                        </a:rPr>
                        <a:t>0.85</a:t>
                      </a:r>
                      <a:endParaRPr lang="en-US" sz="1100" dirty="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0.86</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0.86</a:t>
                      </a:r>
                      <a:endParaRPr lang="en-US" sz="110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2016809416"/>
                  </a:ext>
                </a:extLst>
              </a:tr>
              <a:tr h="985424">
                <a:tc>
                  <a:txBody>
                    <a:bodyPr/>
                    <a:lstStyle/>
                    <a:p>
                      <a:pPr marL="0" marR="0" algn="just">
                        <a:lnSpc>
                          <a:spcPct val="150000"/>
                        </a:lnSpc>
                        <a:spcBef>
                          <a:spcPts val="0"/>
                        </a:spcBef>
                        <a:spcAft>
                          <a:spcPts val="800"/>
                        </a:spcAft>
                      </a:pPr>
                      <a:r>
                        <a:rPr lang="en-IN" sz="1200">
                          <a:effectLst/>
                        </a:rPr>
                        <a:t>Deep Neural Network (DNN)</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90.1</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0.88</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a:effectLst/>
                        </a:rPr>
                        <a:t>0.89</a:t>
                      </a:r>
                      <a:endParaRPr lang="en-US" sz="1100">
                        <a:effectLst/>
                        <a:latin typeface="Calibri" panose="020F0502020204030204" pitchFamily="34" charset="0"/>
                        <a:ea typeface="Calibri" panose="020F0502020204030204" pitchFamily="34" charset="0"/>
                        <a:cs typeface="Mangal"/>
                      </a:endParaRPr>
                    </a:p>
                  </a:txBody>
                  <a:tcPr marL="68580" marR="68580" marT="0" marB="0"/>
                </a:tc>
                <a:tc>
                  <a:txBody>
                    <a:bodyPr/>
                    <a:lstStyle/>
                    <a:p>
                      <a:pPr marL="0" marR="0" algn="ctr">
                        <a:lnSpc>
                          <a:spcPct val="150000"/>
                        </a:lnSpc>
                        <a:spcBef>
                          <a:spcPts val="0"/>
                        </a:spcBef>
                        <a:spcAft>
                          <a:spcPts val="800"/>
                        </a:spcAft>
                      </a:pPr>
                      <a:r>
                        <a:rPr lang="en-IN" sz="1200" dirty="0">
                          <a:effectLst/>
                        </a:rPr>
                        <a:t>0.89</a:t>
                      </a:r>
                      <a:endParaRPr lang="en-US" sz="1100" dirty="0">
                        <a:effectLst/>
                        <a:latin typeface="Calibri" panose="020F0502020204030204" pitchFamily="34" charset="0"/>
                        <a:ea typeface="Calibri" panose="020F0502020204030204" pitchFamily="34" charset="0"/>
                        <a:cs typeface="Mangal"/>
                      </a:endParaRPr>
                    </a:p>
                  </a:txBody>
                  <a:tcPr marL="68580" marR="68580" marT="0" marB="0"/>
                </a:tc>
                <a:extLst>
                  <a:ext uri="{0D108BD9-81ED-4DB2-BD59-A6C34878D82A}">
                    <a16:rowId xmlns:a16="http://schemas.microsoft.com/office/drawing/2014/main" val="289643434"/>
                  </a:ext>
                </a:extLst>
              </a:tr>
            </a:tbl>
          </a:graphicData>
        </a:graphic>
      </p:graphicFrame>
      <p:sp>
        <p:nvSpPr>
          <p:cNvPr id="4" name="Slide Number Placeholder 3"/>
          <p:cNvSpPr>
            <a:spLocks noGrp="1"/>
          </p:cNvSpPr>
          <p:nvPr>
            <p:ph type="sldNum" sz="quarter" idx="12"/>
          </p:nvPr>
        </p:nvSpPr>
        <p:spPr/>
        <p:txBody>
          <a:bodyPr/>
          <a:lstStyle/>
          <a:p>
            <a:fld id="{D57F1E4F-1CFF-5643-939E-217C01CDF565}" type="slidenum">
              <a:rPr lang="en-US" smtClean="0"/>
              <a:pPr/>
              <a:t>11</a:t>
            </a:fld>
            <a:endParaRPr lang="en-US" dirty="0"/>
          </a:p>
        </p:txBody>
      </p:sp>
    </p:spTree>
    <p:extLst>
      <p:ext uri="{BB962C8B-B14F-4D97-AF65-F5344CB8AC3E}">
        <p14:creationId xmlns:p14="http://schemas.microsoft.com/office/powerpoint/2010/main" val="1053923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b="1" dirty="0"/>
              <a:t>Figure 2: </a:t>
            </a:r>
            <a:r>
              <a:rPr lang="en-IN" dirty="0"/>
              <a:t>Model Accuracy Comparison</a:t>
            </a:r>
            <a:r>
              <a:rPr lang="en-US" dirty="0"/>
              <a:t/>
            </a:r>
            <a:br>
              <a:rPr lang="en-US" dirty="0"/>
            </a:b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12</a:t>
            </a:fld>
            <a:endParaRPr lang="en-US" dirty="0"/>
          </a:p>
        </p:txBody>
      </p:sp>
      <p:graphicFrame>
        <p:nvGraphicFramePr>
          <p:cNvPr id="5" name="Content Placeholder 4">
            <a:extLst>
              <a:ext uri="{FF2B5EF4-FFF2-40B4-BE49-F238E27FC236}">
                <a16:creationId xmlns:a16="http://schemas.microsoft.com/office/drawing/2014/main" id="{8133EF61-22EA-4307-852C-BF8AE9859A81}"/>
              </a:ext>
            </a:extLst>
          </p:cNvPr>
          <p:cNvGraphicFramePr>
            <a:graphicFrameLocks noGrp="1"/>
          </p:cNvGraphicFramePr>
          <p:nvPr>
            <p:ph idx="1"/>
          </p:nvPr>
        </p:nvGraphicFramePr>
        <p:xfrm>
          <a:off x="1155700" y="2603500"/>
          <a:ext cx="8824913" cy="34163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32659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Features Extracted</a:t>
            </a:r>
            <a:br>
              <a:rPr lang="en-US" dirty="0"/>
            </a:br>
            <a:endParaRPr lang="en-US" dirty="0"/>
          </a:p>
        </p:txBody>
      </p:sp>
      <p:sp>
        <p:nvSpPr>
          <p:cNvPr id="3" name="Content Placeholder 2"/>
          <p:cNvSpPr>
            <a:spLocks noGrp="1"/>
          </p:cNvSpPr>
          <p:nvPr>
            <p:ph idx="1"/>
          </p:nvPr>
        </p:nvSpPr>
        <p:spPr/>
        <p:txBody>
          <a:bodyPr/>
          <a:lstStyle/>
          <a:p>
            <a:r>
              <a:rPr lang="en-US" dirty="0" smtClean="0"/>
              <a:t>Stroke </a:t>
            </a:r>
            <a:r>
              <a:rPr lang="en-US" dirty="0"/>
              <a:t>Width</a:t>
            </a:r>
          </a:p>
          <a:p>
            <a:r>
              <a:rPr lang="en-US" dirty="0"/>
              <a:t>Slant Angle</a:t>
            </a:r>
          </a:p>
          <a:p>
            <a:r>
              <a:rPr lang="en-US" dirty="0"/>
              <a:t>Pressure Variation</a:t>
            </a:r>
          </a:p>
          <a:p>
            <a:r>
              <a:rPr lang="en-US" dirty="0"/>
              <a:t>Signature Length</a:t>
            </a:r>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13</a:t>
            </a:fld>
            <a:endParaRPr lang="en-US" dirty="0"/>
          </a:p>
        </p:txBody>
      </p:sp>
    </p:spTree>
    <p:extLst>
      <p:ext uri="{BB962C8B-B14F-4D97-AF65-F5344CB8AC3E}">
        <p14:creationId xmlns:p14="http://schemas.microsoft.com/office/powerpoint/2010/main" val="26768872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Model Performance</a:t>
            </a:r>
            <a:br>
              <a:rPr lang="en-US" dirty="0"/>
            </a:br>
            <a:endParaRPr lang="en-US" dirty="0"/>
          </a:p>
        </p:txBody>
      </p:sp>
      <p:sp>
        <p:nvSpPr>
          <p:cNvPr id="3" name="Content Placeholder 2"/>
          <p:cNvSpPr>
            <a:spLocks noGrp="1"/>
          </p:cNvSpPr>
          <p:nvPr>
            <p:ph idx="1"/>
          </p:nvPr>
        </p:nvSpPr>
        <p:spPr/>
        <p:txBody>
          <a:bodyPr/>
          <a:lstStyle/>
          <a:p>
            <a:r>
              <a:rPr lang="en-US" dirty="0" smtClean="0"/>
              <a:t>DNN</a:t>
            </a:r>
            <a:r>
              <a:rPr lang="en-US" dirty="0"/>
              <a:t>: Accuracy 90.1%</a:t>
            </a:r>
          </a:p>
          <a:p>
            <a:r>
              <a:rPr lang="en-US" dirty="0"/>
              <a:t>Random Forest: Accuracy 86.7%</a:t>
            </a:r>
          </a:p>
          <a:p>
            <a:r>
              <a:rPr lang="en-US" dirty="0"/>
              <a:t>SVM: Accuracy 84.2%</a:t>
            </a:r>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14</a:t>
            </a:fld>
            <a:endParaRPr lang="en-US" dirty="0"/>
          </a:p>
        </p:txBody>
      </p:sp>
    </p:spTree>
    <p:extLst>
      <p:ext uri="{BB962C8B-B14F-4D97-AF65-F5344CB8AC3E}">
        <p14:creationId xmlns:p14="http://schemas.microsoft.com/office/powerpoint/2010/main" val="11276694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Correlation Analysis</a:t>
            </a:r>
            <a:br>
              <a:rPr lang="en-US" dirty="0"/>
            </a:br>
            <a:endParaRPr lang="en-US" dirty="0"/>
          </a:p>
        </p:txBody>
      </p:sp>
      <p:sp>
        <p:nvSpPr>
          <p:cNvPr id="3" name="Content Placeholder 2"/>
          <p:cNvSpPr>
            <a:spLocks noGrp="1"/>
          </p:cNvSpPr>
          <p:nvPr>
            <p:ph idx="1"/>
          </p:nvPr>
        </p:nvSpPr>
        <p:spPr/>
        <p:txBody>
          <a:bodyPr/>
          <a:lstStyle/>
          <a:p>
            <a:r>
              <a:rPr lang="en-US" dirty="0" smtClean="0"/>
              <a:t>Stroke </a:t>
            </a:r>
            <a:r>
              <a:rPr lang="en-US" dirty="0"/>
              <a:t>Width: Positive with Conscientiousness, Negative with Neuroticism</a:t>
            </a:r>
          </a:p>
          <a:p>
            <a:r>
              <a:rPr lang="en-US" dirty="0"/>
              <a:t>Slant Angle: Positive with Extraversion, Conscientiousness</a:t>
            </a:r>
          </a:p>
          <a:p>
            <a:r>
              <a:rPr lang="en-US" dirty="0"/>
              <a:t>Pressure Variation: Positive with Openness, Conscientiousness; Negative with Neuroticism</a:t>
            </a:r>
          </a:p>
          <a:p>
            <a:r>
              <a:rPr lang="en-US" dirty="0"/>
              <a:t>Signature Length: Positive with Extraversion, Agreeableness</a:t>
            </a:r>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15</a:t>
            </a:fld>
            <a:endParaRPr lang="en-US" dirty="0"/>
          </a:p>
        </p:txBody>
      </p:sp>
    </p:spTree>
    <p:extLst>
      <p:ext uri="{BB962C8B-B14F-4D97-AF65-F5344CB8AC3E}">
        <p14:creationId xmlns:p14="http://schemas.microsoft.com/office/powerpoint/2010/main" val="3999045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br>
              <a:rPr lang="en-US" dirty="0"/>
            </a:br>
            <a:endParaRPr lang="en-US" dirty="0"/>
          </a:p>
        </p:txBody>
      </p:sp>
      <p:sp>
        <p:nvSpPr>
          <p:cNvPr id="3" name="Content Placeholder 2"/>
          <p:cNvSpPr>
            <a:spLocks noGrp="1"/>
          </p:cNvSpPr>
          <p:nvPr>
            <p:ph idx="1"/>
          </p:nvPr>
        </p:nvSpPr>
        <p:spPr/>
        <p:txBody>
          <a:bodyPr/>
          <a:lstStyle/>
          <a:p>
            <a:r>
              <a:rPr lang="en-US" dirty="0" smtClean="0"/>
              <a:t>Deep </a:t>
            </a:r>
            <a:r>
              <a:rPr lang="en-US" dirty="0"/>
              <a:t>learning effective for personality trait prediction from signatures</a:t>
            </a:r>
          </a:p>
          <a:p>
            <a:r>
              <a:rPr lang="en-US" dirty="0"/>
              <a:t>DNNs provide highest accuracy</a:t>
            </a:r>
          </a:p>
          <a:p>
            <a:r>
              <a:rPr lang="en-US" dirty="0"/>
              <a:t>Potential applications: Psychological profiling, recruitment, forensic </a:t>
            </a:r>
            <a:r>
              <a:rPr lang="en-US" dirty="0" smtClean="0"/>
              <a:t>investigation</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16</a:t>
            </a:fld>
            <a:endParaRPr lang="en-US" dirty="0"/>
          </a:p>
        </p:txBody>
      </p:sp>
    </p:spTree>
    <p:extLst>
      <p:ext uri="{BB962C8B-B14F-4D97-AF65-F5344CB8AC3E}">
        <p14:creationId xmlns:p14="http://schemas.microsoft.com/office/powerpoint/2010/main" val="4204648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Future Work</a:t>
            </a:r>
            <a:br>
              <a:rPr lang="en-US" dirty="0"/>
            </a:br>
            <a:endParaRPr lang="en-US" dirty="0"/>
          </a:p>
        </p:txBody>
      </p:sp>
      <p:sp>
        <p:nvSpPr>
          <p:cNvPr id="3" name="Content Placeholder 2"/>
          <p:cNvSpPr>
            <a:spLocks noGrp="1"/>
          </p:cNvSpPr>
          <p:nvPr>
            <p:ph idx="1"/>
          </p:nvPr>
        </p:nvSpPr>
        <p:spPr/>
        <p:txBody>
          <a:bodyPr/>
          <a:lstStyle/>
          <a:p>
            <a:r>
              <a:rPr lang="en-US" dirty="0" smtClean="0"/>
              <a:t>Address </a:t>
            </a:r>
            <a:r>
              <a:rPr lang="en-US" dirty="0"/>
              <a:t>bias and interpretability challenges</a:t>
            </a:r>
          </a:p>
          <a:p>
            <a:r>
              <a:rPr lang="en-US" dirty="0"/>
              <a:t>Explore larger, diverse datasets</a:t>
            </a:r>
          </a:p>
          <a:p>
            <a:r>
              <a:rPr lang="en-US" dirty="0"/>
              <a:t>Hybrid deep learning and optimization techniques</a:t>
            </a:r>
          </a:p>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17</a:t>
            </a:fld>
            <a:endParaRPr lang="en-US" dirty="0"/>
          </a:p>
        </p:txBody>
      </p:sp>
    </p:spTree>
    <p:extLst>
      <p:ext uri="{BB962C8B-B14F-4D97-AF65-F5344CB8AC3E}">
        <p14:creationId xmlns:p14="http://schemas.microsoft.com/office/powerpoint/2010/main" val="2650381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br>
              <a:rPr lang="en-US" dirty="0"/>
            </a:br>
            <a:endParaRPr lang="en-US" dirty="0"/>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18</a:t>
            </a:fld>
            <a:endParaRPr lang="en-US" dirty="0"/>
          </a:p>
        </p:txBody>
      </p:sp>
    </p:spTree>
    <p:extLst>
      <p:ext uri="{BB962C8B-B14F-4D97-AF65-F5344CB8AC3E}">
        <p14:creationId xmlns:p14="http://schemas.microsoft.com/office/powerpoint/2010/main" val="30860661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751</TotalTime>
  <Words>639</Words>
  <Application>Microsoft Office PowerPoint</Application>
  <PresentationFormat>Widescreen</PresentationFormat>
  <Paragraphs>132</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Century Gothic</vt:lpstr>
      <vt:lpstr>Mangal</vt:lpstr>
      <vt:lpstr>Times New Roman</vt:lpstr>
      <vt:lpstr>Wingdings 3</vt:lpstr>
      <vt:lpstr>Ion Boardroom</vt:lpstr>
      <vt:lpstr>DEEP FEATURE EXTRACTION FROM SIGNATURES FOR BIG FIVE </vt:lpstr>
      <vt:lpstr>Introduction </vt:lpstr>
      <vt:lpstr>ABSTRACT </vt:lpstr>
      <vt:lpstr>PowerPoint Presentation</vt:lpstr>
      <vt:lpstr>Keywords</vt:lpstr>
      <vt:lpstr>Research Objectives </vt:lpstr>
      <vt:lpstr>REVIEW OF LITERATURE </vt:lpstr>
      <vt:lpstr>Methodology </vt:lpstr>
      <vt:lpstr>DATA ANALYSIS AND RESULTS </vt:lpstr>
      <vt:lpstr> Figure 1: Distribution of Features Among Personality Traits </vt:lpstr>
      <vt:lpstr>Table 2: Evaluation of Model Performance </vt:lpstr>
      <vt:lpstr>Figure 2: Model Accuracy Comparison </vt:lpstr>
      <vt:lpstr>Key Features Extracted </vt:lpstr>
      <vt:lpstr>Model Performance </vt:lpstr>
      <vt:lpstr>Correlation Analysis </vt:lpstr>
      <vt:lpstr>Conclusion </vt:lpstr>
      <vt:lpstr>Future Work </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DEEP FEATURE EXTRACTION FROM SIGNATURES FOR BIG FIVE</dc:title>
  <dc:creator>User</dc:creator>
  <cp:lastModifiedBy>User</cp:lastModifiedBy>
  <cp:revision>9</cp:revision>
  <dcterms:created xsi:type="dcterms:W3CDTF">2025-03-06T08:41:27Z</dcterms:created>
  <dcterms:modified xsi:type="dcterms:W3CDTF">2025-03-07T08:47:50Z</dcterms:modified>
</cp:coreProperties>
</file>