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049E8-036C-4942-ABF9-432F094F5A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6D8F424C-1390-540A-00F5-D49AE71EB4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1C4DFCDD-12BB-17F0-A377-357104CF37FC}"/>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5" name="Footer Placeholder 4">
            <a:extLst>
              <a:ext uri="{FF2B5EF4-FFF2-40B4-BE49-F238E27FC236}">
                <a16:creationId xmlns:a16="http://schemas.microsoft.com/office/drawing/2014/main" id="{C4B5683D-184F-F152-0AEE-5AA6FB23320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9BE98F4-C6CB-FE59-616F-7655CFC42709}"/>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2124337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58213-9F40-885C-8288-CFDA57321F7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E70B1F3-D472-66C2-6AC9-FA5FAF36DEA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6306C22-1A67-CA01-EE1B-AF10A85DC042}"/>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5" name="Footer Placeholder 4">
            <a:extLst>
              <a:ext uri="{FF2B5EF4-FFF2-40B4-BE49-F238E27FC236}">
                <a16:creationId xmlns:a16="http://schemas.microsoft.com/office/drawing/2014/main" id="{9BA3E8DC-D613-303C-D497-0C436141DE0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0EC4159-121A-F0A8-27DC-4498E8311C01}"/>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1633920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AA94D-430E-685D-5AD6-CD809E654E4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C5A6AEA5-4102-B01B-ECA5-D611DBBB2C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0E54EEE-6498-7AFD-8A2D-44A0D1ED261F}"/>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5" name="Footer Placeholder 4">
            <a:extLst>
              <a:ext uri="{FF2B5EF4-FFF2-40B4-BE49-F238E27FC236}">
                <a16:creationId xmlns:a16="http://schemas.microsoft.com/office/drawing/2014/main" id="{CED4F804-E8E1-E65F-F518-790251BF241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30F463E-7B0C-68A0-8851-FE77C40CC0FC}"/>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8656506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F5E62-2ED9-4A33-5839-C24351D7DF61}"/>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2EA4FEF-7ED9-A7AD-C1B7-A5429D43F8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9DF588C5-F258-7EF1-2A5E-91240134995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F3C8AD8C-BF03-F280-BA1C-BB919239ED7F}"/>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6" name="Footer Placeholder 5">
            <a:extLst>
              <a:ext uri="{FF2B5EF4-FFF2-40B4-BE49-F238E27FC236}">
                <a16:creationId xmlns:a16="http://schemas.microsoft.com/office/drawing/2014/main" id="{6392E851-A42D-9F2E-88D6-49BB7D18A03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60FED51-27D1-5D28-65D6-DE5215A7B702}"/>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47541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1D6A9-D12D-CFC3-10CF-F9C7EDDD146D}"/>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00AA56AE-EB20-700E-D131-DDB969EB0C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15117E-B8EE-BA25-3D03-D75BEA205D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365F42F7-636E-EDDA-33A8-13EB09A303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ECFBE6-FB10-CE72-F42F-AEE3ED53C3F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019A9A74-A546-7A6D-9E1F-1DCBB61D666C}"/>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8" name="Footer Placeholder 7">
            <a:extLst>
              <a:ext uri="{FF2B5EF4-FFF2-40B4-BE49-F238E27FC236}">
                <a16:creationId xmlns:a16="http://schemas.microsoft.com/office/drawing/2014/main" id="{8B1F3316-FC6A-8345-7A1B-5B6072A3BA5D}"/>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DEFD200D-888D-2EDD-2DEF-DA5494A15F56}"/>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814916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881F9-6128-AB8A-0E24-03908B7DB8A3}"/>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E06F0D9F-E43C-DE97-B9CF-AAA6A9C93ADA}"/>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4" name="Footer Placeholder 3">
            <a:extLst>
              <a:ext uri="{FF2B5EF4-FFF2-40B4-BE49-F238E27FC236}">
                <a16:creationId xmlns:a16="http://schemas.microsoft.com/office/drawing/2014/main" id="{B17CFF9D-E51A-AB6F-E49B-EE5EE73DA7F7}"/>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BF4C5BB9-96D3-E9AA-325A-384D6AC9DE33}"/>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1742729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1FCF9C-1296-CED6-1BD4-7DAD77A01CE9}"/>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3" name="Footer Placeholder 2">
            <a:extLst>
              <a:ext uri="{FF2B5EF4-FFF2-40B4-BE49-F238E27FC236}">
                <a16:creationId xmlns:a16="http://schemas.microsoft.com/office/drawing/2014/main" id="{62E376E2-A58D-1468-EA1D-D15C77DD6B04}"/>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DEDE2FA1-FD45-9046-30A6-7D2129DC5669}"/>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988865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1DDAA-2494-97C6-77CB-107CC33147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438300A8-FB98-60C2-7CEE-F2E0BE243C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3F26C8D5-8463-3DD4-287D-919E4ED513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A21227-D4EF-CA77-DD93-3887AA21AD3A}"/>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6" name="Footer Placeholder 5">
            <a:extLst>
              <a:ext uri="{FF2B5EF4-FFF2-40B4-BE49-F238E27FC236}">
                <a16:creationId xmlns:a16="http://schemas.microsoft.com/office/drawing/2014/main" id="{F580539E-71F8-70F0-1105-5DFF6A31A59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81B2C1C-572E-C743-E7FB-7BC002C9602C}"/>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1264523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70BDF-E0FF-3673-E19C-EA26FAFDC6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0D1276F8-723D-F8D4-A7AA-EB6531C16B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CC8DF558-7EFE-4847-BC68-E56F2B678A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FAE66C-E1D7-BC04-64FC-8FF833B0B4BE}"/>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6" name="Footer Placeholder 5">
            <a:extLst>
              <a:ext uri="{FF2B5EF4-FFF2-40B4-BE49-F238E27FC236}">
                <a16:creationId xmlns:a16="http://schemas.microsoft.com/office/drawing/2014/main" id="{D43BB1CB-37E4-94E5-4C83-A21CBF2E8CA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72DABFB-E4B2-D95D-D5AE-489454F5EE83}"/>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1157351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15A74-4C5F-2D8E-E104-322A060F0F82}"/>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2B27387A-59C1-5822-DE2B-78107B72466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42EB3F5-D67B-7C3B-2934-A588E8CDF592}"/>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5" name="Footer Placeholder 4">
            <a:extLst>
              <a:ext uri="{FF2B5EF4-FFF2-40B4-BE49-F238E27FC236}">
                <a16:creationId xmlns:a16="http://schemas.microsoft.com/office/drawing/2014/main" id="{274B3F7E-E497-5BBF-E7A0-83A752E09D1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F3689E3-619C-637E-E18C-AEA04DC5D863}"/>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853633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90B9A8-5045-A7FA-BE14-886423E57B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97C673AC-1CB2-9532-26AB-F1FB72E04E9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2D1FE7F-C621-BC25-703B-7777B3D794D7}"/>
              </a:ext>
            </a:extLst>
          </p:cNvPr>
          <p:cNvSpPr>
            <a:spLocks noGrp="1"/>
          </p:cNvSpPr>
          <p:nvPr>
            <p:ph type="dt" sz="half" idx="10"/>
          </p:nvPr>
        </p:nvSpPr>
        <p:spPr/>
        <p:txBody>
          <a:bodyPr/>
          <a:lstStyle/>
          <a:p>
            <a:fld id="{D613A22F-55EF-4E92-A99F-E635B13468E4}" type="datetimeFigureOut">
              <a:rPr lang="en-IN" smtClean="0"/>
              <a:t>27-11-2024</a:t>
            </a:fld>
            <a:endParaRPr lang="en-IN"/>
          </a:p>
        </p:txBody>
      </p:sp>
      <p:sp>
        <p:nvSpPr>
          <p:cNvPr id="5" name="Footer Placeholder 4">
            <a:extLst>
              <a:ext uri="{FF2B5EF4-FFF2-40B4-BE49-F238E27FC236}">
                <a16:creationId xmlns:a16="http://schemas.microsoft.com/office/drawing/2014/main" id="{D7DDB05D-BECD-FCA8-8BEE-69E6AFA4FAA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67366ED-03B0-D8C5-327B-4BF7152BC179}"/>
              </a:ext>
            </a:extLst>
          </p:cNvPr>
          <p:cNvSpPr>
            <a:spLocks noGrp="1"/>
          </p:cNvSpPr>
          <p:nvPr>
            <p:ph type="sldNum" sz="quarter" idx="12"/>
          </p:nvPr>
        </p:nvSpPr>
        <p:spPr/>
        <p:txBody>
          <a:bodyPr/>
          <a:lstStyle/>
          <a:p>
            <a:fld id="{90574B8A-B9F4-4023-BC10-B896DC83F612}" type="slidenum">
              <a:rPr lang="en-IN" smtClean="0"/>
              <a:t>‹#›</a:t>
            </a:fld>
            <a:endParaRPr lang="en-IN"/>
          </a:p>
        </p:txBody>
      </p:sp>
    </p:spTree>
    <p:extLst>
      <p:ext uri="{BB962C8B-B14F-4D97-AF65-F5344CB8AC3E}">
        <p14:creationId xmlns:p14="http://schemas.microsoft.com/office/powerpoint/2010/main" val="26628976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B62813-9DD3-870C-310A-62568CC7B9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D72F34AF-A28C-05D3-73F1-02572D4671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E44B2CF-4F67-AC1D-8B99-0A5F14E441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13A22F-55EF-4E92-A99F-E635B13468E4}" type="datetimeFigureOut">
              <a:rPr lang="en-IN" smtClean="0"/>
              <a:t>27-11-2024</a:t>
            </a:fld>
            <a:endParaRPr lang="en-IN"/>
          </a:p>
        </p:txBody>
      </p:sp>
      <p:sp>
        <p:nvSpPr>
          <p:cNvPr id="5" name="Footer Placeholder 4">
            <a:extLst>
              <a:ext uri="{FF2B5EF4-FFF2-40B4-BE49-F238E27FC236}">
                <a16:creationId xmlns:a16="http://schemas.microsoft.com/office/drawing/2014/main" id="{9D23DFED-52C8-7598-3BAF-15175B3775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8ABA5EE4-B8F0-C62E-2C49-14704F63C57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574B8A-B9F4-4023-BC10-B896DC83F612}" type="slidenum">
              <a:rPr lang="en-IN" smtClean="0"/>
              <a:t>‹#›</a:t>
            </a:fld>
            <a:endParaRPr lang="en-IN"/>
          </a:p>
        </p:txBody>
      </p:sp>
    </p:spTree>
    <p:extLst>
      <p:ext uri="{BB962C8B-B14F-4D97-AF65-F5344CB8AC3E}">
        <p14:creationId xmlns:p14="http://schemas.microsoft.com/office/powerpoint/2010/main" val="37683396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1,000+ Blue Powerpoint Background Stock Illustrations, Royalty-Free Vector  Graphics &amp; Clip Art - iStock | Blue background">
            <a:extLst>
              <a:ext uri="{FF2B5EF4-FFF2-40B4-BE49-F238E27FC236}">
                <a16:creationId xmlns:a16="http://schemas.microsoft.com/office/drawing/2014/main" id="{EEBFF65D-CF45-CBEB-042C-470C769FA7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81D099C-D21F-56B8-A955-DA475DBF80E1}"/>
              </a:ext>
            </a:extLst>
          </p:cNvPr>
          <p:cNvSpPr>
            <a:spLocks noGrp="1"/>
          </p:cNvSpPr>
          <p:nvPr>
            <p:ph type="ctrTitle"/>
          </p:nvPr>
        </p:nvSpPr>
        <p:spPr>
          <a:xfrm>
            <a:off x="480447" y="945397"/>
            <a:ext cx="11577233" cy="1832728"/>
          </a:xfrm>
        </p:spPr>
        <p:txBody>
          <a:bodyPr>
            <a:normAutofit/>
          </a:bodyPr>
          <a:lstStyle/>
          <a:p>
            <a:r>
              <a:rPr lang="en-US" sz="4000" b="1" dirty="0">
                <a:effectLst/>
                <a:latin typeface="Times New Roman" panose="02020603050405020304" pitchFamily="18" charset="0"/>
                <a:ea typeface="Calibri" panose="020F0502020204030204" pitchFamily="34" charset="0"/>
                <a:cs typeface="Mangal" panose="02040503050203030202" pitchFamily="18" charset="0"/>
              </a:rPr>
              <a:t>DEVELOPMENT AND EVALUATION OF NATURAL SKIN WHITENING FOMULATION USING CLOVE EXTRACT</a:t>
            </a:r>
            <a:endParaRPr lang="en-IN" sz="11500" dirty="0"/>
          </a:p>
        </p:txBody>
      </p:sp>
      <p:sp>
        <p:nvSpPr>
          <p:cNvPr id="3" name="Subtitle 2">
            <a:extLst>
              <a:ext uri="{FF2B5EF4-FFF2-40B4-BE49-F238E27FC236}">
                <a16:creationId xmlns:a16="http://schemas.microsoft.com/office/drawing/2014/main" id="{AF987CC7-04D7-040F-32A1-67397F14D256}"/>
              </a:ext>
            </a:extLst>
          </p:cNvPr>
          <p:cNvSpPr>
            <a:spLocks noGrp="1"/>
          </p:cNvSpPr>
          <p:nvPr>
            <p:ph type="subTitle" idx="1"/>
          </p:nvPr>
        </p:nvSpPr>
        <p:spPr>
          <a:xfrm>
            <a:off x="7067228" y="3893949"/>
            <a:ext cx="4608161" cy="2310565"/>
          </a:xfrm>
        </p:spPr>
        <p:txBody>
          <a:bodyPr>
            <a:normAutofit/>
          </a:bodyPr>
          <a:lstStyle/>
          <a:p>
            <a:r>
              <a:rPr lang="en-IN" sz="1900" dirty="0">
                <a:latin typeface="Times New Roman" panose="02020603050405020304" pitchFamily="18" charset="0"/>
                <a:cs typeface="Times New Roman" panose="02020603050405020304" pitchFamily="18" charset="0"/>
              </a:rPr>
              <a:t>Archana Gautam*</a:t>
            </a:r>
          </a:p>
          <a:p>
            <a:r>
              <a:rPr lang="en-IN" sz="1900" dirty="0">
                <a:latin typeface="Times New Roman" panose="02020603050405020304" pitchFamily="18" charset="0"/>
                <a:cs typeface="Times New Roman" panose="02020603050405020304" pitchFamily="18" charset="0"/>
              </a:rPr>
              <a:t>Associate Professor,</a:t>
            </a:r>
          </a:p>
          <a:p>
            <a:r>
              <a:rPr lang="en-IN" sz="1900" dirty="0">
                <a:latin typeface="Times New Roman" panose="02020603050405020304" pitchFamily="18" charset="0"/>
                <a:cs typeface="Times New Roman" panose="02020603050405020304" pitchFamily="18" charset="0"/>
              </a:rPr>
              <a:t> Amit Kumar </a:t>
            </a:r>
          </a:p>
          <a:p>
            <a:r>
              <a:rPr lang="en-IN" sz="1900" dirty="0">
                <a:latin typeface="Times New Roman" panose="02020603050405020304" pitchFamily="18" charset="0"/>
                <a:cs typeface="Times New Roman" panose="02020603050405020304" pitchFamily="18" charset="0"/>
              </a:rPr>
              <a:t>Assistant Professor</a:t>
            </a:r>
          </a:p>
          <a:p>
            <a:r>
              <a:rPr lang="en-IN" sz="1900" dirty="0">
                <a:latin typeface="Times New Roman" panose="02020603050405020304" pitchFamily="18" charset="0"/>
                <a:cs typeface="Times New Roman" panose="02020603050405020304" pitchFamily="18" charset="0"/>
              </a:rPr>
              <a:t>MIT College of Pharmacy, Moradabad </a:t>
            </a:r>
          </a:p>
          <a:p>
            <a:r>
              <a:rPr lang="en-IN" sz="1900" dirty="0">
                <a:latin typeface="Times New Roman" panose="02020603050405020304" pitchFamily="18" charset="0"/>
                <a:cs typeface="Times New Roman" panose="02020603050405020304" pitchFamily="18" charset="0"/>
              </a:rPr>
              <a:t>Email- archna.gautam909@gmail.com </a:t>
            </a:r>
          </a:p>
          <a:p>
            <a:endParaRPr lang="en-IN" dirty="0"/>
          </a:p>
        </p:txBody>
      </p:sp>
    </p:spTree>
    <p:extLst>
      <p:ext uri="{BB962C8B-B14F-4D97-AF65-F5344CB8AC3E}">
        <p14:creationId xmlns:p14="http://schemas.microsoft.com/office/powerpoint/2010/main" val="2446089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1,000+ Blue Powerpoint Background Stock Illustrations, Royalty-Free Vector  Graphics &amp; Clip Art - iStock | Blue background">
            <a:extLst>
              <a:ext uri="{FF2B5EF4-FFF2-40B4-BE49-F238E27FC236}">
                <a16:creationId xmlns:a16="http://schemas.microsoft.com/office/drawing/2014/main" id="{3D271406-9351-0CE8-2C52-0C4B573D10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9154DB8-B65C-DC01-8AB2-BD6C48EB8158}"/>
              </a:ext>
            </a:extLst>
          </p:cNvPr>
          <p:cNvSpPr>
            <a:spLocks noGrp="1"/>
          </p:cNvSpPr>
          <p:nvPr>
            <p:ph type="title"/>
          </p:nvPr>
        </p:nvSpPr>
        <p:spPr>
          <a:xfrm>
            <a:off x="263471" y="365125"/>
            <a:ext cx="11732217" cy="735255"/>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688D10A-8E56-390E-3BC1-B4D77E3758A4}"/>
              </a:ext>
            </a:extLst>
          </p:cNvPr>
          <p:cNvSpPr>
            <a:spLocks noGrp="1"/>
          </p:cNvSpPr>
          <p:nvPr>
            <p:ph idx="1"/>
          </p:nvPr>
        </p:nvSpPr>
        <p:spPr>
          <a:xfrm>
            <a:off x="263471" y="1627322"/>
            <a:ext cx="11732217" cy="5036949"/>
          </a:xfrm>
        </p:spPr>
        <p:txBody>
          <a:bodyPr>
            <a:normAutofit fontScale="92500"/>
          </a:bodyPr>
          <a:lstStyle/>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The amount of Asian women desiring lighter skin tones has significantly risen in the past few years. This is partly due to the fact that many powerful skin-lightening substances have been found, especially those derived from plants. </a:t>
            </a:r>
          </a:p>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Skin color is mostly determined by the level of melanin, a pigment found in the epidermis. It is secreted by melanocyte cells located in the basal layer of the epidermis. </a:t>
            </a:r>
          </a:p>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(1) Excessive melanin production can result from reactive oxygen species (free radicals), melasma, prolonged sun exposure, and other hyperpigmentation disorders. </a:t>
            </a:r>
          </a:p>
          <a:p>
            <a:pPr algn="just">
              <a:lnSpc>
                <a:spcPct val="150000"/>
              </a:lnSpc>
            </a:pPr>
            <a:r>
              <a:rPr lang="en-US" sz="1800" dirty="0">
                <a:effectLst/>
                <a:latin typeface="Times New Roman" panose="02020603050405020304" pitchFamily="18" charset="0"/>
                <a:ea typeface="Calibri" panose="020F0502020204030204" pitchFamily="34" charset="0"/>
                <a:cs typeface="Mangal" panose="02040503050203030202" pitchFamily="18" charset="0"/>
              </a:rPr>
              <a:t>Excessive melanin production is not preferred as it could lead to an uneven or darker complexion. Changes in color are also desired for aesthetic reasons. The initial stages of melanin production, known as melanogenesis, are triggered by the enzyme activity of tyrosinase.</a:t>
            </a:r>
          </a:p>
          <a:p>
            <a:pPr algn="just">
              <a:lnSpc>
                <a:spcPct val="150000"/>
              </a:lnSpc>
            </a:pPr>
            <a:r>
              <a:rPr lang="en-US" sz="1800" dirty="0">
                <a:effectLst/>
                <a:latin typeface="Times New Roman" panose="02020603050405020304" pitchFamily="18" charset="0"/>
                <a:ea typeface="Calibri" panose="020F0502020204030204" pitchFamily="34" charset="0"/>
              </a:rPr>
              <a:t>Herbal products assert that they do not have the usual negative impacts associated with artificial ingredients. The popularity of herbal remedies has resulted in an excessive supply in the Indian market due to advancements in technology and social factors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dirty="0"/>
          </a:p>
        </p:txBody>
      </p:sp>
    </p:spTree>
    <p:extLst>
      <p:ext uri="{BB962C8B-B14F-4D97-AF65-F5344CB8AC3E}">
        <p14:creationId xmlns:p14="http://schemas.microsoft.com/office/powerpoint/2010/main" val="292298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1,000+ Blue Powerpoint Background Stock Illustrations, Royalty-Free Vector  Graphics &amp; Clip Art - iStock | Blue background">
            <a:extLst>
              <a:ext uri="{FF2B5EF4-FFF2-40B4-BE49-F238E27FC236}">
                <a16:creationId xmlns:a16="http://schemas.microsoft.com/office/drawing/2014/main" id="{538C8A27-62A3-7E1A-0557-4F4E168889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C58205BE-8925-DD01-4F80-7222DD655246}"/>
              </a:ext>
            </a:extLst>
          </p:cNvPr>
          <p:cNvSpPr>
            <a:spLocks noGrp="1"/>
          </p:cNvSpPr>
          <p:nvPr>
            <p:ph idx="1"/>
          </p:nvPr>
        </p:nvSpPr>
        <p:spPr>
          <a:xfrm>
            <a:off x="464949" y="356461"/>
            <a:ext cx="11453247" cy="5820502"/>
          </a:xfrm>
        </p:spPr>
        <p:txBody>
          <a:bodyPr/>
          <a:lstStyle/>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Hence, we aimed to select plants known for their anti-tyrosinase properties to create a botanical cream. Plants used in cosmetics have multiple properties like anti-tyrosinase, antioxidant, anti-inflammatory, antiseptic, and antibacterial properties. Please provide the text you would like me to paraphrase.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aromatic dried flower buds of the clove tree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Syzygium</a:t>
            </a:r>
            <a:r>
              <a:rPr lang="en-US" sz="1800" dirty="0">
                <a:effectLst/>
                <a:latin typeface="Times New Roman" panose="02020603050405020304" pitchFamily="18" charset="0"/>
                <a:ea typeface="Calibri" panose="020F0502020204030204" pitchFamily="34" charset="0"/>
                <a:cs typeface="Mangal" panose="02040503050203030202" pitchFamily="18" charset="0"/>
              </a:rPr>
              <a:t> aromaticum) are part of the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Myrtaceae</a:t>
            </a:r>
            <a:r>
              <a:rPr lang="en-US" sz="1800" dirty="0">
                <a:effectLst/>
                <a:latin typeface="Times New Roman" panose="02020603050405020304" pitchFamily="18" charset="0"/>
                <a:ea typeface="Calibri" panose="020F0502020204030204" pitchFamily="34" charset="0"/>
                <a:cs typeface="Mangal" panose="02040503050203030202" pitchFamily="18" charset="0"/>
              </a:rPr>
              <a:t> plant family. Clove essential oil is used for its qualities of being anti-inflammatory, anti-mutagenic, and antioxidant (5). The main goals of this study were to examine the antioxidative and tyrosinase inhibiting properties of clove oil and its components in vitro, as well as their effects on dermal fibroblasts. (6, 7, 8)</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621585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1,000+ Blue Powerpoint Background Stock Illustrations, Royalty-Free Vector  Graphics &amp; Clip Art - iStock | Blue background">
            <a:extLst>
              <a:ext uri="{FF2B5EF4-FFF2-40B4-BE49-F238E27FC236}">
                <a16:creationId xmlns:a16="http://schemas.microsoft.com/office/drawing/2014/main" id="{5FFA8181-8A92-40E4-23CE-0F0F6577E8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521E1A8-417F-43DB-9AB3-643B48F6F6B2}"/>
              </a:ext>
            </a:extLst>
          </p:cNvPr>
          <p:cNvSpPr>
            <a:spLocks noGrp="1"/>
          </p:cNvSpPr>
          <p:nvPr>
            <p:ph type="title"/>
          </p:nvPr>
        </p:nvSpPr>
        <p:spPr>
          <a:xfrm>
            <a:off x="371959" y="154983"/>
            <a:ext cx="11670223" cy="1146875"/>
          </a:xfrm>
        </p:spPr>
        <p:txBody>
          <a:bodyPr>
            <a:normAutofit fontScale="90000"/>
          </a:bodyPr>
          <a:lstStyle/>
          <a:p>
            <a:pPr algn="ctr"/>
            <a:r>
              <a:rPr lang="en-US" sz="4000" b="1" dirty="0">
                <a:effectLst/>
                <a:latin typeface="Times New Roman" panose="02020603050405020304" pitchFamily="18" charset="0"/>
                <a:ea typeface="Calibri" panose="020F0502020204030204" pitchFamily="34" charset="0"/>
                <a:cs typeface="Mangal" panose="02040503050203030202" pitchFamily="18" charset="0"/>
              </a:rPr>
              <a:t>EVALUATION PARAMETERS OF METHANOLIC EXTRACT OF CLOVE</a:t>
            </a:r>
            <a:endParaRPr lang="en-IN" sz="8000" dirty="0"/>
          </a:p>
        </p:txBody>
      </p:sp>
      <p:sp>
        <p:nvSpPr>
          <p:cNvPr id="3" name="Content Placeholder 2">
            <a:extLst>
              <a:ext uri="{FF2B5EF4-FFF2-40B4-BE49-F238E27FC236}">
                <a16:creationId xmlns:a16="http://schemas.microsoft.com/office/drawing/2014/main" id="{775F1531-E0DB-715C-18D1-E9FCB44D3585}"/>
              </a:ext>
            </a:extLst>
          </p:cNvPr>
          <p:cNvSpPr>
            <a:spLocks noGrp="1"/>
          </p:cNvSpPr>
          <p:nvPr>
            <p:ph idx="1"/>
          </p:nvPr>
        </p:nvSpPr>
        <p:spPr>
          <a:xfrm>
            <a:off x="263471" y="1611824"/>
            <a:ext cx="11778711" cy="5091193"/>
          </a:xfrm>
        </p:spPr>
        <p:txBody>
          <a:bodyPr>
            <a:normAutofit/>
          </a:bodyPr>
          <a:lstStyle/>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naturally obtain extract was evaluated for its antioxidant and anti-tyrosinase activity.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mj-lt"/>
              <a:buAutoNum type="alphaLcParenR"/>
            </a:pPr>
            <a:r>
              <a:rPr lang="en-US" sz="1800" dirty="0">
                <a:effectLst/>
                <a:latin typeface="Times New Roman" panose="02020603050405020304" pitchFamily="18" charset="0"/>
                <a:ea typeface="Calibri" panose="020F0502020204030204" pitchFamily="34" charset="0"/>
                <a:cs typeface="Mangal" panose="02040503050203030202" pitchFamily="18" charset="0"/>
              </a:rPr>
              <a:t>Antioxidant activity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methanolic extract of clove has antioxidant activity; this activity was determined using two different types of method.</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 </a:t>
            </a:r>
            <a:r>
              <a:rPr lang="en-US" sz="1800" b="1" dirty="0">
                <a:effectLst/>
                <a:latin typeface="Times New Roman" panose="02020603050405020304" pitchFamily="18" charset="0"/>
                <a:ea typeface="Calibri" panose="020F0502020204030204" pitchFamily="34" charset="0"/>
                <a:cs typeface="Mangal" panose="02040503050203030202" pitchFamily="18" charset="0"/>
              </a:rPr>
              <a:t>1. DPPH Radical Scavenging Activity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DPPH free radical method was use for antioxidant activity of extracts. The lower absorbance of the reaction mixture was indicating higher free radical scavenging activity.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Preparation of solutions for DPPH method</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Preparation of standard solution-</a:t>
            </a:r>
            <a:r>
              <a:rPr lang="en-US" sz="1800" dirty="0">
                <a:effectLst/>
                <a:latin typeface="Times New Roman" panose="02020603050405020304" pitchFamily="18" charset="0"/>
                <a:ea typeface="Calibri" panose="020F0502020204030204" pitchFamily="34" charset="0"/>
                <a:cs typeface="Mangal" panose="02040503050203030202" pitchFamily="18" charset="0"/>
              </a:rPr>
              <a:t>100mg of Ascorbic acid was dissolved in 100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mLof</a:t>
            </a:r>
            <a:r>
              <a:rPr lang="en-US" sz="1800" dirty="0">
                <a:effectLst/>
                <a:latin typeface="Times New Roman" panose="02020603050405020304" pitchFamily="18" charset="0"/>
                <a:ea typeface="Calibri" panose="020F0502020204030204" pitchFamily="34" charset="0"/>
                <a:cs typeface="Mangal" panose="02040503050203030202" pitchFamily="18" charset="0"/>
              </a:rPr>
              <a:t> methanol and drawn 0.5, 1, 1.5, 2, 2.5, 3, 3.5 and 4 mL of this solution volume make up</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771978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1,000+ Blue Powerpoint Background Stock Illustrations, Royalty-Free Vector  Graphics &amp; Clip Art - iStock | Blue background">
            <a:extLst>
              <a:ext uri="{FF2B5EF4-FFF2-40B4-BE49-F238E27FC236}">
                <a16:creationId xmlns:a16="http://schemas.microsoft.com/office/drawing/2014/main" id="{1699D811-B879-5126-A7D9-8EB116125B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EEDC828-0DD1-5878-A387-75BD8FC3E349}"/>
              </a:ext>
            </a:extLst>
          </p:cNvPr>
          <p:cNvSpPr>
            <a:spLocks noGrp="1"/>
          </p:cNvSpPr>
          <p:nvPr>
            <p:ph idx="1"/>
          </p:nvPr>
        </p:nvSpPr>
        <p:spPr>
          <a:xfrm>
            <a:off x="154983" y="263471"/>
            <a:ext cx="11871701" cy="6416298"/>
          </a:xfrm>
        </p:spPr>
        <p:txBody>
          <a:bodyPr>
            <a:normAutofit fontScale="92500" lnSpcReduction="20000"/>
          </a:bodyPr>
          <a:lstStyle/>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10mL to give the concentration of 50, 100, 150, 200, 250, 300, 350 and 400μg/</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mL.</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Preparation of test sample-</a:t>
            </a:r>
            <a:r>
              <a:rPr lang="en-US" sz="1800" dirty="0">
                <a:effectLst/>
                <a:latin typeface="Times New Roman" panose="02020603050405020304" pitchFamily="18" charset="0"/>
                <a:ea typeface="Calibri" panose="020F0502020204030204" pitchFamily="34" charset="0"/>
                <a:cs typeface="Mangal" panose="02040503050203030202" pitchFamily="18" charset="0"/>
              </a:rPr>
              <a:t>Stock solutions of samples were prepared by dissolving 20 mL of methanolic extract in 20 mL of methanol and drawn 0.5, 1, 1.5, 2, 2.5.3, 3.5 and 4 mL of this</a:t>
            </a:r>
          </a:p>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solution volume make up 10mL to give the concentration of 50, 100, 150, 200, 250, 300, 350 and s400μg/</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mL.</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spcAft>
                <a:spcPts val="6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Preparation of DPPH solution-</a:t>
            </a:r>
            <a:r>
              <a:rPr lang="en-US" sz="1800" dirty="0">
                <a:effectLst/>
                <a:latin typeface="Times New Roman" panose="02020603050405020304" pitchFamily="18" charset="0"/>
                <a:ea typeface="Calibri" panose="020F0502020204030204" pitchFamily="34" charset="0"/>
                <a:cs typeface="Mangal" panose="02040503050203030202" pitchFamily="18" charset="0"/>
              </a:rPr>
              <a:t>10mg of DPPH was dissolved in 10 mL methanol: it was protected from light by covering the test tubes with aluminum foil.1mL was drawn and again dissolved up to 100 mL of solvent to give 10μg / mL of DPPH solution.</a:t>
            </a:r>
          </a:p>
          <a:p>
            <a:pPr algn="just">
              <a:lnSpc>
                <a:spcPct val="150000"/>
              </a:lnSpc>
              <a:spcAft>
                <a:spcPts val="6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Protocol for DPPH free radical scavenging activity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10µg/mL solution of DPPH, absorbance was taken immediately at 516 nm for control reading.</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Different dilutions of test and standard solution were taken into volumetric flask and 1ml of each concentration taken in to volumetric flasks.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Same volume of DPPH solution was added to each test tube.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Absorbance was taken at 516 nm in UV spectrophotometer (on visual UV spectroscopy Pharmaspec-1700, Shimadzu, Japan). Methanol used as a blank.</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endParaRPr lang="en-IN" sz="1800" b="1"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endParaRPr lang="en-IN" sz="2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3800654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1,000+ Blue Powerpoint Background Stock Illustrations, Royalty-Free Vector  Graphics &amp; Clip Art - iStock | Blue background">
            <a:extLst>
              <a:ext uri="{FF2B5EF4-FFF2-40B4-BE49-F238E27FC236}">
                <a16:creationId xmlns:a16="http://schemas.microsoft.com/office/drawing/2014/main" id="{4A6577E9-6FA6-DCAD-9B6C-679AD9C4EA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788F644-C849-7130-B40E-8E7899D569C3}"/>
              </a:ext>
            </a:extLst>
          </p:cNvPr>
          <p:cNvSpPr>
            <a:spLocks noGrp="1"/>
          </p:cNvSpPr>
          <p:nvPr>
            <p:ph type="title"/>
          </p:nvPr>
        </p:nvSpPr>
        <p:spPr>
          <a:xfrm>
            <a:off x="185980" y="154983"/>
            <a:ext cx="11763213" cy="1379349"/>
          </a:xfrm>
        </p:spPr>
        <p:txBody>
          <a:bodyPr>
            <a:normAutofit/>
          </a:bodyPr>
          <a:lstStyle/>
          <a:p>
            <a:pPr algn="ctr"/>
            <a:r>
              <a:rPr lang="en-US" sz="4000" b="1" dirty="0">
                <a:effectLst/>
                <a:latin typeface="Times New Roman" panose="02020603050405020304" pitchFamily="18" charset="0"/>
                <a:ea typeface="Calibri" panose="020F0502020204030204" pitchFamily="34" charset="0"/>
                <a:cs typeface="Mangal" panose="02040503050203030202" pitchFamily="18" charset="0"/>
              </a:rPr>
              <a:t>FORMULATION DEVELOPMENT OF METHANOLIC EXTRACT OF CLOVE-</a:t>
            </a:r>
            <a:endParaRPr lang="en-IN" sz="6600" dirty="0"/>
          </a:p>
        </p:txBody>
      </p:sp>
      <p:sp>
        <p:nvSpPr>
          <p:cNvPr id="3" name="Content Placeholder 2">
            <a:extLst>
              <a:ext uri="{FF2B5EF4-FFF2-40B4-BE49-F238E27FC236}">
                <a16:creationId xmlns:a16="http://schemas.microsoft.com/office/drawing/2014/main" id="{A50BFA36-E2DA-A573-847F-690D52CF3441}"/>
              </a:ext>
            </a:extLst>
          </p:cNvPr>
          <p:cNvSpPr>
            <a:spLocks noGrp="1"/>
          </p:cNvSpPr>
          <p:nvPr>
            <p:ph idx="1"/>
          </p:nvPr>
        </p:nvSpPr>
        <p:spPr>
          <a:xfrm>
            <a:off x="185981" y="1825625"/>
            <a:ext cx="7206711" cy="4877392"/>
          </a:xfrm>
        </p:spPr>
        <p:txBody>
          <a:bodyPr/>
          <a:lstStyle/>
          <a:p>
            <a:pPr marL="342900" lvl="0" indent="-342900" algn="just">
              <a:lnSpc>
                <a:spcPct val="150000"/>
              </a:lnSpc>
              <a:spcAft>
                <a:spcPts val="6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Preparation of oil Phase- Cetyl alcohol and steric acid were added together in chine dish and liquefied on hot plate. The methanolic extract was added in this phase after liquefaction of oily phase.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Preparation of aqueous Phase-Distilled water, Potassium hydroxide, Methyl paraben, and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propyle</a:t>
            </a:r>
            <a:r>
              <a:rPr lang="en-US" sz="1800" dirty="0">
                <a:effectLst/>
                <a:latin typeface="Times New Roman" panose="02020603050405020304" pitchFamily="18" charset="0"/>
                <a:ea typeface="Calibri" panose="020F0502020204030204" pitchFamily="34" charset="0"/>
                <a:cs typeface="Mangal" panose="02040503050203030202" pitchFamily="18" charset="0"/>
              </a:rPr>
              <a:t> paraben were mixed together.</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Oil phase was added in aqueous phase with continues starring until homogenous of formulation and packed.</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dirty="0"/>
          </a:p>
        </p:txBody>
      </p:sp>
      <p:graphicFrame>
        <p:nvGraphicFramePr>
          <p:cNvPr id="4" name="Table 3">
            <a:extLst>
              <a:ext uri="{FF2B5EF4-FFF2-40B4-BE49-F238E27FC236}">
                <a16:creationId xmlns:a16="http://schemas.microsoft.com/office/drawing/2014/main" id="{DA82DCB7-3FE5-7CAB-C34D-C58FACF53F2B}"/>
              </a:ext>
            </a:extLst>
          </p:cNvPr>
          <p:cNvGraphicFramePr>
            <a:graphicFrameLocks noGrp="1"/>
          </p:cNvGraphicFramePr>
          <p:nvPr>
            <p:extLst>
              <p:ext uri="{D42A27DB-BD31-4B8C-83A1-F6EECF244321}">
                <p14:modId xmlns:p14="http://schemas.microsoft.com/office/powerpoint/2010/main" val="1760065952"/>
              </p:ext>
            </p:extLst>
          </p:nvPr>
        </p:nvGraphicFramePr>
        <p:xfrm>
          <a:off x="7594169" y="2107770"/>
          <a:ext cx="4427349" cy="4339528"/>
        </p:xfrm>
        <a:graphic>
          <a:graphicData uri="http://schemas.openxmlformats.org/drawingml/2006/table">
            <a:tbl>
              <a:tblPr firstRow="1" firstCol="1" lastRow="1" lastCol="1" bandRow="1" bandCol="1">
                <a:tableStyleId>{5C22544A-7EE6-4342-B048-85BDC9FD1C3A}</a:tableStyleId>
              </a:tblPr>
              <a:tblGrid>
                <a:gridCol w="665083">
                  <a:extLst>
                    <a:ext uri="{9D8B030D-6E8A-4147-A177-3AD203B41FA5}">
                      <a16:colId xmlns:a16="http://schemas.microsoft.com/office/drawing/2014/main" val="3972546901"/>
                    </a:ext>
                  </a:extLst>
                </a:gridCol>
                <a:gridCol w="1061879">
                  <a:extLst>
                    <a:ext uri="{9D8B030D-6E8A-4147-A177-3AD203B41FA5}">
                      <a16:colId xmlns:a16="http://schemas.microsoft.com/office/drawing/2014/main" val="2126296375"/>
                    </a:ext>
                  </a:extLst>
                </a:gridCol>
                <a:gridCol w="667169">
                  <a:extLst>
                    <a:ext uri="{9D8B030D-6E8A-4147-A177-3AD203B41FA5}">
                      <a16:colId xmlns:a16="http://schemas.microsoft.com/office/drawing/2014/main" val="224542089"/>
                    </a:ext>
                  </a:extLst>
                </a:gridCol>
                <a:gridCol w="667169">
                  <a:extLst>
                    <a:ext uri="{9D8B030D-6E8A-4147-A177-3AD203B41FA5}">
                      <a16:colId xmlns:a16="http://schemas.microsoft.com/office/drawing/2014/main" val="291913801"/>
                    </a:ext>
                  </a:extLst>
                </a:gridCol>
                <a:gridCol w="665083">
                  <a:extLst>
                    <a:ext uri="{9D8B030D-6E8A-4147-A177-3AD203B41FA5}">
                      <a16:colId xmlns:a16="http://schemas.microsoft.com/office/drawing/2014/main" val="4228417855"/>
                    </a:ext>
                  </a:extLst>
                </a:gridCol>
                <a:gridCol w="350483">
                  <a:extLst>
                    <a:ext uri="{9D8B030D-6E8A-4147-A177-3AD203B41FA5}">
                      <a16:colId xmlns:a16="http://schemas.microsoft.com/office/drawing/2014/main" val="4112951147"/>
                    </a:ext>
                  </a:extLst>
                </a:gridCol>
                <a:gridCol w="350483">
                  <a:extLst>
                    <a:ext uri="{9D8B030D-6E8A-4147-A177-3AD203B41FA5}">
                      <a16:colId xmlns:a16="http://schemas.microsoft.com/office/drawing/2014/main" val="2739462986"/>
                    </a:ext>
                  </a:extLst>
                </a:gridCol>
              </a:tblGrid>
              <a:tr h="613988">
                <a:tc>
                  <a:txBody>
                    <a:bodyPr/>
                    <a:lstStyle/>
                    <a:p>
                      <a:pPr marL="69850">
                        <a:lnSpc>
                          <a:spcPct val="150000"/>
                        </a:lnSpc>
                        <a:spcBef>
                          <a:spcPts val="5"/>
                        </a:spcBef>
                      </a:pPr>
                      <a:r>
                        <a:rPr lang="en-US" sz="1100" spc="-20">
                          <a:effectLst/>
                        </a:rPr>
                        <a:t>S.no</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10">
                          <a:effectLst/>
                        </a:rPr>
                        <a:t>Ingredients</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gridSpan="5">
                  <a:txBody>
                    <a:bodyPr/>
                    <a:lstStyle/>
                    <a:p>
                      <a:pPr marL="66675">
                        <a:lnSpc>
                          <a:spcPct val="150000"/>
                        </a:lnSpc>
                      </a:pPr>
                      <a:r>
                        <a:rPr lang="en-US" sz="1200">
                          <a:effectLst/>
                        </a:rPr>
                        <a:t>Formula</a:t>
                      </a:r>
                      <a:r>
                        <a:rPr lang="en-US" sz="1200" spc="-15">
                          <a:effectLst/>
                        </a:rPr>
                        <a:t> </a:t>
                      </a:r>
                      <a:r>
                        <a:rPr lang="en-US" sz="1200">
                          <a:effectLst/>
                        </a:rPr>
                        <a:t>w/w</a:t>
                      </a:r>
                      <a:r>
                        <a:rPr lang="en-US" sz="1200" spc="-15">
                          <a:effectLst/>
                        </a:rPr>
                        <a:t> </a:t>
                      </a:r>
                      <a:r>
                        <a:rPr lang="en-US" sz="1200" spc="-50">
                          <a:effectLst/>
                        </a:rPr>
                        <a:t>%</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hMerge="1">
                  <a:txBody>
                    <a:bodyPr/>
                    <a:lstStyle/>
                    <a:p>
                      <a:endParaRPr lang="en-IN"/>
                    </a:p>
                  </a:txBody>
                  <a:tcPr/>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075587749"/>
                  </a:ext>
                </a:extLst>
              </a:tr>
              <a:tr h="338850">
                <a:tc rowSpan="2">
                  <a:txBody>
                    <a:bodyPr/>
                    <a:lstStyle/>
                    <a:p>
                      <a:pPr marL="69850">
                        <a:lnSpc>
                          <a:spcPct val="150000"/>
                        </a:lnSpc>
                        <a:spcBef>
                          <a:spcPts val="5"/>
                        </a:spcBef>
                      </a:pPr>
                      <a:r>
                        <a:rPr lang="en-US" sz="1100" spc="-50">
                          <a:effectLst/>
                        </a:rPr>
                        <a:t>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rowSpan="2">
                  <a:txBody>
                    <a:bodyPr/>
                    <a:lstStyle/>
                    <a:p>
                      <a:pPr marL="66675">
                        <a:lnSpc>
                          <a:spcPct val="150000"/>
                        </a:lnSpc>
                      </a:pPr>
                      <a:r>
                        <a:rPr lang="en-US" sz="1200">
                          <a:effectLst/>
                        </a:rPr>
                        <a:t>Cetyl</a:t>
                      </a:r>
                      <a:r>
                        <a:rPr lang="en-US" sz="1200" spc="-20">
                          <a:effectLst/>
                        </a:rPr>
                        <a:t> </a:t>
                      </a:r>
                      <a:r>
                        <a:rPr lang="en-US" sz="1200" spc="-10">
                          <a:effectLst/>
                        </a:rPr>
                        <a:t>alcohol</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F1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25">
                          <a:effectLst/>
                        </a:rPr>
                        <a:t>F2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25">
                          <a:effectLst/>
                        </a:rPr>
                        <a:t>F3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25">
                          <a:effectLst/>
                        </a:rPr>
                        <a:t>F4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25">
                          <a:effectLst/>
                        </a:rPr>
                        <a:t>F5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416193778"/>
                  </a:ext>
                </a:extLst>
              </a:tr>
              <a:tr h="338850">
                <a:tc vMerge="1">
                  <a:txBody>
                    <a:bodyPr/>
                    <a:lstStyle/>
                    <a:p>
                      <a:endParaRPr lang="en-IN"/>
                    </a:p>
                  </a:txBody>
                  <a:tcPr/>
                </a:tc>
                <a:tc vMerge="1">
                  <a:txBody>
                    <a:bodyPr/>
                    <a:lstStyle/>
                    <a:p>
                      <a:endParaRPr lang="en-IN"/>
                    </a:p>
                  </a:txBody>
                  <a:tcPr/>
                </a:tc>
                <a:tc>
                  <a:txBody>
                    <a:bodyPr/>
                    <a:lstStyle/>
                    <a:p>
                      <a:pPr marL="66675">
                        <a:lnSpc>
                          <a:spcPct val="150000"/>
                        </a:lnSpc>
                      </a:pPr>
                      <a:r>
                        <a:rPr lang="en-US" sz="1200" spc="-50">
                          <a:effectLst/>
                        </a:rPr>
                        <a:t>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50">
                          <a:effectLst/>
                        </a:rPr>
                        <a:t>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50">
                          <a:effectLst/>
                        </a:rPr>
                        <a:t>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50">
                          <a:effectLst/>
                        </a:rPr>
                        <a:t>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791268739"/>
                  </a:ext>
                </a:extLst>
              </a:tr>
              <a:tr h="342962">
                <a:tc>
                  <a:txBody>
                    <a:bodyPr/>
                    <a:lstStyle/>
                    <a:p>
                      <a:pPr marL="69850">
                        <a:lnSpc>
                          <a:spcPct val="150000"/>
                        </a:lnSpc>
                        <a:spcBef>
                          <a:spcPts val="5"/>
                        </a:spcBef>
                      </a:pPr>
                      <a:r>
                        <a:rPr lang="en-US" sz="1100" spc="-50">
                          <a:effectLst/>
                        </a:rPr>
                        <a:t>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a:effectLst/>
                        </a:rPr>
                        <a:t>Steric</a:t>
                      </a:r>
                      <a:r>
                        <a:rPr lang="en-US" sz="1200" spc="-35">
                          <a:effectLst/>
                        </a:rPr>
                        <a:t> </a:t>
                      </a:r>
                      <a:r>
                        <a:rPr lang="en-US" sz="1200" spc="-20">
                          <a:effectLst/>
                        </a:rPr>
                        <a:t>acid</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15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25">
                          <a:effectLst/>
                        </a:rPr>
                        <a:t>14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25">
                          <a:effectLst/>
                        </a:rPr>
                        <a:t>13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25">
                          <a:effectLst/>
                        </a:rPr>
                        <a:t>12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25">
                          <a:effectLst/>
                        </a:rPr>
                        <a:t>11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385782320"/>
                  </a:ext>
                </a:extLst>
              </a:tr>
              <a:tr h="338850">
                <a:tc>
                  <a:txBody>
                    <a:bodyPr/>
                    <a:lstStyle/>
                    <a:p>
                      <a:pPr marL="69850">
                        <a:lnSpc>
                          <a:spcPct val="150000"/>
                        </a:lnSpc>
                        <a:spcBef>
                          <a:spcPts val="5"/>
                        </a:spcBef>
                      </a:pPr>
                      <a:r>
                        <a:rPr lang="en-US" sz="1100" spc="-50">
                          <a:effectLst/>
                        </a:rPr>
                        <a:t>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a:effectLst/>
                        </a:rPr>
                        <a:t>Methyl </a:t>
                      </a:r>
                      <a:r>
                        <a:rPr lang="en-US" sz="1200" spc="-10">
                          <a:effectLst/>
                        </a:rPr>
                        <a:t>paraben</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377980445"/>
                  </a:ext>
                </a:extLst>
              </a:tr>
              <a:tr h="338850">
                <a:tc>
                  <a:txBody>
                    <a:bodyPr/>
                    <a:lstStyle/>
                    <a:p>
                      <a:pPr marL="69850">
                        <a:lnSpc>
                          <a:spcPct val="150000"/>
                        </a:lnSpc>
                        <a:spcBef>
                          <a:spcPts val="5"/>
                        </a:spcBef>
                      </a:pPr>
                      <a:r>
                        <a:rPr lang="en-US" sz="1100" spc="-50">
                          <a:effectLst/>
                        </a:rPr>
                        <a:t>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a:effectLst/>
                        </a:rPr>
                        <a:t>Propyl</a:t>
                      </a:r>
                      <a:r>
                        <a:rPr lang="en-US" sz="1200" spc="-40">
                          <a:effectLst/>
                        </a:rPr>
                        <a:t> </a:t>
                      </a:r>
                      <a:r>
                        <a:rPr lang="en-US" sz="1200" spc="-10">
                          <a:effectLst/>
                        </a:rPr>
                        <a:t>paraben</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pPr>
                      <a:r>
                        <a:rPr lang="en-US" sz="1200" spc="-25">
                          <a:effectLst/>
                        </a:rPr>
                        <a:t>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700969147"/>
                  </a:ext>
                </a:extLst>
              </a:tr>
              <a:tr h="338850">
                <a:tc>
                  <a:txBody>
                    <a:bodyPr/>
                    <a:lstStyle/>
                    <a:p>
                      <a:pPr marL="69850">
                        <a:lnSpc>
                          <a:spcPct val="150000"/>
                        </a:lnSpc>
                        <a:spcBef>
                          <a:spcPts val="5"/>
                        </a:spcBef>
                      </a:pPr>
                      <a:r>
                        <a:rPr lang="en-US" sz="11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10">
                          <a:effectLst/>
                        </a:rPr>
                        <a:t>Glycerin</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10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25">
                          <a:effectLst/>
                        </a:rPr>
                        <a:t>10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25">
                          <a:effectLst/>
                        </a:rPr>
                        <a:t>10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25">
                          <a:effectLst/>
                        </a:rPr>
                        <a:t>10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25">
                          <a:effectLst/>
                        </a:rPr>
                        <a:t>10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778009353"/>
                  </a:ext>
                </a:extLst>
              </a:tr>
              <a:tr h="672683">
                <a:tc>
                  <a:txBody>
                    <a:bodyPr/>
                    <a:lstStyle/>
                    <a:p>
                      <a:pPr marL="69850">
                        <a:lnSpc>
                          <a:spcPct val="150000"/>
                        </a:lnSpc>
                        <a:spcBef>
                          <a:spcPts val="30"/>
                        </a:spcBef>
                      </a:pPr>
                      <a:r>
                        <a:rPr lang="en-US" sz="1100" spc="-50">
                          <a:effectLst/>
                        </a:rPr>
                        <a:t>6</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200">
                          <a:effectLst/>
                        </a:rPr>
                        <a:t>Potassium</a:t>
                      </a:r>
                      <a:r>
                        <a:rPr lang="en-US" sz="1200" spc="-40">
                          <a:effectLst/>
                        </a:rPr>
                        <a:t> </a:t>
                      </a:r>
                      <a:r>
                        <a:rPr lang="en-US" sz="1200" spc="-10">
                          <a:effectLst/>
                        </a:rPr>
                        <a:t>hydroxide</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1.2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30"/>
                        </a:spcBef>
                      </a:pPr>
                      <a:r>
                        <a:rPr lang="en-US" sz="1100" spc="-25">
                          <a:effectLst/>
                        </a:rPr>
                        <a:t>1.2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30"/>
                        </a:spcBef>
                      </a:pPr>
                      <a:r>
                        <a:rPr lang="en-US" sz="1100" spc="-25">
                          <a:effectLst/>
                        </a:rPr>
                        <a:t>1.2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30"/>
                        </a:spcBef>
                      </a:pPr>
                      <a:r>
                        <a:rPr lang="en-US" sz="1100" spc="-25">
                          <a:effectLst/>
                        </a:rPr>
                        <a:t>1.2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30"/>
                        </a:spcBef>
                      </a:pPr>
                      <a:r>
                        <a:rPr lang="en-US" sz="1100" spc="-25">
                          <a:effectLst/>
                        </a:rPr>
                        <a:t>1.2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71933033"/>
                  </a:ext>
                </a:extLst>
              </a:tr>
              <a:tr h="672683">
                <a:tc>
                  <a:txBody>
                    <a:bodyPr/>
                    <a:lstStyle/>
                    <a:p>
                      <a:pPr marL="69850">
                        <a:lnSpc>
                          <a:spcPct val="150000"/>
                        </a:lnSpc>
                        <a:spcBef>
                          <a:spcPts val="5"/>
                        </a:spcBef>
                      </a:pPr>
                      <a:r>
                        <a:rPr lang="en-US" sz="1100" spc="-50">
                          <a:effectLst/>
                        </a:rPr>
                        <a:t>7</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a:effectLst/>
                        </a:rPr>
                        <a:t>Methanolic</a:t>
                      </a:r>
                      <a:r>
                        <a:rPr lang="en-US" sz="1200" spc="-5">
                          <a:effectLst/>
                        </a:rPr>
                        <a:t> </a:t>
                      </a:r>
                      <a:r>
                        <a:rPr lang="en-US" sz="1200" spc="-10">
                          <a:effectLst/>
                        </a:rPr>
                        <a:t>Extract</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spcBef>
                          <a:spcPts val="5"/>
                        </a:spcBef>
                      </a:pPr>
                      <a:r>
                        <a:rPr lang="en-US" sz="11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spcBef>
                          <a:spcPts val="5"/>
                        </a:spcBef>
                      </a:pPr>
                      <a:r>
                        <a:rPr lang="en-US" sz="11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448454336"/>
                  </a:ext>
                </a:extLst>
              </a:tr>
              <a:tr h="342962">
                <a:tc>
                  <a:txBody>
                    <a:bodyPr/>
                    <a:lstStyle/>
                    <a:p>
                      <a:pPr marL="69850">
                        <a:lnSpc>
                          <a:spcPct val="150000"/>
                        </a:lnSpc>
                        <a:spcBef>
                          <a:spcPts val="5"/>
                        </a:spcBef>
                      </a:pPr>
                      <a:r>
                        <a:rPr lang="en-US" sz="1100" spc="-50">
                          <a:effectLst/>
                        </a:rPr>
                        <a:t>8</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a:effectLst/>
                        </a:rPr>
                        <a:t>Distilled</a:t>
                      </a:r>
                      <a:r>
                        <a:rPr lang="en-US" sz="1200" spc="-30">
                          <a:effectLst/>
                        </a:rPr>
                        <a:t> </a:t>
                      </a:r>
                      <a:r>
                        <a:rPr lang="en-US" sz="1200" spc="-20">
                          <a:effectLst/>
                        </a:rPr>
                        <a:t>water</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q.s</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q.s</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675">
                        <a:lnSpc>
                          <a:spcPct val="150000"/>
                        </a:lnSpc>
                      </a:pPr>
                      <a:r>
                        <a:rPr lang="en-US" sz="1200" spc="-25">
                          <a:effectLst/>
                        </a:rPr>
                        <a:t>q.s</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pPr>
                      <a:r>
                        <a:rPr lang="en-US" sz="1200" spc="-25">
                          <a:effectLst/>
                        </a:rPr>
                        <a:t>q.s</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850">
                        <a:lnSpc>
                          <a:spcPct val="150000"/>
                        </a:lnSpc>
                      </a:pPr>
                      <a:r>
                        <a:rPr lang="en-US" sz="1200" spc="-25" dirty="0" err="1">
                          <a:effectLst/>
                        </a:rPr>
                        <a:t>q.s</a:t>
                      </a:r>
                      <a:endParaRPr lang="en-IN" sz="1100" dirty="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720153894"/>
                  </a:ext>
                </a:extLst>
              </a:tr>
            </a:tbl>
          </a:graphicData>
        </a:graphic>
      </p:graphicFrame>
    </p:spTree>
    <p:extLst>
      <p:ext uri="{BB962C8B-B14F-4D97-AF65-F5344CB8AC3E}">
        <p14:creationId xmlns:p14="http://schemas.microsoft.com/office/powerpoint/2010/main" val="1449140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1,000+ Blue Powerpoint Background Stock Illustrations, Royalty-Free Vector  Graphics &amp; Clip Art - iStock | Blue background">
            <a:extLst>
              <a:ext uri="{FF2B5EF4-FFF2-40B4-BE49-F238E27FC236}">
                <a16:creationId xmlns:a16="http://schemas.microsoft.com/office/drawing/2014/main" id="{AE3C3F56-5EBF-DCB4-2244-8EEBC16553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FBFB61D-1E08-91E0-5CC9-7920E866514B}"/>
              </a:ext>
            </a:extLst>
          </p:cNvPr>
          <p:cNvSpPr>
            <a:spLocks noGrp="1"/>
          </p:cNvSpPr>
          <p:nvPr>
            <p:ph type="title"/>
          </p:nvPr>
        </p:nvSpPr>
        <p:spPr>
          <a:xfrm>
            <a:off x="838200" y="365126"/>
            <a:ext cx="10515600" cy="812746"/>
          </a:xfrm>
        </p:spPr>
        <p:txBody>
          <a:bodyPr>
            <a:normAutofit/>
          </a:bodyPr>
          <a:lstStyle/>
          <a:p>
            <a:pPr algn="ctr"/>
            <a:r>
              <a:rPr lang="en-US" sz="4000" b="1" dirty="0">
                <a:effectLst/>
                <a:latin typeface="Times New Roman" panose="02020603050405020304" pitchFamily="18" charset="0"/>
                <a:ea typeface="Calibri" panose="020F0502020204030204" pitchFamily="34" charset="0"/>
                <a:cs typeface="Mangal" panose="02040503050203030202" pitchFamily="18" charset="0"/>
              </a:rPr>
              <a:t>RESULTS</a:t>
            </a:r>
            <a:endParaRPr lang="en-IN" sz="8000" dirty="0"/>
          </a:p>
        </p:txBody>
      </p:sp>
      <p:sp>
        <p:nvSpPr>
          <p:cNvPr id="3" name="Content Placeholder 2">
            <a:extLst>
              <a:ext uri="{FF2B5EF4-FFF2-40B4-BE49-F238E27FC236}">
                <a16:creationId xmlns:a16="http://schemas.microsoft.com/office/drawing/2014/main" id="{CC3A87F4-D5E5-84A4-B0BA-3ADC46D4472A}"/>
              </a:ext>
            </a:extLst>
          </p:cNvPr>
          <p:cNvSpPr>
            <a:spLocks noGrp="1"/>
          </p:cNvSpPr>
          <p:nvPr>
            <p:ph idx="1"/>
          </p:nvPr>
        </p:nvSpPr>
        <p:spPr>
          <a:xfrm>
            <a:off x="170482" y="1503336"/>
            <a:ext cx="6679770" cy="5222927"/>
          </a:xfrm>
        </p:spPr>
        <p:txBody>
          <a:bodyPr>
            <a:normAutofit lnSpcReduction="10000"/>
          </a:bodyPr>
          <a:lstStyle/>
          <a:p>
            <a:pPr algn="just">
              <a:lnSpc>
                <a:spcPct val="150000"/>
              </a:lnSpc>
              <a:spcAft>
                <a:spcPts val="6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EVALUATION PARAMETERS OF METHANOLIC EXTRACT OF CLOVE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a. Antioxidant activity-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1. DPPH free radical method-</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DPPH free radical method was used for antioxidant activity of methanolic extract of clove. The percentage inhibition of standard solution on 500µg/mL give 84.21% while test solution given 61% on same concentration. The Table no.3.2 show the percentage inhibition between standard and test solution and the figure no.3.1 shown the graph of percentage inhibition between standard and test solution.</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dirty="0"/>
          </a:p>
        </p:txBody>
      </p:sp>
      <p:graphicFrame>
        <p:nvGraphicFramePr>
          <p:cNvPr id="6" name="Table 5">
            <a:extLst>
              <a:ext uri="{FF2B5EF4-FFF2-40B4-BE49-F238E27FC236}">
                <a16:creationId xmlns:a16="http://schemas.microsoft.com/office/drawing/2014/main" id="{E6D5E878-DB47-FA8F-F244-010B0A6838CD}"/>
              </a:ext>
            </a:extLst>
          </p:cNvPr>
          <p:cNvGraphicFramePr>
            <a:graphicFrameLocks noGrp="1"/>
          </p:cNvGraphicFramePr>
          <p:nvPr>
            <p:extLst>
              <p:ext uri="{D42A27DB-BD31-4B8C-83A1-F6EECF244321}">
                <p14:modId xmlns:p14="http://schemas.microsoft.com/office/powerpoint/2010/main" val="3652369399"/>
              </p:ext>
            </p:extLst>
          </p:nvPr>
        </p:nvGraphicFramePr>
        <p:xfrm>
          <a:off x="7330699" y="2206635"/>
          <a:ext cx="4690820" cy="4519631"/>
        </p:xfrm>
        <a:graphic>
          <a:graphicData uri="http://schemas.openxmlformats.org/drawingml/2006/table">
            <a:tbl>
              <a:tblPr firstRow="1" firstCol="1" lastRow="1" lastCol="1" bandRow="1" bandCol="1">
                <a:tableStyleId>{5C22544A-7EE6-4342-B048-85BDC9FD1C3A}</a:tableStyleId>
              </a:tblPr>
              <a:tblGrid>
                <a:gridCol w="581538">
                  <a:extLst>
                    <a:ext uri="{9D8B030D-6E8A-4147-A177-3AD203B41FA5}">
                      <a16:colId xmlns:a16="http://schemas.microsoft.com/office/drawing/2014/main" val="3416141657"/>
                    </a:ext>
                  </a:extLst>
                </a:gridCol>
                <a:gridCol w="909445">
                  <a:extLst>
                    <a:ext uri="{9D8B030D-6E8A-4147-A177-3AD203B41FA5}">
                      <a16:colId xmlns:a16="http://schemas.microsoft.com/office/drawing/2014/main" val="73725904"/>
                    </a:ext>
                  </a:extLst>
                </a:gridCol>
                <a:gridCol w="1817789">
                  <a:extLst>
                    <a:ext uri="{9D8B030D-6E8A-4147-A177-3AD203B41FA5}">
                      <a16:colId xmlns:a16="http://schemas.microsoft.com/office/drawing/2014/main" val="3300952519"/>
                    </a:ext>
                  </a:extLst>
                </a:gridCol>
                <a:gridCol w="1382048">
                  <a:extLst>
                    <a:ext uri="{9D8B030D-6E8A-4147-A177-3AD203B41FA5}">
                      <a16:colId xmlns:a16="http://schemas.microsoft.com/office/drawing/2014/main" val="180398772"/>
                    </a:ext>
                  </a:extLst>
                </a:gridCol>
              </a:tblGrid>
              <a:tr h="1228383">
                <a:tc>
                  <a:txBody>
                    <a:bodyPr/>
                    <a:lstStyle/>
                    <a:p>
                      <a:pPr marL="69850">
                        <a:lnSpc>
                          <a:spcPct val="150000"/>
                        </a:lnSpc>
                        <a:spcBef>
                          <a:spcPts val="1015"/>
                        </a:spcBef>
                      </a:pPr>
                      <a:r>
                        <a:rPr lang="en-US" sz="1200" spc="-10">
                          <a:effectLst/>
                        </a:rPr>
                        <a:t>S.NO.</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CON</a:t>
                      </a:r>
                      <a:endParaRPr lang="en-IN" sz="1100">
                        <a:effectLst/>
                      </a:endParaRPr>
                    </a:p>
                    <a:p>
                      <a:pPr marL="69215">
                        <a:lnSpc>
                          <a:spcPct val="150000"/>
                        </a:lnSpc>
                        <a:spcBef>
                          <a:spcPts val="685"/>
                        </a:spcBef>
                      </a:pPr>
                      <a:r>
                        <a:rPr lang="en-US" sz="1200" spc="-10">
                          <a:effectLst/>
                        </a:rPr>
                        <a:t>(µg/mL)</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tabLst>
                          <a:tab pos="568325" algn="l"/>
                          <a:tab pos="1814830" algn="l"/>
                        </a:tabLst>
                      </a:pPr>
                      <a:r>
                        <a:rPr lang="en-US" sz="1200" spc="-50">
                          <a:effectLst/>
                        </a:rPr>
                        <a:t>%</a:t>
                      </a:r>
                      <a:r>
                        <a:rPr lang="en-US" sz="1200">
                          <a:effectLst/>
                        </a:rPr>
                        <a:t>	</a:t>
                      </a:r>
                      <a:r>
                        <a:rPr lang="en-US" sz="1200" spc="-10">
                          <a:effectLst/>
                        </a:rPr>
                        <a:t>INHIBITION</a:t>
                      </a:r>
                      <a:r>
                        <a:rPr lang="en-US" sz="1200">
                          <a:effectLst/>
                        </a:rPr>
                        <a:t>	</a:t>
                      </a:r>
                      <a:r>
                        <a:rPr lang="en-US" sz="1200" spc="-25">
                          <a:effectLst/>
                        </a:rPr>
                        <a:t>OF</a:t>
                      </a:r>
                      <a:endParaRPr lang="en-IN" sz="1100">
                        <a:effectLst/>
                      </a:endParaRPr>
                    </a:p>
                    <a:p>
                      <a:pPr marL="68580">
                        <a:lnSpc>
                          <a:spcPct val="150000"/>
                        </a:lnSpc>
                        <a:spcBef>
                          <a:spcPts val="685"/>
                        </a:spcBef>
                      </a:pPr>
                      <a:r>
                        <a:rPr lang="en-US" sz="1200" spc="-10">
                          <a:effectLst/>
                        </a:rPr>
                        <a:t>STANDARD</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a:effectLst/>
                        </a:rPr>
                        <a:t>%</a:t>
                      </a:r>
                      <a:r>
                        <a:rPr lang="en-US" sz="1200" spc="270">
                          <a:effectLst/>
                        </a:rPr>
                        <a:t> </a:t>
                      </a:r>
                      <a:r>
                        <a:rPr lang="en-US" sz="1200">
                          <a:effectLst/>
                        </a:rPr>
                        <a:t>INHIBITION</a:t>
                      </a:r>
                      <a:r>
                        <a:rPr lang="en-US" sz="1200" spc="295">
                          <a:effectLst/>
                        </a:rPr>
                        <a:t> </a:t>
                      </a:r>
                      <a:r>
                        <a:rPr lang="en-US" sz="1200" spc="-25">
                          <a:effectLst/>
                        </a:rPr>
                        <a:t>OF</a:t>
                      </a:r>
                      <a:endParaRPr lang="en-IN" sz="1100">
                        <a:effectLst/>
                      </a:endParaRPr>
                    </a:p>
                    <a:p>
                      <a:pPr marL="68580">
                        <a:lnSpc>
                          <a:spcPct val="150000"/>
                        </a:lnSpc>
                        <a:spcBef>
                          <a:spcPts val="685"/>
                        </a:spcBef>
                      </a:pPr>
                      <a:r>
                        <a:rPr lang="en-US" sz="1200" spc="-20">
                          <a:effectLst/>
                        </a:rPr>
                        <a:t>TEST</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095470427"/>
                  </a:ext>
                </a:extLst>
              </a:tr>
              <a:tr h="368542">
                <a:tc>
                  <a:txBody>
                    <a:bodyPr/>
                    <a:lstStyle/>
                    <a:p>
                      <a:pPr marL="69850">
                        <a:lnSpc>
                          <a:spcPct val="150000"/>
                        </a:lnSpc>
                      </a:pPr>
                      <a:r>
                        <a:rPr lang="en-US" sz="1200" spc="-50">
                          <a:effectLst/>
                        </a:rPr>
                        <a:t>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50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29.26</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20">
                          <a:effectLst/>
                        </a:rPr>
                        <a:t>10.7</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949862709"/>
                  </a:ext>
                </a:extLst>
              </a:tr>
              <a:tr h="364123">
                <a:tc>
                  <a:txBody>
                    <a:bodyPr/>
                    <a:lstStyle/>
                    <a:p>
                      <a:pPr marL="69850">
                        <a:lnSpc>
                          <a:spcPct val="150000"/>
                        </a:lnSpc>
                      </a:pPr>
                      <a:r>
                        <a:rPr lang="en-US" sz="1200" spc="-50">
                          <a:effectLst/>
                        </a:rPr>
                        <a:t>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100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34.62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16.79</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689896064"/>
                  </a:ext>
                </a:extLst>
              </a:tr>
              <a:tr h="364123">
                <a:tc>
                  <a:txBody>
                    <a:bodyPr/>
                    <a:lstStyle/>
                    <a:p>
                      <a:pPr marL="69850">
                        <a:lnSpc>
                          <a:spcPct val="150000"/>
                        </a:lnSpc>
                      </a:pPr>
                      <a:r>
                        <a:rPr lang="en-US" sz="1200" spc="-50">
                          <a:effectLst/>
                        </a:rPr>
                        <a:t>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150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41.84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22.38</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61673693"/>
                  </a:ext>
                </a:extLst>
              </a:tr>
              <a:tr h="368542">
                <a:tc>
                  <a:txBody>
                    <a:bodyPr/>
                    <a:lstStyle/>
                    <a:p>
                      <a:pPr marL="69850">
                        <a:lnSpc>
                          <a:spcPct val="150000"/>
                        </a:lnSpc>
                      </a:pPr>
                      <a:r>
                        <a:rPr lang="en-US" sz="1200" spc="-50">
                          <a:effectLst/>
                        </a:rPr>
                        <a:t>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200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48.02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20">
                          <a:effectLst/>
                        </a:rPr>
                        <a:t>29.6</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4027144517"/>
                  </a:ext>
                </a:extLst>
              </a:tr>
              <a:tr h="364123">
                <a:tc>
                  <a:txBody>
                    <a:bodyPr/>
                    <a:lstStyle/>
                    <a:p>
                      <a:pPr marL="69850">
                        <a:lnSpc>
                          <a:spcPct val="150000"/>
                        </a:lnSpc>
                      </a:pPr>
                      <a:r>
                        <a:rPr lang="en-US" sz="12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dirty="0">
                          <a:effectLst/>
                        </a:rPr>
                        <a:t>250</a:t>
                      </a:r>
                      <a:endParaRPr lang="en-IN" sz="1100" dirty="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54.62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35.09</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562696637"/>
                  </a:ext>
                </a:extLst>
              </a:tr>
              <a:tr h="364123">
                <a:tc>
                  <a:txBody>
                    <a:bodyPr/>
                    <a:lstStyle/>
                    <a:p>
                      <a:pPr marL="69850">
                        <a:lnSpc>
                          <a:spcPct val="150000"/>
                        </a:lnSpc>
                      </a:pPr>
                      <a:r>
                        <a:rPr lang="en-US" sz="1200" spc="-50">
                          <a:effectLst/>
                        </a:rPr>
                        <a:t>6</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300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61.45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42.18</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255913045"/>
                  </a:ext>
                </a:extLst>
              </a:tr>
              <a:tr h="365007">
                <a:tc>
                  <a:txBody>
                    <a:bodyPr/>
                    <a:lstStyle/>
                    <a:p>
                      <a:pPr marL="69850">
                        <a:lnSpc>
                          <a:spcPct val="150000"/>
                        </a:lnSpc>
                      </a:pPr>
                      <a:r>
                        <a:rPr lang="en-US" sz="1200" spc="-50">
                          <a:effectLst/>
                        </a:rPr>
                        <a:t>7</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350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69.91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20">
                          <a:effectLst/>
                        </a:rPr>
                        <a:t>48.1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70435067"/>
                  </a:ext>
                </a:extLst>
              </a:tr>
              <a:tr h="368542">
                <a:tc>
                  <a:txBody>
                    <a:bodyPr/>
                    <a:lstStyle/>
                    <a:p>
                      <a:pPr marL="69850">
                        <a:lnSpc>
                          <a:spcPct val="150000"/>
                        </a:lnSpc>
                      </a:pPr>
                      <a:r>
                        <a:rPr lang="en-US" sz="1200" spc="-50">
                          <a:effectLst/>
                        </a:rPr>
                        <a:t>8</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400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76.41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53.07</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62878366"/>
                  </a:ext>
                </a:extLst>
              </a:tr>
              <a:tr h="364123">
                <a:tc>
                  <a:txBody>
                    <a:bodyPr/>
                    <a:lstStyle/>
                    <a:p>
                      <a:pPr marL="69850">
                        <a:lnSpc>
                          <a:spcPct val="150000"/>
                        </a:lnSpc>
                      </a:pPr>
                      <a:r>
                        <a:rPr lang="en-US" sz="1200" spc="-50">
                          <a:effectLst/>
                        </a:rPr>
                        <a:t>9</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500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10">
                          <a:effectLst/>
                        </a:rPr>
                        <a:t>84.21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8580">
                        <a:lnSpc>
                          <a:spcPct val="150000"/>
                        </a:lnSpc>
                      </a:pPr>
                      <a:r>
                        <a:rPr lang="en-US" sz="1200" spc="-25" dirty="0">
                          <a:effectLst/>
                        </a:rPr>
                        <a:t>61</a:t>
                      </a:r>
                      <a:endParaRPr lang="en-IN" sz="1100" dirty="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880951807"/>
                  </a:ext>
                </a:extLst>
              </a:tr>
            </a:tbl>
          </a:graphicData>
        </a:graphic>
      </p:graphicFrame>
      <p:sp>
        <p:nvSpPr>
          <p:cNvPr id="8" name="TextBox 7">
            <a:extLst>
              <a:ext uri="{FF2B5EF4-FFF2-40B4-BE49-F238E27FC236}">
                <a16:creationId xmlns:a16="http://schemas.microsoft.com/office/drawing/2014/main" id="{B24920F2-5D6A-5977-7C37-6455D048A488}"/>
              </a:ext>
            </a:extLst>
          </p:cNvPr>
          <p:cNvSpPr txBox="1"/>
          <p:nvPr/>
        </p:nvSpPr>
        <p:spPr>
          <a:xfrm>
            <a:off x="7206712" y="1327740"/>
            <a:ext cx="4987870" cy="704104"/>
          </a:xfrm>
          <a:prstGeom prst="rect">
            <a:avLst/>
          </a:prstGeom>
          <a:noFill/>
        </p:spPr>
        <p:txBody>
          <a:bodyPr wrap="square">
            <a:spAutoFit/>
          </a:bodyPr>
          <a:lstStyle/>
          <a:p>
            <a:pPr algn="ctr">
              <a:lnSpc>
                <a:spcPct val="150000"/>
              </a:lnSpc>
              <a:spcAft>
                <a:spcPts val="800"/>
              </a:spcAft>
            </a:pPr>
            <a:r>
              <a:rPr lang="en-US" sz="1400" b="1" dirty="0">
                <a:effectLst/>
                <a:latin typeface="Times New Roman" panose="02020603050405020304" pitchFamily="18" charset="0"/>
                <a:ea typeface="Calibri" panose="020F0502020204030204" pitchFamily="34" charset="0"/>
                <a:cs typeface="Mangal" panose="02040503050203030202" pitchFamily="18" charset="0"/>
              </a:rPr>
              <a:t>Table 1.1- Percentage inhibition of DPPH method between standard and test solutions</a:t>
            </a:r>
            <a:endParaRPr lang="en-IN" sz="12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1088809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1,000+ Blue Powerpoint Background Stock Illustrations, Royalty-Free Vector  Graphics &amp; Clip Art - iStock | Blue background">
            <a:extLst>
              <a:ext uri="{FF2B5EF4-FFF2-40B4-BE49-F238E27FC236}">
                <a16:creationId xmlns:a16="http://schemas.microsoft.com/office/drawing/2014/main" id="{F85607D2-47A0-DD57-931B-4E2F7A90BE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661E57F-D207-FF28-20E7-E7FAFC619195}"/>
              </a:ext>
            </a:extLst>
          </p:cNvPr>
          <p:cNvSpPr>
            <a:spLocks noGrp="1"/>
          </p:cNvSpPr>
          <p:nvPr>
            <p:ph idx="1"/>
          </p:nvPr>
        </p:nvSpPr>
        <p:spPr>
          <a:xfrm>
            <a:off x="185980" y="170480"/>
            <a:ext cx="6385301" cy="6447295"/>
          </a:xfrm>
        </p:spPr>
        <p:txBody>
          <a:bodyPr>
            <a:normAutofit lnSpcReduction="10000"/>
          </a:bodyPr>
          <a:lstStyle/>
          <a:p>
            <a:pPr marL="0" indent="0" algn="just">
              <a:lnSpc>
                <a:spcPct val="150000"/>
              </a:lnSpc>
              <a:spcAft>
                <a:spcPts val="800"/>
              </a:spcAft>
              <a:buNone/>
            </a:pPr>
            <a:r>
              <a:rPr lang="en-US" sz="1800" b="1" dirty="0">
                <a:effectLst/>
                <a:latin typeface="Times New Roman" panose="02020603050405020304" pitchFamily="18" charset="0"/>
                <a:ea typeface="Calibri" panose="020F0502020204030204" pitchFamily="34" charset="0"/>
                <a:cs typeface="Mangal" panose="02040503050203030202" pitchFamily="18" charset="0"/>
              </a:rPr>
              <a:t>Ferric reducing antioxidant power (FRAP) method</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800"/>
              </a:spcAft>
              <a:buNone/>
            </a:pPr>
            <a:r>
              <a:rPr lang="en-US" sz="1800" dirty="0">
                <a:effectLst/>
                <a:latin typeface="Times New Roman" panose="02020603050405020304" pitchFamily="18" charset="0"/>
                <a:ea typeface="Calibri" panose="020F0502020204030204" pitchFamily="34" charset="0"/>
                <a:cs typeface="Mangal" panose="02040503050203030202" pitchFamily="18" charset="0"/>
              </a:rPr>
              <a:t>The ferric reducing antioxidant power was also used for antioxidant activity of methanolic extract of clove. The result was come out of percentage Inhibition between standard and test solution shown on table no.3.3 and comparative graph of percentage inhibition between standard and test shown in figure no.3.2. The standard was given percentage inhibition on 500µg/mL 78.28% and test solution given 25.47% on same concentration.</a:t>
            </a:r>
          </a:p>
          <a:p>
            <a:pPr marL="0" indent="0">
              <a:lnSpc>
                <a:spcPct val="150000"/>
              </a:lnSpc>
              <a:spcAft>
                <a:spcPts val="800"/>
              </a:spcAft>
              <a:buNone/>
            </a:pPr>
            <a:r>
              <a:rPr lang="en-US" sz="1800" b="1" dirty="0">
                <a:effectLst/>
                <a:latin typeface="Times New Roman" panose="02020603050405020304" pitchFamily="18" charset="0"/>
                <a:ea typeface="Calibri" panose="020F0502020204030204" pitchFamily="34" charset="0"/>
                <a:cs typeface="Mangal" panose="02040503050203030202" pitchFamily="18" charset="0"/>
              </a:rPr>
              <a:t>b. Skin-whitening activity of methanolic extract of clove</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800"/>
              </a:spcAft>
              <a:buNone/>
            </a:pPr>
            <a:r>
              <a:rPr lang="en-US" sz="1800" dirty="0">
                <a:effectLst/>
                <a:latin typeface="Times New Roman" panose="02020603050405020304" pitchFamily="18" charset="0"/>
                <a:ea typeface="Calibri" panose="020F0502020204030204" pitchFamily="34" charset="0"/>
                <a:cs typeface="Mangal" panose="02040503050203030202" pitchFamily="18" charset="0"/>
              </a:rPr>
              <a:t>The methanolic extract of clove was show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antityrosinase</a:t>
            </a:r>
            <a:r>
              <a:rPr lang="en-US" sz="1800" dirty="0">
                <a:effectLst/>
                <a:latin typeface="Times New Roman" panose="02020603050405020304" pitchFamily="18" charset="0"/>
                <a:ea typeface="Calibri" panose="020F0502020204030204" pitchFamily="34" charset="0"/>
                <a:cs typeface="Mangal" panose="02040503050203030202" pitchFamily="18" charset="0"/>
              </a:rPr>
              <a:t> activity. The result of comparatively study of percentage inhibition between standard and test solution was shown on table no.3.4 and comparatively graph of percentage inhibition between in figure no.3.3.</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graphicFrame>
        <p:nvGraphicFramePr>
          <p:cNvPr id="4" name="Table 3">
            <a:extLst>
              <a:ext uri="{FF2B5EF4-FFF2-40B4-BE49-F238E27FC236}">
                <a16:creationId xmlns:a16="http://schemas.microsoft.com/office/drawing/2014/main" id="{934862B0-1E0C-9E0E-C243-51617CF0A29E}"/>
              </a:ext>
            </a:extLst>
          </p:cNvPr>
          <p:cNvGraphicFramePr>
            <a:graphicFrameLocks noGrp="1"/>
          </p:cNvGraphicFramePr>
          <p:nvPr>
            <p:extLst>
              <p:ext uri="{D42A27DB-BD31-4B8C-83A1-F6EECF244321}">
                <p14:modId xmlns:p14="http://schemas.microsoft.com/office/powerpoint/2010/main" val="1871675671"/>
              </p:ext>
            </p:extLst>
          </p:nvPr>
        </p:nvGraphicFramePr>
        <p:xfrm>
          <a:off x="6943240" y="1511780"/>
          <a:ext cx="5062780" cy="3834439"/>
        </p:xfrm>
        <a:graphic>
          <a:graphicData uri="http://schemas.openxmlformats.org/drawingml/2006/table">
            <a:tbl>
              <a:tblPr firstRow="1" firstCol="1" lastRow="1" lastCol="1" bandRow="1" bandCol="1">
                <a:tableStyleId>{5C22544A-7EE6-4342-B048-85BDC9FD1C3A}</a:tableStyleId>
              </a:tblPr>
              <a:tblGrid>
                <a:gridCol w="468754">
                  <a:extLst>
                    <a:ext uri="{9D8B030D-6E8A-4147-A177-3AD203B41FA5}">
                      <a16:colId xmlns:a16="http://schemas.microsoft.com/office/drawing/2014/main" val="2639090505"/>
                    </a:ext>
                  </a:extLst>
                </a:gridCol>
                <a:gridCol w="1551424">
                  <a:extLst>
                    <a:ext uri="{9D8B030D-6E8A-4147-A177-3AD203B41FA5}">
                      <a16:colId xmlns:a16="http://schemas.microsoft.com/office/drawing/2014/main" val="2071633706"/>
                    </a:ext>
                  </a:extLst>
                </a:gridCol>
                <a:gridCol w="1634043">
                  <a:extLst>
                    <a:ext uri="{9D8B030D-6E8A-4147-A177-3AD203B41FA5}">
                      <a16:colId xmlns:a16="http://schemas.microsoft.com/office/drawing/2014/main" val="4294250381"/>
                    </a:ext>
                  </a:extLst>
                </a:gridCol>
                <a:gridCol w="1408559">
                  <a:extLst>
                    <a:ext uri="{9D8B030D-6E8A-4147-A177-3AD203B41FA5}">
                      <a16:colId xmlns:a16="http://schemas.microsoft.com/office/drawing/2014/main" val="1092390685"/>
                    </a:ext>
                  </a:extLst>
                </a:gridCol>
              </a:tblGrid>
              <a:tr h="1247798">
                <a:tc>
                  <a:txBody>
                    <a:bodyPr/>
                    <a:lstStyle/>
                    <a:p>
                      <a:pPr marL="69850">
                        <a:lnSpc>
                          <a:spcPct val="150000"/>
                        </a:lnSpc>
                      </a:pPr>
                      <a:r>
                        <a:rPr lang="en-US" sz="1200" spc="-10">
                          <a:effectLst/>
                        </a:rPr>
                        <a:t>S.NO.</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CONCENTRATION</a:t>
                      </a:r>
                      <a:endParaRPr lang="en-IN" sz="1100">
                        <a:effectLst/>
                      </a:endParaRPr>
                    </a:p>
                    <a:p>
                      <a:pPr marL="69215">
                        <a:lnSpc>
                          <a:spcPct val="150000"/>
                        </a:lnSpc>
                        <a:spcBef>
                          <a:spcPts val="705"/>
                        </a:spcBef>
                      </a:pPr>
                      <a:r>
                        <a:rPr lang="en-US" sz="1200" spc="-10">
                          <a:effectLst/>
                        </a:rPr>
                        <a:t>(µg/mL)</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040" marR="61595">
                        <a:lnSpc>
                          <a:spcPct val="150000"/>
                        </a:lnSpc>
                        <a:tabLst>
                          <a:tab pos="1543685" algn="l"/>
                        </a:tabLst>
                      </a:pPr>
                      <a:r>
                        <a:rPr lang="en-US" sz="1200" spc="-10">
                          <a:effectLst/>
                        </a:rPr>
                        <a:t>%INHIBITION</a:t>
                      </a:r>
                      <a:r>
                        <a:rPr lang="en-US" sz="1200">
                          <a:effectLst/>
                        </a:rPr>
                        <a:t>	</a:t>
                      </a:r>
                      <a:r>
                        <a:rPr lang="en-US" sz="1200" spc="-30">
                          <a:effectLst/>
                        </a:rPr>
                        <a:t>OF </a:t>
                      </a:r>
                      <a:r>
                        <a:rPr lang="en-US" sz="1200" spc="-10">
                          <a:effectLst/>
                        </a:rPr>
                        <a:t>STANDARD</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5405" marR="62865">
                        <a:lnSpc>
                          <a:spcPct val="150000"/>
                        </a:lnSpc>
                        <a:tabLst>
                          <a:tab pos="323850" algn="l"/>
                          <a:tab pos="1292860" algn="l"/>
                        </a:tabLst>
                      </a:pPr>
                      <a:r>
                        <a:rPr lang="en-US" sz="1200" spc="-50">
                          <a:effectLst/>
                        </a:rPr>
                        <a:t>%</a:t>
                      </a:r>
                      <a:r>
                        <a:rPr lang="en-US" sz="1200">
                          <a:effectLst/>
                        </a:rPr>
                        <a:t>	</a:t>
                      </a:r>
                      <a:r>
                        <a:rPr lang="en-US" sz="1200" spc="-10">
                          <a:effectLst/>
                        </a:rPr>
                        <a:t>INHIBITION</a:t>
                      </a:r>
                      <a:r>
                        <a:rPr lang="en-US" sz="1200">
                          <a:effectLst/>
                        </a:rPr>
                        <a:t>	</a:t>
                      </a:r>
                      <a:r>
                        <a:rPr lang="en-US" sz="1200" spc="-30">
                          <a:effectLst/>
                        </a:rPr>
                        <a:t>OF </a:t>
                      </a:r>
                      <a:r>
                        <a:rPr lang="en-US" sz="1200" spc="-20">
                          <a:effectLst/>
                        </a:rPr>
                        <a:t>TEST</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596082199"/>
                  </a:ext>
                </a:extLst>
              </a:tr>
              <a:tr h="430275">
                <a:tc>
                  <a:txBody>
                    <a:bodyPr/>
                    <a:lstStyle/>
                    <a:p>
                      <a:pPr marL="69850">
                        <a:lnSpc>
                          <a:spcPct val="150000"/>
                        </a:lnSpc>
                      </a:pPr>
                      <a:r>
                        <a:rPr lang="en-US" sz="1200" spc="-50">
                          <a:effectLst/>
                        </a:rPr>
                        <a:t>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50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040">
                        <a:lnSpc>
                          <a:spcPct val="150000"/>
                        </a:lnSpc>
                      </a:pPr>
                      <a:r>
                        <a:rPr lang="en-US" sz="1200" spc="-10">
                          <a:effectLst/>
                        </a:rPr>
                        <a:t>70.77</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5405">
                        <a:lnSpc>
                          <a:spcPct val="150000"/>
                        </a:lnSpc>
                      </a:pPr>
                      <a:r>
                        <a:rPr lang="en-US" sz="1200" spc="-20">
                          <a:effectLst/>
                        </a:rPr>
                        <a:t>2.14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060711946"/>
                  </a:ext>
                </a:extLst>
              </a:tr>
              <a:tr h="430275">
                <a:tc>
                  <a:txBody>
                    <a:bodyPr/>
                    <a:lstStyle/>
                    <a:p>
                      <a:pPr marL="69850">
                        <a:lnSpc>
                          <a:spcPct val="150000"/>
                        </a:lnSpc>
                      </a:pPr>
                      <a:r>
                        <a:rPr lang="en-US" sz="1200" spc="-50">
                          <a:effectLst/>
                        </a:rPr>
                        <a:t>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100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040">
                        <a:lnSpc>
                          <a:spcPct val="150000"/>
                        </a:lnSpc>
                      </a:pPr>
                      <a:r>
                        <a:rPr lang="en-US" sz="1200" spc="-10">
                          <a:effectLst/>
                        </a:rPr>
                        <a:t>71.04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5405">
                        <a:lnSpc>
                          <a:spcPct val="150000"/>
                        </a:lnSpc>
                      </a:pPr>
                      <a:r>
                        <a:rPr lang="en-US" sz="1200" spc="-20">
                          <a:effectLst/>
                        </a:rPr>
                        <a:t>4.76</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054059440"/>
                  </a:ext>
                </a:extLst>
              </a:tr>
              <a:tr h="430275">
                <a:tc>
                  <a:txBody>
                    <a:bodyPr/>
                    <a:lstStyle/>
                    <a:p>
                      <a:pPr marL="69850">
                        <a:lnSpc>
                          <a:spcPct val="150000"/>
                        </a:lnSpc>
                      </a:pPr>
                      <a:r>
                        <a:rPr lang="en-US" sz="1200" spc="-50">
                          <a:effectLst/>
                        </a:rPr>
                        <a:t>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200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040">
                        <a:lnSpc>
                          <a:spcPct val="150000"/>
                        </a:lnSpc>
                      </a:pPr>
                      <a:r>
                        <a:rPr lang="en-US" sz="1200" spc="-10">
                          <a:effectLst/>
                        </a:rPr>
                        <a:t>72.65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5405">
                        <a:lnSpc>
                          <a:spcPct val="150000"/>
                        </a:lnSpc>
                      </a:pPr>
                      <a:r>
                        <a:rPr lang="en-US" sz="1200" spc="-20">
                          <a:effectLst/>
                        </a:rPr>
                        <a:t>9.52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04057227"/>
                  </a:ext>
                </a:extLst>
              </a:tr>
              <a:tr h="430275">
                <a:tc>
                  <a:txBody>
                    <a:bodyPr/>
                    <a:lstStyle/>
                    <a:p>
                      <a:pPr marL="69850">
                        <a:lnSpc>
                          <a:spcPct val="150000"/>
                        </a:lnSpc>
                      </a:pPr>
                      <a:r>
                        <a:rPr lang="en-US" sz="1200" spc="-50">
                          <a:effectLst/>
                        </a:rPr>
                        <a:t>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300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040">
                        <a:lnSpc>
                          <a:spcPct val="150000"/>
                        </a:lnSpc>
                      </a:pPr>
                      <a:r>
                        <a:rPr lang="en-US" sz="1200" spc="-10">
                          <a:effectLst/>
                        </a:rPr>
                        <a:t>73.99</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5405">
                        <a:lnSpc>
                          <a:spcPct val="150000"/>
                        </a:lnSpc>
                      </a:pPr>
                      <a:r>
                        <a:rPr lang="en-US" sz="1200" spc="-10">
                          <a:effectLst/>
                        </a:rPr>
                        <a:t>13.15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522899219"/>
                  </a:ext>
                </a:extLst>
              </a:tr>
              <a:tr h="430275">
                <a:tc>
                  <a:txBody>
                    <a:bodyPr/>
                    <a:lstStyle/>
                    <a:p>
                      <a:pPr marL="69850">
                        <a:lnSpc>
                          <a:spcPct val="150000"/>
                        </a:lnSpc>
                      </a:pPr>
                      <a:r>
                        <a:rPr lang="en-US" sz="12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400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040">
                        <a:lnSpc>
                          <a:spcPct val="150000"/>
                        </a:lnSpc>
                      </a:pPr>
                      <a:r>
                        <a:rPr lang="en-US" sz="1200" spc="-10">
                          <a:effectLst/>
                        </a:rPr>
                        <a:t>78.28</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5405">
                        <a:lnSpc>
                          <a:spcPct val="150000"/>
                        </a:lnSpc>
                      </a:pPr>
                      <a:r>
                        <a:rPr lang="en-US" sz="1200" spc="-20">
                          <a:effectLst/>
                        </a:rPr>
                        <a:t>19.7</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974235167"/>
                  </a:ext>
                </a:extLst>
              </a:tr>
              <a:tr h="435266">
                <a:tc>
                  <a:txBody>
                    <a:bodyPr/>
                    <a:lstStyle/>
                    <a:p>
                      <a:pPr marL="69850">
                        <a:lnSpc>
                          <a:spcPct val="150000"/>
                        </a:lnSpc>
                      </a:pPr>
                      <a:r>
                        <a:rPr lang="en-US" sz="1200" spc="-50">
                          <a:effectLst/>
                        </a:rPr>
                        <a:t>6</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500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6040">
                        <a:lnSpc>
                          <a:spcPct val="150000"/>
                        </a:lnSpc>
                      </a:pPr>
                      <a:r>
                        <a:rPr lang="en-US" sz="1200" spc="-10" dirty="0">
                          <a:effectLst/>
                        </a:rPr>
                        <a:t>78.28</a:t>
                      </a:r>
                      <a:endParaRPr lang="en-IN" sz="1100" dirty="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5405">
                        <a:lnSpc>
                          <a:spcPct val="150000"/>
                        </a:lnSpc>
                      </a:pPr>
                      <a:r>
                        <a:rPr lang="en-US" sz="1200" spc="-10" dirty="0">
                          <a:effectLst/>
                        </a:rPr>
                        <a:t>25.47</a:t>
                      </a:r>
                      <a:endParaRPr lang="en-IN" sz="1100" dirty="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892473552"/>
                  </a:ext>
                </a:extLst>
              </a:tr>
            </a:tbl>
          </a:graphicData>
        </a:graphic>
      </p:graphicFrame>
      <p:sp>
        <p:nvSpPr>
          <p:cNvPr id="6" name="TextBox 5">
            <a:extLst>
              <a:ext uri="{FF2B5EF4-FFF2-40B4-BE49-F238E27FC236}">
                <a16:creationId xmlns:a16="http://schemas.microsoft.com/office/drawing/2014/main" id="{19C2E640-541E-492A-216B-1F4701587970}"/>
              </a:ext>
            </a:extLst>
          </p:cNvPr>
          <p:cNvSpPr txBox="1"/>
          <p:nvPr/>
        </p:nvSpPr>
        <p:spPr>
          <a:xfrm>
            <a:off x="6943240" y="240226"/>
            <a:ext cx="5062780" cy="1160831"/>
          </a:xfrm>
          <a:prstGeom prst="rect">
            <a:avLst/>
          </a:prstGeom>
          <a:noFill/>
        </p:spPr>
        <p:txBody>
          <a:bodyPr wrap="square">
            <a:spAutoFit/>
          </a:bodyPr>
          <a:lstStyle/>
          <a:p>
            <a:pPr algn="ctr">
              <a:lnSpc>
                <a:spcPct val="150000"/>
              </a:lnSpc>
              <a:spcAft>
                <a:spcPts val="800"/>
              </a:spcAft>
            </a:pPr>
            <a:r>
              <a:rPr lang="en-US" sz="1600" b="1" dirty="0">
                <a:effectLst/>
                <a:latin typeface="Times New Roman" panose="02020603050405020304" pitchFamily="18" charset="0"/>
                <a:ea typeface="Calibri" panose="020F0502020204030204" pitchFamily="34" charset="0"/>
                <a:cs typeface="Mangal" panose="02040503050203030202" pitchFamily="18" charset="0"/>
              </a:rPr>
              <a:t>Table 2.2 - Percentage inhibition of ferric reducing </a:t>
            </a:r>
            <a:r>
              <a:rPr lang="en-US" sz="1600" b="1" dirty="0" err="1">
                <a:effectLst/>
                <a:latin typeface="Times New Roman" panose="02020603050405020304" pitchFamily="18" charset="0"/>
                <a:ea typeface="Calibri" panose="020F0502020204030204" pitchFamily="34" charset="0"/>
                <a:cs typeface="Mangal" panose="02040503050203030202" pitchFamily="18" charset="0"/>
              </a:rPr>
              <a:t>antioxident</a:t>
            </a:r>
            <a:r>
              <a:rPr lang="en-US" sz="1600" b="1" dirty="0">
                <a:effectLst/>
                <a:latin typeface="Times New Roman" panose="02020603050405020304" pitchFamily="18" charset="0"/>
                <a:ea typeface="Calibri" panose="020F0502020204030204" pitchFamily="34" charset="0"/>
                <a:cs typeface="Mangal" panose="02040503050203030202" pitchFamily="18" charset="0"/>
              </a:rPr>
              <a:t> power method between standard and test solution</a:t>
            </a:r>
            <a:endParaRPr lang="en-IN" sz="14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572298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1,000+ Blue Powerpoint Background Stock Illustrations, Royalty-Free Vector  Graphics &amp; Clip Art - iStock | Blue background">
            <a:extLst>
              <a:ext uri="{FF2B5EF4-FFF2-40B4-BE49-F238E27FC236}">
                <a16:creationId xmlns:a16="http://schemas.microsoft.com/office/drawing/2014/main" id="{A3E029B4-2BC5-367B-0524-1584078861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AEF96F2-3961-A575-2B71-E6B152CD28D6}"/>
              </a:ext>
            </a:extLst>
          </p:cNvPr>
          <p:cNvSpPr>
            <a:spLocks noGrp="1"/>
          </p:cNvSpPr>
          <p:nvPr>
            <p:ph idx="1"/>
          </p:nvPr>
        </p:nvSpPr>
        <p:spPr>
          <a:xfrm>
            <a:off x="139485" y="232476"/>
            <a:ext cx="11902697" cy="6369802"/>
          </a:xfrm>
        </p:spPr>
        <p:txBody>
          <a:bodyPr/>
          <a:lstStyle/>
          <a:p>
            <a:pPr marL="0" indent="0">
              <a:lnSpc>
                <a:spcPct val="150000"/>
              </a:lnSpc>
              <a:buNone/>
            </a:pPr>
            <a:r>
              <a:rPr lang="en-US" sz="1800" dirty="0">
                <a:effectLst/>
                <a:latin typeface="Times New Roman" panose="02020603050405020304" pitchFamily="18" charset="0"/>
                <a:ea typeface="Calibri" panose="020F0502020204030204" pitchFamily="34" charset="0"/>
                <a:cs typeface="Mangal" panose="02040503050203030202" pitchFamily="18" charset="0"/>
              </a:rPr>
              <a:t>The result of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antityrosinase</a:t>
            </a:r>
            <a:r>
              <a:rPr lang="en-US" sz="1800" dirty="0">
                <a:effectLst/>
                <a:latin typeface="Times New Roman" panose="02020603050405020304" pitchFamily="18" charset="0"/>
                <a:ea typeface="Calibri" panose="020F0502020204030204" pitchFamily="34" charset="0"/>
                <a:cs typeface="Mangal" panose="02040503050203030202" pitchFamily="18" charset="0"/>
              </a:rPr>
              <a:t> activity of standard on 100µg/mL given 86.28% and test sample given 52.65% on same concentration.</a:t>
            </a:r>
          </a:p>
          <a:p>
            <a:pPr marL="0" indent="0" algn="ctr">
              <a:lnSpc>
                <a:spcPct val="150000"/>
              </a:lnSpc>
              <a:buNone/>
            </a:pPr>
            <a:r>
              <a:rPr lang="en-US" sz="1800" b="1" dirty="0">
                <a:effectLst/>
                <a:latin typeface="Times New Roman" panose="02020603050405020304" pitchFamily="18" charset="0"/>
                <a:ea typeface="Calibri" panose="020F0502020204030204" pitchFamily="34" charset="0"/>
                <a:cs typeface="Mangal" panose="02040503050203030202" pitchFamily="18" charset="0"/>
              </a:rPr>
              <a:t>Table 2.3-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Antityrosinase</a:t>
            </a:r>
            <a:r>
              <a:rPr lang="en-US" sz="1800" dirty="0">
                <a:effectLst/>
                <a:latin typeface="Times New Roman" panose="02020603050405020304" pitchFamily="18" charset="0"/>
                <a:ea typeface="Calibri" panose="020F0502020204030204" pitchFamily="34" charset="0"/>
                <a:cs typeface="Mangal" panose="02040503050203030202" pitchFamily="18" charset="0"/>
              </a:rPr>
              <a:t> activity of standard and test solution</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lgn="ctr">
              <a:lnSpc>
                <a:spcPct val="150000"/>
              </a:lnSpc>
              <a:buNone/>
            </a:pP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indent="0">
              <a:lnSpc>
                <a:spcPct val="150000"/>
              </a:lnSpc>
              <a:buNone/>
            </a:pP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dirty="0"/>
          </a:p>
        </p:txBody>
      </p:sp>
      <p:graphicFrame>
        <p:nvGraphicFramePr>
          <p:cNvPr id="6" name="Table 5">
            <a:extLst>
              <a:ext uri="{FF2B5EF4-FFF2-40B4-BE49-F238E27FC236}">
                <a16:creationId xmlns:a16="http://schemas.microsoft.com/office/drawing/2014/main" id="{6558E15B-EBAC-3129-9F8A-C05509F1C774}"/>
              </a:ext>
            </a:extLst>
          </p:cNvPr>
          <p:cNvGraphicFramePr>
            <a:graphicFrameLocks noGrp="1"/>
          </p:cNvGraphicFramePr>
          <p:nvPr>
            <p:extLst>
              <p:ext uri="{D42A27DB-BD31-4B8C-83A1-F6EECF244321}">
                <p14:modId xmlns:p14="http://schemas.microsoft.com/office/powerpoint/2010/main" val="3865888830"/>
              </p:ext>
            </p:extLst>
          </p:nvPr>
        </p:nvGraphicFramePr>
        <p:xfrm>
          <a:off x="1751308" y="1942813"/>
          <a:ext cx="8384585" cy="3807056"/>
        </p:xfrm>
        <a:graphic>
          <a:graphicData uri="http://schemas.openxmlformats.org/drawingml/2006/table">
            <a:tbl>
              <a:tblPr firstRow="1" firstCol="1" lastRow="1" lastCol="1" bandRow="1" bandCol="1">
                <a:tableStyleId>{5C22544A-7EE6-4342-B048-85BDC9FD1C3A}</a:tableStyleId>
              </a:tblPr>
              <a:tblGrid>
                <a:gridCol w="786511">
                  <a:extLst>
                    <a:ext uri="{9D8B030D-6E8A-4147-A177-3AD203B41FA5}">
                      <a16:colId xmlns:a16="http://schemas.microsoft.com/office/drawing/2014/main" val="2125641034"/>
                    </a:ext>
                  </a:extLst>
                </a:gridCol>
                <a:gridCol w="2354318">
                  <a:extLst>
                    <a:ext uri="{9D8B030D-6E8A-4147-A177-3AD203B41FA5}">
                      <a16:colId xmlns:a16="http://schemas.microsoft.com/office/drawing/2014/main" val="1214477066"/>
                    </a:ext>
                  </a:extLst>
                </a:gridCol>
                <a:gridCol w="2749660">
                  <a:extLst>
                    <a:ext uri="{9D8B030D-6E8A-4147-A177-3AD203B41FA5}">
                      <a16:colId xmlns:a16="http://schemas.microsoft.com/office/drawing/2014/main" val="1430530739"/>
                    </a:ext>
                  </a:extLst>
                </a:gridCol>
                <a:gridCol w="2494096">
                  <a:extLst>
                    <a:ext uri="{9D8B030D-6E8A-4147-A177-3AD203B41FA5}">
                      <a16:colId xmlns:a16="http://schemas.microsoft.com/office/drawing/2014/main" val="3840708966"/>
                    </a:ext>
                  </a:extLst>
                </a:gridCol>
              </a:tblGrid>
              <a:tr h="779078">
                <a:tc>
                  <a:txBody>
                    <a:bodyPr/>
                    <a:lstStyle/>
                    <a:p>
                      <a:pPr marL="66675">
                        <a:lnSpc>
                          <a:spcPct val="150000"/>
                        </a:lnSpc>
                      </a:pPr>
                      <a:r>
                        <a:rPr lang="en-US" sz="1200" spc="-20">
                          <a:effectLst/>
                        </a:rPr>
                        <a:t>S.NO</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CONCENTRATION</a:t>
                      </a:r>
                      <a:endParaRPr lang="en-IN" sz="1100">
                        <a:effectLst/>
                      </a:endParaRPr>
                    </a:p>
                    <a:p>
                      <a:pPr marL="69215">
                        <a:lnSpc>
                          <a:spcPct val="150000"/>
                        </a:lnSpc>
                        <a:spcBef>
                          <a:spcPts val="685"/>
                        </a:spcBef>
                      </a:pPr>
                      <a:r>
                        <a:rPr lang="en-US" sz="1200" spc="-10">
                          <a:effectLst/>
                        </a:rPr>
                        <a:t>(µg/mL)</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tabLst>
                          <a:tab pos="386080" algn="l"/>
                          <a:tab pos="1412240" algn="l"/>
                        </a:tabLst>
                      </a:pPr>
                      <a:r>
                        <a:rPr lang="en-US" sz="1200" spc="-50">
                          <a:effectLst/>
                        </a:rPr>
                        <a:t>%</a:t>
                      </a:r>
                      <a:r>
                        <a:rPr lang="en-US" sz="1200">
                          <a:effectLst/>
                        </a:rPr>
                        <a:t>	</a:t>
                      </a:r>
                      <a:r>
                        <a:rPr lang="en-US" sz="1200" spc="-10">
                          <a:effectLst/>
                        </a:rPr>
                        <a:t>INHIBITION</a:t>
                      </a:r>
                      <a:r>
                        <a:rPr lang="en-US" sz="1200">
                          <a:effectLst/>
                        </a:rPr>
                        <a:t>	</a:t>
                      </a:r>
                      <a:r>
                        <a:rPr lang="en-US" sz="1200" spc="-25">
                          <a:effectLst/>
                        </a:rPr>
                        <a:t>OF</a:t>
                      </a:r>
                      <a:endParaRPr lang="en-IN" sz="1100">
                        <a:effectLst/>
                      </a:endParaRPr>
                    </a:p>
                    <a:p>
                      <a:pPr marL="69215">
                        <a:lnSpc>
                          <a:spcPct val="150000"/>
                        </a:lnSpc>
                        <a:spcBef>
                          <a:spcPts val="685"/>
                        </a:spcBef>
                      </a:pPr>
                      <a:r>
                        <a:rPr lang="en-US" sz="1200" spc="-10">
                          <a:effectLst/>
                        </a:rPr>
                        <a:t>STANDARD</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a:effectLst/>
                        </a:rPr>
                        <a:t>%</a:t>
                      </a:r>
                      <a:r>
                        <a:rPr lang="en-US" sz="1200" spc="130">
                          <a:effectLst/>
                        </a:rPr>
                        <a:t>  </a:t>
                      </a:r>
                      <a:r>
                        <a:rPr lang="en-US" sz="1200">
                          <a:effectLst/>
                        </a:rPr>
                        <a:t>INHIBITION</a:t>
                      </a:r>
                      <a:r>
                        <a:rPr lang="en-US" sz="1200" spc="140">
                          <a:effectLst/>
                        </a:rPr>
                        <a:t>  </a:t>
                      </a:r>
                      <a:r>
                        <a:rPr lang="en-US" sz="1200" spc="-25">
                          <a:effectLst/>
                        </a:rPr>
                        <a:t>OF</a:t>
                      </a:r>
                      <a:endParaRPr lang="en-IN" sz="1100">
                        <a:effectLst/>
                      </a:endParaRPr>
                    </a:p>
                    <a:p>
                      <a:pPr marL="69215">
                        <a:lnSpc>
                          <a:spcPct val="150000"/>
                        </a:lnSpc>
                        <a:spcBef>
                          <a:spcPts val="685"/>
                        </a:spcBef>
                      </a:pPr>
                      <a:r>
                        <a:rPr lang="en-US" sz="1200" spc="-20">
                          <a:effectLst/>
                        </a:rPr>
                        <a:t>TEST</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748971169"/>
                  </a:ext>
                </a:extLst>
              </a:tr>
              <a:tr h="335086">
                <a:tc>
                  <a:txBody>
                    <a:bodyPr/>
                    <a:lstStyle/>
                    <a:p>
                      <a:pPr marL="66675">
                        <a:lnSpc>
                          <a:spcPct val="150000"/>
                        </a:lnSpc>
                      </a:pPr>
                      <a:r>
                        <a:rPr lang="en-US" sz="1200" spc="-50">
                          <a:effectLst/>
                        </a:rPr>
                        <a:t>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10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40.24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0">
                          <a:effectLst/>
                        </a:rPr>
                        <a:t>1.38</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2724508644"/>
                  </a:ext>
                </a:extLst>
              </a:tr>
              <a:tr h="335086">
                <a:tc>
                  <a:txBody>
                    <a:bodyPr/>
                    <a:lstStyle/>
                    <a:p>
                      <a:pPr marL="66675">
                        <a:lnSpc>
                          <a:spcPct val="150000"/>
                        </a:lnSpc>
                      </a:pPr>
                      <a:r>
                        <a:rPr lang="en-US" sz="1200" spc="-50">
                          <a:effectLst/>
                        </a:rPr>
                        <a:t>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20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45.86</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0">
                          <a:effectLst/>
                        </a:rPr>
                        <a:t>5.79</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50723183"/>
                  </a:ext>
                </a:extLst>
              </a:tr>
              <a:tr h="339154">
                <a:tc>
                  <a:txBody>
                    <a:bodyPr/>
                    <a:lstStyle/>
                    <a:p>
                      <a:pPr marL="66675">
                        <a:lnSpc>
                          <a:spcPct val="150000"/>
                        </a:lnSpc>
                      </a:pPr>
                      <a:r>
                        <a:rPr lang="en-US" sz="1200" spc="-50">
                          <a:effectLst/>
                        </a:rPr>
                        <a:t>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30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51.27</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11.23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378738809"/>
                  </a:ext>
                </a:extLst>
              </a:tr>
              <a:tr h="335086">
                <a:tc>
                  <a:txBody>
                    <a:bodyPr/>
                    <a:lstStyle/>
                    <a:p>
                      <a:pPr marL="66675">
                        <a:lnSpc>
                          <a:spcPct val="150000"/>
                        </a:lnSpc>
                      </a:pPr>
                      <a:r>
                        <a:rPr lang="en-US" sz="1200" spc="-50">
                          <a:effectLst/>
                        </a:rPr>
                        <a:t>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40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57.62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16.55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286452880"/>
                  </a:ext>
                </a:extLst>
              </a:tr>
              <a:tr h="335086">
                <a:tc>
                  <a:txBody>
                    <a:bodyPr/>
                    <a:lstStyle/>
                    <a:p>
                      <a:pPr marL="66675">
                        <a:lnSpc>
                          <a:spcPct val="150000"/>
                        </a:lnSpc>
                      </a:pPr>
                      <a:r>
                        <a:rPr lang="en-US" sz="1200" spc="-50">
                          <a:effectLst/>
                        </a:rPr>
                        <a:t>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50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61.23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22.13</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1776283905"/>
                  </a:ext>
                </a:extLst>
              </a:tr>
              <a:tr h="339154">
                <a:tc>
                  <a:txBody>
                    <a:bodyPr/>
                    <a:lstStyle/>
                    <a:p>
                      <a:pPr marL="66675">
                        <a:lnSpc>
                          <a:spcPct val="150000"/>
                        </a:lnSpc>
                      </a:pPr>
                      <a:r>
                        <a:rPr lang="en-US" sz="1200" spc="-50">
                          <a:effectLst/>
                        </a:rPr>
                        <a:t>6</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60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65.24</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27.85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503101853"/>
                  </a:ext>
                </a:extLst>
              </a:tr>
              <a:tr h="335086">
                <a:tc>
                  <a:txBody>
                    <a:bodyPr/>
                    <a:lstStyle/>
                    <a:p>
                      <a:pPr marL="66675">
                        <a:lnSpc>
                          <a:spcPct val="150000"/>
                        </a:lnSpc>
                      </a:pPr>
                      <a:r>
                        <a:rPr lang="en-US" sz="1200" spc="-50">
                          <a:effectLst/>
                        </a:rPr>
                        <a:t>7</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70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70.12</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35.65</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596614713"/>
                  </a:ext>
                </a:extLst>
              </a:tr>
              <a:tr h="335086">
                <a:tc>
                  <a:txBody>
                    <a:bodyPr/>
                    <a:lstStyle/>
                    <a:p>
                      <a:pPr marL="66675">
                        <a:lnSpc>
                          <a:spcPct val="150000"/>
                        </a:lnSpc>
                      </a:pPr>
                      <a:r>
                        <a:rPr lang="en-US" sz="1200" spc="-50">
                          <a:effectLst/>
                        </a:rPr>
                        <a:t>8</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80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75.27</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42.19</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4074548532"/>
                  </a:ext>
                </a:extLst>
              </a:tr>
              <a:tr h="339154">
                <a:tc>
                  <a:txBody>
                    <a:bodyPr/>
                    <a:lstStyle/>
                    <a:p>
                      <a:pPr marL="66675">
                        <a:lnSpc>
                          <a:spcPct val="150000"/>
                        </a:lnSpc>
                      </a:pPr>
                      <a:r>
                        <a:rPr lang="en-US" sz="1200" spc="-50">
                          <a:effectLst/>
                        </a:rPr>
                        <a:t>9</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90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81.11</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dirty="0">
                          <a:effectLst/>
                        </a:rPr>
                        <a:t>47.34</a:t>
                      </a:r>
                      <a:endParaRPr lang="en-IN" sz="1100" dirty="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985110502"/>
                  </a:ext>
                </a:extLst>
              </a:tr>
            </a:tbl>
          </a:graphicData>
        </a:graphic>
      </p:graphicFrame>
      <p:graphicFrame>
        <p:nvGraphicFramePr>
          <p:cNvPr id="7" name="Table 6">
            <a:extLst>
              <a:ext uri="{FF2B5EF4-FFF2-40B4-BE49-F238E27FC236}">
                <a16:creationId xmlns:a16="http://schemas.microsoft.com/office/drawing/2014/main" id="{3C9B3134-1305-1C47-F7FC-28F71969CD0F}"/>
              </a:ext>
            </a:extLst>
          </p:cNvPr>
          <p:cNvGraphicFramePr>
            <a:graphicFrameLocks noGrp="1"/>
          </p:cNvGraphicFramePr>
          <p:nvPr>
            <p:extLst>
              <p:ext uri="{D42A27DB-BD31-4B8C-83A1-F6EECF244321}">
                <p14:modId xmlns:p14="http://schemas.microsoft.com/office/powerpoint/2010/main" val="2426704017"/>
              </p:ext>
            </p:extLst>
          </p:nvPr>
        </p:nvGraphicFramePr>
        <p:xfrm>
          <a:off x="1751307" y="5749869"/>
          <a:ext cx="8384585" cy="261620"/>
        </p:xfrm>
        <a:graphic>
          <a:graphicData uri="http://schemas.openxmlformats.org/drawingml/2006/table">
            <a:tbl>
              <a:tblPr firstRow="1" firstCol="1" lastRow="1" lastCol="1" bandRow="1" bandCol="1">
                <a:tableStyleId>{5C22544A-7EE6-4342-B048-85BDC9FD1C3A}</a:tableStyleId>
              </a:tblPr>
              <a:tblGrid>
                <a:gridCol w="786511">
                  <a:extLst>
                    <a:ext uri="{9D8B030D-6E8A-4147-A177-3AD203B41FA5}">
                      <a16:colId xmlns:a16="http://schemas.microsoft.com/office/drawing/2014/main" val="2074100540"/>
                    </a:ext>
                  </a:extLst>
                </a:gridCol>
                <a:gridCol w="2354318">
                  <a:extLst>
                    <a:ext uri="{9D8B030D-6E8A-4147-A177-3AD203B41FA5}">
                      <a16:colId xmlns:a16="http://schemas.microsoft.com/office/drawing/2014/main" val="2293887673"/>
                    </a:ext>
                  </a:extLst>
                </a:gridCol>
                <a:gridCol w="2749660">
                  <a:extLst>
                    <a:ext uri="{9D8B030D-6E8A-4147-A177-3AD203B41FA5}">
                      <a16:colId xmlns:a16="http://schemas.microsoft.com/office/drawing/2014/main" val="558510384"/>
                    </a:ext>
                  </a:extLst>
                </a:gridCol>
                <a:gridCol w="2494096">
                  <a:extLst>
                    <a:ext uri="{9D8B030D-6E8A-4147-A177-3AD203B41FA5}">
                      <a16:colId xmlns:a16="http://schemas.microsoft.com/office/drawing/2014/main" val="3058922693"/>
                    </a:ext>
                  </a:extLst>
                </a:gridCol>
              </a:tblGrid>
              <a:tr h="261620">
                <a:tc>
                  <a:txBody>
                    <a:bodyPr/>
                    <a:lstStyle/>
                    <a:p>
                      <a:pPr marL="66675">
                        <a:lnSpc>
                          <a:spcPct val="150000"/>
                        </a:lnSpc>
                      </a:pPr>
                      <a:r>
                        <a:rPr lang="en-US" sz="1200" spc="-25">
                          <a:effectLst/>
                        </a:rPr>
                        <a:t>10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25">
                          <a:effectLst/>
                        </a:rPr>
                        <a:t>100</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a:effectLst/>
                        </a:rPr>
                        <a:t>86.28</a:t>
                      </a:r>
                      <a:endParaRPr lang="en-IN" sz="110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tc>
                  <a:txBody>
                    <a:bodyPr/>
                    <a:lstStyle/>
                    <a:p>
                      <a:pPr marL="69215">
                        <a:lnSpc>
                          <a:spcPct val="150000"/>
                        </a:lnSpc>
                      </a:pPr>
                      <a:r>
                        <a:rPr lang="en-US" sz="1200" spc="-10" dirty="0">
                          <a:effectLst/>
                        </a:rPr>
                        <a:t>52.65</a:t>
                      </a:r>
                      <a:endParaRPr lang="en-IN" sz="1100" dirty="0">
                        <a:effectLst/>
                        <a:latin typeface="Times New Roman" panose="02020603050405020304" pitchFamily="18" charset="0"/>
                        <a:ea typeface="Times New Roman" panose="02020603050405020304" pitchFamily="18" charset="0"/>
                        <a:cs typeface="Mangal" panose="02040503050203030202" pitchFamily="18" charset="0"/>
                      </a:endParaRPr>
                    </a:p>
                  </a:txBody>
                  <a:tcPr marL="0" marR="0" marT="0" marB="0"/>
                </a:tc>
                <a:extLst>
                  <a:ext uri="{0D108BD9-81ED-4DB2-BD59-A6C34878D82A}">
                    <a16:rowId xmlns:a16="http://schemas.microsoft.com/office/drawing/2014/main" val="3865773127"/>
                  </a:ext>
                </a:extLst>
              </a:tr>
            </a:tbl>
          </a:graphicData>
        </a:graphic>
      </p:graphicFrame>
    </p:spTree>
    <p:extLst>
      <p:ext uri="{BB962C8B-B14F-4D97-AF65-F5344CB8AC3E}">
        <p14:creationId xmlns:p14="http://schemas.microsoft.com/office/powerpoint/2010/main" val="4174650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1,000+ Blue Powerpoint Background Stock Illustrations, Royalty-Free Vector  Graphics &amp; Clip Art - iStock | Blue background">
            <a:extLst>
              <a:ext uri="{FF2B5EF4-FFF2-40B4-BE49-F238E27FC236}">
                <a16:creationId xmlns:a16="http://schemas.microsoft.com/office/drawing/2014/main" id="{92CB33C3-A82E-9C37-FE08-2F27E4C648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110B127-C7FF-3562-4A5A-9D8D3D5ED3FE}"/>
              </a:ext>
            </a:extLst>
          </p:cNvPr>
          <p:cNvSpPr>
            <a:spLocks noGrp="1"/>
          </p:cNvSpPr>
          <p:nvPr>
            <p:ph type="title"/>
          </p:nvPr>
        </p:nvSpPr>
        <p:spPr>
          <a:xfrm>
            <a:off x="838200" y="365125"/>
            <a:ext cx="10515600" cy="766251"/>
          </a:xfrm>
        </p:spPr>
        <p:txBody>
          <a:bodyPr>
            <a:normAutofit/>
          </a:bodyPr>
          <a:lstStyle/>
          <a:p>
            <a:pPr algn="ctr"/>
            <a:r>
              <a:rPr lang="en-US" sz="4000" b="1" dirty="0">
                <a:effectLst/>
                <a:latin typeface="Times New Roman" panose="02020603050405020304" pitchFamily="18" charset="0"/>
                <a:ea typeface="Calibri" panose="020F0502020204030204" pitchFamily="34" charset="0"/>
                <a:cs typeface="Mangal" panose="02040503050203030202" pitchFamily="18" charset="0"/>
              </a:rPr>
              <a:t>SUMMARY AND CONCLUSION</a:t>
            </a:r>
            <a:endParaRPr lang="en-IN" sz="8000" dirty="0"/>
          </a:p>
        </p:txBody>
      </p:sp>
      <p:sp>
        <p:nvSpPr>
          <p:cNvPr id="3" name="Content Placeholder 2">
            <a:extLst>
              <a:ext uri="{FF2B5EF4-FFF2-40B4-BE49-F238E27FC236}">
                <a16:creationId xmlns:a16="http://schemas.microsoft.com/office/drawing/2014/main" id="{98F3DD29-5CCE-8D68-EFA0-CFEA215053E7}"/>
              </a:ext>
            </a:extLst>
          </p:cNvPr>
          <p:cNvSpPr>
            <a:spLocks noGrp="1"/>
          </p:cNvSpPr>
          <p:nvPr>
            <p:ph idx="1"/>
          </p:nvPr>
        </p:nvSpPr>
        <p:spPr>
          <a:xfrm>
            <a:off x="123986" y="1673818"/>
            <a:ext cx="11856204" cy="5021450"/>
          </a:xfrm>
        </p:spPr>
        <p:txBody>
          <a:bodyPr/>
          <a:lstStyle/>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present study was designed in order to formulate a herbal formulation of methanolic extract of clove for skin whitening activity. The plant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Syzygium</a:t>
            </a:r>
            <a:r>
              <a:rPr lang="en-US" sz="1800" dirty="0">
                <a:effectLst/>
                <a:latin typeface="Times New Roman" panose="02020603050405020304" pitchFamily="18" charset="0"/>
                <a:ea typeface="Calibri" panose="020F0502020204030204" pitchFamily="34" charset="0"/>
                <a:cs typeface="Mangal" panose="02040503050203030202" pitchFamily="18" charset="0"/>
              </a:rPr>
              <a:t> aromaticum was used in the formulation of cream.</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methanolic extract of clove was used as active ingredient for development of formulations. Different types of formulation (Vanishing cream, o/w emulsion and multiple emulsions w/o/w) were prepared by using 5% of methanolic extract of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Syzygium</a:t>
            </a:r>
            <a:r>
              <a:rPr lang="en-US" sz="1800" dirty="0">
                <a:effectLst/>
                <a:latin typeface="Times New Roman" panose="02020603050405020304" pitchFamily="18" charset="0"/>
                <a:ea typeface="Calibri" panose="020F0502020204030204" pitchFamily="34" charset="0"/>
                <a:cs typeface="Mangal" panose="02040503050203030202" pitchFamily="18" charset="0"/>
              </a:rPr>
              <a:t> aromaticum as skin whiting ingredient. </a:t>
            </a:r>
          </a:p>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various parameters (pH, viscosity, homogeneity,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Spreadebility</a:t>
            </a:r>
            <a:r>
              <a:rPr lang="en-US" sz="1800" dirty="0">
                <a:effectLst/>
                <a:latin typeface="Times New Roman" panose="02020603050405020304" pitchFamily="18" charset="0"/>
                <a:ea typeface="Calibri" panose="020F0502020204030204" pitchFamily="34" charset="0"/>
                <a:cs typeface="Mangal" panose="02040503050203030202" pitchFamily="18" charset="0"/>
              </a:rPr>
              <a:t>, skin-irritation, in-vitro release and stability) of formulation were evaluated.</a:t>
            </a:r>
          </a:p>
          <a:p>
            <a:pPr algn="just">
              <a:lnSpc>
                <a:spcPct val="150000"/>
              </a:lnSpc>
              <a:spcAft>
                <a:spcPts val="600"/>
              </a:spcAft>
            </a:pPr>
            <a:r>
              <a:rPr lang="en-US" sz="1800" dirty="0">
                <a:effectLst/>
                <a:latin typeface="Times New Roman" panose="02020603050405020304" pitchFamily="18" charset="0"/>
                <a:ea typeface="Calibri" panose="020F0502020204030204" pitchFamily="34" charset="0"/>
              </a:rPr>
              <a:t>Comparison of the in-vitro of the formulations demonstrated that the rank order was approximately the same, F5 &gt; F4 &gt; F2 &gt; F1 &gt; F3, for all combinations. The results of the formulations F1and F2 were found similar. The lowest release was showed F3 and the maximum release was showed in F5 formulation. The highest release profile was showed by F5. </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3027520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1,000+ Blue Powerpoint Background Stock Illustrations, Royalty-Free Vector  Graphics &amp; Clip Art - iStock | Blue background">
            <a:extLst>
              <a:ext uri="{FF2B5EF4-FFF2-40B4-BE49-F238E27FC236}">
                <a16:creationId xmlns:a16="http://schemas.microsoft.com/office/drawing/2014/main" id="{D4EBC322-A1A7-7EF6-3791-0D317C3A3C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7965FB8-FC05-FAF2-2888-90FB06BC3ED3}"/>
              </a:ext>
            </a:extLst>
          </p:cNvPr>
          <p:cNvSpPr>
            <a:spLocks noGrp="1"/>
          </p:cNvSpPr>
          <p:nvPr>
            <p:ph type="title"/>
          </p:nvPr>
        </p:nvSpPr>
        <p:spPr>
          <a:xfrm>
            <a:off x="123986" y="154983"/>
            <a:ext cx="11949194" cy="945397"/>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47E6A9E-D1DA-B8D3-7B7D-7ADB5A9CABF3}"/>
              </a:ext>
            </a:extLst>
          </p:cNvPr>
          <p:cNvSpPr>
            <a:spLocks noGrp="1"/>
          </p:cNvSpPr>
          <p:nvPr>
            <p:ph idx="1"/>
          </p:nvPr>
        </p:nvSpPr>
        <p:spPr>
          <a:xfrm>
            <a:off x="123985" y="1825625"/>
            <a:ext cx="11949193" cy="4877392"/>
          </a:xfrm>
        </p:spPr>
        <p:txBody>
          <a:bodyPr>
            <a:normAutofit fontScale="92500"/>
          </a:bodyPr>
          <a:lstStyle/>
          <a:p>
            <a:pPr marL="342900" lvl="0" indent="-342900" algn="just">
              <a:lnSpc>
                <a:spcPct val="150000"/>
              </a:lnSpc>
              <a:spcAft>
                <a:spcPts val="6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Wang KH, Lin RD, Hsu FL, Huang YH, Chang HC,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Huangd</a:t>
            </a:r>
            <a:r>
              <a:rPr lang="en-US" sz="1800" dirty="0">
                <a:effectLst/>
                <a:latin typeface="Times New Roman" panose="02020603050405020304" pitchFamily="18" charset="0"/>
                <a:ea typeface="Calibri" panose="020F0502020204030204" pitchFamily="34" charset="0"/>
                <a:cs typeface="Mangal" panose="02040503050203030202" pitchFamily="18" charset="0"/>
              </a:rPr>
              <a:t> CY, Lee MH. Cosmetic applications  of  selected  traditional  Chinese  herbal  medicines.  Journal of Ethnopharmacology. 2006; 106: 353–359.</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mj-lt"/>
              <a:buAutoNum type="arabicPeriod"/>
            </a:pPr>
            <a:r>
              <a:rPr lang="en-US" sz="1800" dirty="0" err="1">
                <a:effectLst/>
                <a:latin typeface="Times New Roman" panose="02020603050405020304" pitchFamily="18" charset="0"/>
                <a:ea typeface="Calibri" panose="020F0502020204030204" pitchFamily="34" charset="0"/>
                <a:cs typeface="Mangal" panose="02040503050203030202" pitchFamily="18" charset="0"/>
              </a:rPr>
              <a:t>Tengamnuay</a:t>
            </a:r>
            <a:r>
              <a:rPr lang="en-US" sz="1800" dirty="0">
                <a:effectLst/>
                <a:latin typeface="Times New Roman" panose="02020603050405020304" pitchFamily="18" charset="0"/>
                <a:ea typeface="Calibri" panose="020F0502020204030204" pitchFamily="34" charset="0"/>
                <a:cs typeface="Mangal" panose="02040503050203030202" pitchFamily="18" charset="0"/>
              </a:rPr>
              <a:t> P,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Pengrungruangwong</a:t>
            </a:r>
            <a:r>
              <a:rPr lang="en-US" sz="1800" dirty="0">
                <a:effectLst/>
                <a:latin typeface="Times New Roman" panose="02020603050405020304" pitchFamily="18" charset="0"/>
                <a:ea typeface="Calibri" panose="020F0502020204030204" pitchFamily="34" charset="0"/>
                <a:cs typeface="Mangal" panose="02040503050203030202" pitchFamily="18" charset="0"/>
              </a:rPr>
              <a:t> K,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Pheansri</a:t>
            </a:r>
            <a:r>
              <a:rPr lang="en-US" sz="1800" dirty="0">
                <a:effectLst/>
                <a:latin typeface="Times New Roman" panose="02020603050405020304" pitchFamily="18" charset="0"/>
                <a:ea typeface="Calibri" panose="020F0502020204030204" pitchFamily="34" charset="0"/>
                <a:cs typeface="Mangal" panose="02040503050203030202" pitchFamily="18" charset="0"/>
              </a:rPr>
              <a:t> I,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Likhitwitayawuid</a:t>
            </a:r>
            <a:r>
              <a:rPr lang="en-US" sz="1800" dirty="0">
                <a:effectLst/>
                <a:latin typeface="Times New Roman" panose="02020603050405020304" pitchFamily="18" charset="0"/>
                <a:ea typeface="Calibri" panose="020F0502020204030204" pitchFamily="34" charset="0"/>
                <a:cs typeface="Mangal" panose="02040503050203030202" pitchFamily="18" charset="0"/>
              </a:rPr>
              <a:t> K.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Artocarp</a:t>
            </a:r>
            <a:r>
              <a:rPr lang="en-US" sz="1800" dirty="0">
                <a:effectLst/>
                <a:latin typeface="Times New Roman" panose="02020603050405020304" pitchFamily="18" charset="0"/>
                <a:ea typeface="Calibri" panose="020F0502020204030204" pitchFamily="34" charset="0"/>
                <a:cs typeface="Mangal" panose="02040503050203030202" pitchFamily="18" charset="0"/>
              </a:rPr>
              <a:t> us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lakoocha</a:t>
            </a:r>
            <a:r>
              <a:rPr lang="en-US" sz="1800" dirty="0">
                <a:effectLst/>
                <a:latin typeface="Times New Roman" panose="02020603050405020304" pitchFamily="18" charset="0"/>
                <a:ea typeface="Calibri" panose="020F0502020204030204" pitchFamily="34" charset="0"/>
                <a:cs typeface="Mangal" panose="02040503050203030202" pitchFamily="18" charset="0"/>
              </a:rPr>
              <a:t> heartwood extract as a novel cosmetic ingredient: evaluation of the in vitro anti-tyrosinase and in vivo skin whitening activities. International Journal of Cosmetic Science. 2006; 28: 269–276.</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mj-lt"/>
              <a:buAutoNum type="arabicPeriod"/>
            </a:pPr>
            <a:r>
              <a:rPr lang="en-US" sz="1800" dirty="0" err="1">
                <a:effectLst/>
                <a:latin typeface="Times New Roman" panose="02020603050405020304" pitchFamily="18" charset="0"/>
                <a:ea typeface="Calibri" panose="020F0502020204030204" pitchFamily="34" charset="0"/>
                <a:cs typeface="Mangal" panose="02040503050203030202" pitchFamily="18" charset="0"/>
              </a:rPr>
              <a:t>Seiberg</a:t>
            </a:r>
            <a:r>
              <a:rPr lang="en-US" sz="1800" dirty="0">
                <a:effectLst/>
                <a:latin typeface="Times New Roman" panose="02020603050405020304" pitchFamily="18" charset="0"/>
                <a:ea typeface="Calibri" panose="020F0502020204030204" pitchFamily="34" charset="0"/>
                <a:cs typeface="Mangal" panose="02040503050203030202" pitchFamily="18" charset="0"/>
              </a:rPr>
              <a:t> M, Paine C,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Sharlow</a:t>
            </a:r>
            <a:r>
              <a:rPr lang="en-US" sz="1800" dirty="0">
                <a:effectLst/>
                <a:latin typeface="Times New Roman" panose="02020603050405020304" pitchFamily="18" charset="0"/>
                <a:ea typeface="Calibri" panose="020F0502020204030204" pitchFamily="34" charset="0"/>
                <a:cs typeface="Mangal" panose="02040503050203030202" pitchFamily="18" charset="0"/>
              </a:rPr>
              <a:t> E, Gordon PA, Costanzo M, Eisinger M, Shapiro SS. Inhibition of melanosome transfer result in skin lightening agent. The Journal of Investigative Dermatology. 2000; 115(2): 162-167.</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mj-lt"/>
              <a:buAutoNum type="arabicPeriod"/>
            </a:pPr>
            <a:r>
              <a:rPr lang="en-US" sz="1800" dirty="0" err="1">
                <a:effectLst/>
                <a:latin typeface="Times New Roman" panose="02020603050405020304" pitchFamily="18" charset="0"/>
                <a:ea typeface="Calibri" panose="020F0502020204030204" pitchFamily="34" charset="0"/>
                <a:cs typeface="Mangal" panose="02040503050203030202" pitchFamily="18" charset="0"/>
              </a:rPr>
              <a:t>Ashawat</a:t>
            </a:r>
            <a:r>
              <a:rPr lang="en-US" sz="1800" dirty="0">
                <a:effectLst/>
                <a:latin typeface="Times New Roman" panose="02020603050405020304" pitchFamily="18" charset="0"/>
                <a:ea typeface="Calibri" panose="020F0502020204030204" pitchFamily="34" charset="0"/>
                <a:cs typeface="Mangal" panose="02040503050203030202" pitchFamily="18" charset="0"/>
              </a:rPr>
              <a:t> MS,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Banchhor</a:t>
            </a:r>
            <a:r>
              <a:rPr lang="en-US" sz="1800" dirty="0">
                <a:effectLst/>
                <a:latin typeface="Times New Roman" panose="02020603050405020304" pitchFamily="18" charset="0"/>
                <a:ea typeface="Calibri" panose="020F0502020204030204" pitchFamily="34" charset="0"/>
                <a:cs typeface="Mangal" panose="02040503050203030202" pitchFamily="18" charset="0"/>
              </a:rPr>
              <a:t> M, Saraf S, Saraf S. Herbal Cosmetics: “Trends in Skin Care Formulation”.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Phcog</a:t>
            </a:r>
            <a:r>
              <a:rPr lang="en-US" sz="1800" dirty="0">
                <a:effectLst/>
                <a:latin typeface="Times New Roman" panose="02020603050405020304" pitchFamily="18" charset="0"/>
                <a:ea typeface="Calibri" panose="020F0502020204030204" pitchFamily="34" charset="0"/>
                <a:cs typeface="Mangal" panose="02040503050203030202" pitchFamily="18" charset="0"/>
              </a:rPr>
              <a:t> Rev. 2009; 3(5): 82-89.</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6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Miyazawa M,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Hisama</a:t>
            </a:r>
            <a:r>
              <a:rPr lang="en-US" sz="1800" dirty="0">
                <a:effectLst/>
                <a:latin typeface="Times New Roman" panose="02020603050405020304" pitchFamily="18" charset="0"/>
                <a:ea typeface="Calibri" panose="020F0502020204030204" pitchFamily="34" charset="0"/>
                <a:cs typeface="Mangal" panose="02040503050203030202" pitchFamily="18" charset="0"/>
              </a:rPr>
              <a:t> M. Antimutagenic Activity of Phenylpropanoids from Clove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Syzygium</a:t>
            </a:r>
            <a:r>
              <a:rPr lang="en-US" sz="1800" dirty="0">
                <a:effectLst/>
                <a:latin typeface="Times New Roman" panose="02020603050405020304" pitchFamily="18" charset="0"/>
                <a:ea typeface="Calibri" panose="020F0502020204030204" pitchFamily="34" charset="0"/>
                <a:cs typeface="Mangal" panose="02040503050203030202" pitchFamily="18" charset="0"/>
              </a:rPr>
              <a:t> aromaticum). J Agric Food Chem 2003;51:6413-22.</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1457422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1,000+ Blue Powerpoint Background Stock Illustrations, Royalty-Free Vector  Graphics &amp; Clip Art - iStock | Blue background">
            <a:extLst>
              <a:ext uri="{FF2B5EF4-FFF2-40B4-BE49-F238E27FC236}">
                <a16:creationId xmlns:a16="http://schemas.microsoft.com/office/drawing/2014/main" id="{0986305E-A74F-5C02-DA80-6ED433C31E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1452351-5167-108A-5E8A-E7CC268406F1}"/>
              </a:ext>
            </a:extLst>
          </p:cNvPr>
          <p:cNvSpPr>
            <a:spLocks noGrp="1"/>
          </p:cNvSpPr>
          <p:nvPr>
            <p:ph idx="1"/>
          </p:nvPr>
        </p:nvSpPr>
        <p:spPr/>
        <p:txBody>
          <a:bodyPr>
            <a:normAutofit/>
          </a:bodyPr>
          <a:lstStyle/>
          <a:p>
            <a:pPr marL="0" indent="0" algn="ctr">
              <a:buNone/>
            </a:pPr>
            <a:endParaRPr lang="en-US" sz="6600" b="1" dirty="0">
              <a:latin typeface="Times New Roman" panose="02020603050405020304" pitchFamily="18" charset="0"/>
              <a:cs typeface="Times New Roman" panose="02020603050405020304" pitchFamily="18" charset="0"/>
            </a:endParaRPr>
          </a:p>
          <a:p>
            <a:pPr marL="0" indent="0" algn="ctr">
              <a:buNone/>
            </a:pPr>
            <a:r>
              <a:rPr lang="en-US" sz="6600" b="1" dirty="0">
                <a:latin typeface="Times New Roman" panose="02020603050405020304" pitchFamily="18" charset="0"/>
                <a:cs typeface="Times New Roman" panose="02020603050405020304" pitchFamily="18" charset="0"/>
              </a:rPr>
              <a:t>THANK </a:t>
            </a:r>
          </a:p>
          <a:p>
            <a:pPr marL="0" indent="0" algn="ctr">
              <a:buNone/>
            </a:pPr>
            <a:r>
              <a:rPr lang="en-US" sz="6600" b="1" dirty="0">
                <a:latin typeface="Times New Roman" panose="02020603050405020304" pitchFamily="18" charset="0"/>
                <a:cs typeface="Times New Roman" panose="02020603050405020304" pitchFamily="18" charset="0"/>
              </a:rPr>
              <a:t>YOU</a:t>
            </a:r>
            <a:endParaRPr lang="en-IN" sz="6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5321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1676</Words>
  <Application>Microsoft Office PowerPoint</Application>
  <PresentationFormat>Widescreen</PresentationFormat>
  <Paragraphs>248</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Times New Roman</vt:lpstr>
      <vt:lpstr>Wingdings</vt:lpstr>
      <vt:lpstr>Office Theme</vt:lpstr>
      <vt:lpstr>DEVELOPMENT AND EVALUATION OF NATURAL SKIN WHITENING FOMULATION USING CLOVE EXTRACT</vt:lpstr>
      <vt:lpstr>INTRODUCTION</vt:lpstr>
      <vt:lpstr>PowerPoint Presentation</vt:lpstr>
      <vt:lpstr>EVALUATION PARAMETERS OF METHANOLIC EXTRACT OF CLOVE</vt:lpstr>
      <vt:lpstr>PowerPoint Presentation</vt:lpstr>
      <vt:lpstr>FORMULATION DEVELOPMENT OF METHANOLIC EXTRACT OF CLOVE-</vt:lpstr>
      <vt:lpstr>RESULTS</vt:lpstr>
      <vt:lpstr>PowerPoint Presentation</vt:lpstr>
      <vt:lpstr>PowerPoint Presentation</vt:lpstr>
      <vt:lpstr>SUMMARY AND 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2</cp:revision>
  <dcterms:created xsi:type="dcterms:W3CDTF">2024-11-27T10:02:22Z</dcterms:created>
  <dcterms:modified xsi:type="dcterms:W3CDTF">2024-11-27T10:33:30Z</dcterms:modified>
</cp:coreProperties>
</file>