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4" r:id="rId9"/>
    <p:sldId id="263"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2" d="100"/>
          <a:sy n="62" d="100"/>
        </p:scale>
        <p:origin x="97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8180B69-7709-440F-9AFC-ACF2125D9392}"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ED8EB7-4D09-46E2-BB8A-AEFEE0726DE2}" type="slidenum">
              <a:rPr lang="en-US" smtClean="0"/>
              <a:t>‹#›</a:t>
            </a:fld>
            <a:endParaRPr lang="en-US"/>
          </a:p>
        </p:txBody>
      </p:sp>
    </p:spTree>
    <p:extLst>
      <p:ext uri="{BB962C8B-B14F-4D97-AF65-F5344CB8AC3E}">
        <p14:creationId xmlns:p14="http://schemas.microsoft.com/office/powerpoint/2010/main" val="215885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A8180B69-7709-440F-9AFC-ACF2125D9392}"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ED8EB7-4D09-46E2-BB8A-AEFEE0726DE2}" type="slidenum">
              <a:rPr lang="en-US" smtClean="0"/>
              <a:t>‹#›</a:t>
            </a:fld>
            <a:endParaRPr lang="en-US"/>
          </a:p>
        </p:txBody>
      </p:sp>
    </p:spTree>
    <p:extLst>
      <p:ext uri="{BB962C8B-B14F-4D97-AF65-F5344CB8AC3E}">
        <p14:creationId xmlns:p14="http://schemas.microsoft.com/office/powerpoint/2010/main" val="3624115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180B69-7709-440F-9AFC-ACF2125D9392}"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ED8EB7-4D09-46E2-BB8A-AEFEE0726DE2}" type="slidenum">
              <a:rPr lang="en-US" smtClean="0"/>
              <a:t>‹#›</a:t>
            </a:fld>
            <a:endParaRPr lang="en-US"/>
          </a:p>
        </p:txBody>
      </p:sp>
    </p:spTree>
    <p:extLst>
      <p:ext uri="{BB962C8B-B14F-4D97-AF65-F5344CB8AC3E}">
        <p14:creationId xmlns:p14="http://schemas.microsoft.com/office/powerpoint/2010/main" val="39381703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8180B69-7709-440F-9AFC-ACF2125D9392}" type="datetimeFigureOut">
              <a:rPr lang="en-US" smtClean="0"/>
              <a:t>10/15/2024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DED8EB7-4D09-46E2-BB8A-AEFEE0726DE2}" type="slidenum">
              <a:rPr lang="en-US" smtClean="0"/>
              <a:t>‹#›</a:t>
            </a:fld>
            <a:endParaRPr lang="en-US"/>
          </a:p>
        </p:txBody>
      </p:sp>
    </p:spTree>
    <p:extLst>
      <p:ext uri="{BB962C8B-B14F-4D97-AF65-F5344CB8AC3E}">
        <p14:creationId xmlns:p14="http://schemas.microsoft.com/office/powerpoint/2010/main" val="851983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8180B69-7709-440F-9AFC-ACF2125D9392}" type="datetimeFigureOut">
              <a:rPr lang="en-US" smtClean="0"/>
              <a:t>10/15/2024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DED8EB7-4D09-46E2-BB8A-AEFEE0726DE2}" type="slidenum">
              <a:rPr lang="en-US" smtClean="0"/>
              <a:t>‹#›</a:t>
            </a:fld>
            <a:endParaRPr lang="en-US"/>
          </a:p>
        </p:txBody>
      </p:sp>
    </p:spTree>
    <p:extLst>
      <p:ext uri="{BB962C8B-B14F-4D97-AF65-F5344CB8AC3E}">
        <p14:creationId xmlns:p14="http://schemas.microsoft.com/office/powerpoint/2010/main" val="1118964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8180B69-7709-440F-9AFC-ACF2125D9392}" type="datetimeFigureOut">
              <a:rPr lang="en-US" smtClean="0"/>
              <a:t>10/15/2024</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CDED8EB7-4D09-46E2-BB8A-AEFEE0726DE2}" type="slidenum">
              <a:rPr lang="en-US" smtClean="0"/>
              <a:t>‹#›</a:t>
            </a:fld>
            <a:endParaRPr lang="en-US"/>
          </a:p>
        </p:txBody>
      </p:sp>
    </p:spTree>
    <p:extLst>
      <p:ext uri="{BB962C8B-B14F-4D97-AF65-F5344CB8AC3E}">
        <p14:creationId xmlns:p14="http://schemas.microsoft.com/office/powerpoint/2010/main" val="706279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8180B69-7709-440F-9AFC-ACF2125D9392}" type="datetimeFigureOut">
              <a:rPr lang="en-US" smtClean="0"/>
              <a:t>10/15/2024</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CDED8EB7-4D09-46E2-BB8A-AEFEE0726DE2}" type="slidenum">
              <a:rPr lang="en-US" smtClean="0"/>
              <a:t>‹#›</a:t>
            </a:fld>
            <a:endParaRPr lang="en-US"/>
          </a:p>
        </p:txBody>
      </p:sp>
    </p:spTree>
    <p:extLst>
      <p:ext uri="{BB962C8B-B14F-4D97-AF65-F5344CB8AC3E}">
        <p14:creationId xmlns:p14="http://schemas.microsoft.com/office/powerpoint/2010/main" val="20266983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A8180B69-7709-440F-9AFC-ACF2125D9392}" type="datetimeFigureOut">
              <a:rPr lang="en-US" smtClean="0"/>
              <a:t>10/15/2024</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CDED8EB7-4D09-46E2-BB8A-AEFEE0726DE2}" type="slidenum">
              <a:rPr lang="en-US" smtClean="0"/>
              <a:t>‹#›</a:t>
            </a:fld>
            <a:endParaRPr lang="en-US"/>
          </a:p>
        </p:txBody>
      </p:sp>
    </p:spTree>
    <p:extLst>
      <p:ext uri="{BB962C8B-B14F-4D97-AF65-F5344CB8AC3E}">
        <p14:creationId xmlns:p14="http://schemas.microsoft.com/office/powerpoint/2010/main" val="18849413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8180B69-7709-440F-9AFC-ACF2125D9392}" type="datetimeFigureOut">
              <a:rPr lang="en-US" smtClean="0"/>
              <a:t>10/15/2024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DED8EB7-4D09-46E2-BB8A-AEFEE0726DE2}" type="slidenum">
              <a:rPr lang="en-US" smtClean="0"/>
              <a:t>‹#›</a:t>
            </a:fld>
            <a:endParaRPr lang="en-US"/>
          </a:p>
        </p:txBody>
      </p:sp>
    </p:spTree>
    <p:extLst>
      <p:ext uri="{BB962C8B-B14F-4D97-AF65-F5344CB8AC3E}">
        <p14:creationId xmlns:p14="http://schemas.microsoft.com/office/powerpoint/2010/main" val="11668094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8180B69-7709-440F-9AFC-ACF2125D9392}" type="datetimeFigureOut">
              <a:rPr lang="en-US" smtClean="0"/>
              <a:t>10/15/2024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DED8EB7-4D09-46E2-BB8A-AEFEE0726DE2}" type="slidenum">
              <a:rPr lang="en-US" smtClean="0"/>
              <a:t>‹#›</a:t>
            </a:fld>
            <a:endParaRPr lang="en-US"/>
          </a:p>
        </p:txBody>
      </p:sp>
    </p:spTree>
    <p:extLst>
      <p:ext uri="{BB962C8B-B14F-4D97-AF65-F5344CB8AC3E}">
        <p14:creationId xmlns:p14="http://schemas.microsoft.com/office/powerpoint/2010/main" val="6491385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8180B69-7709-440F-9AFC-ACF2125D9392}"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ED8EB7-4D09-46E2-BB8A-AEFEE0726DE2}" type="slidenum">
              <a:rPr lang="en-US" smtClean="0"/>
              <a:t>‹#›</a:t>
            </a:fld>
            <a:endParaRPr lang="en-US"/>
          </a:p>
        </p:txBody>
      </p:sp>
    </p:spTree>
    <p:extLst>
      <p:ext uri="{BB962C8B-B14F-4D97-AF65-F5344CB8AC3E}">
        <p14:creationId xmlns:p14="http://schemas.microsoft.com/office/powerpoint/2010/main" val="18658100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8180B69-7709-440F-9AFC-ACF2125D9392}"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ED8EB7-4D09-46E2-BB8A-AEFEE0726DE2}"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4225623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180B69-7709-440F-9AFC-ACF2125D9392}"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ED8EB7-4D09-46E2-BB8A-AEFEE0726DE2}" type="slidenum">
              <a:rPr lang="en-US" smtClean="0"/>
              <a:t>‹#›</a:t>
            </a:fld>
            <a:endParaRPr lang="en-US"/>
          </a:p>
        </p:txBody>
      </p:sp>
    </p:spTree>
    <p:extLst>
      <p:ext uri="{BB962C8B-B14F-4D97-AF65-F5344CB8AC3E}">
        <p14:creationId xmlns:p14="http://schemas.microsoft.com/office/powerpoint/2010/main" val="7956363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8180B69-7709-440F-9AFC-ACF2125D9392}" type="datetimeFigureOut">
              <a:rPr lang="en-US" smtClean="0"/>
              <a:t>10/15/2024</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ED8EB7-4D09-46E2-BB8A-AEFEE0726DE2}" type="slidenum">
              <a:rPr lang="en-US" smtClean="0"/>
              <a:t>‹#›</a:t>
            </a:fld>
            <a:endParaRPr lang="en-US"/>
          </a:p>
        </p:txBody>
      </p:sp>
    </p:spTree>
    <p:extLst>
      <p:ext uri="{BB962C8B-B14F-4D97-AF65-F5344CB8AC3E}">
        <p14:creationId xmlns:p14="http://schemas.microsoft.com/office/powerpoint/2010/main" val="9426258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8180B69-7709-440F-9AFC-ACF2125D9392}" type="datetimeFigureOut">
              <a:rPr lang="en-US" smtClean="0"/>
              <a:t>10/15/2024</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ED8EB7-4D09-46E2-BB8A-AEFEE0726DE2}" type="slidenum">
              <a:rPr lang="en-US" smtClean="0"/>
              <a:t>‹#›</a:t>
            </a:fld>
            <a:endParaRPr lang="en-US"/>
          </a:p>
        </p:txBody>
      </p:sp>
    </p:spTree>
    <p:extLst>
      <p:ext uri="{BB962C8B-B14F-4D97-AF65-F5344CB8AC3E}">
        <p14:creationId xmlns:p14="http://schemas.microsoft.com/office/powerpoint/2010/main" val="12017925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180B69-7709-440F-9AFC-ACF2125D9392}"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ED8EB7-4D09-46E2-BB8A-AEFEE0726DE2}" type="slidenum">
              <a:rPr lang="en-US" smtClean="0"/>
              <a:t>‹#›</a:t>
            </a:fld>
            <a:endParaRPr lang="en-US"/>
          </a:p>
        </p:txBody>
      </p:sp>
    </p:spTree>
    <p:extLst>
      <p:ext uri="{BB962C8B-B14F-4D97-AF65-F5344CB8AC3E}">
        <p14:creationId xmlns:p14="http://schemas.microsoft.com/office/powerpoint/2010/main" val="34329049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180B69-7709-440F-9AFC-ACF2125D9392}"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ED8EB7-4D09-46E2-BB8A-AEFEE0726DE2}" type="slidenum">
              <a:rPr lang="en-US" smtClean="0"/>
              <a:t>‹#›</a:t>
            </a:fld>
            <a:endParaRPr lang="en-US"/>
          </a:p>
        </p:txBody>
      </p:sp>
    </p:spTree>
    <p:extLst>
      <p:ext uri="{BB962C8B-B14F-4D97-AF65-F5344CB8AC3E}">
        <p14:creationId xmlns:p14="http://schemas.microsoft.com/office/powerpoint/2010/main" val="1843360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8180B69-7709-440F-9AFC-ACF2125D9392}" type="datetimeFigureOut">
              <a:rPr lang="en-US" smtClean="0"/>
              <a:t>10/15/2024</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CDED8EB7-4D09-46E2-BB8A-AEFEE0726DE2}" type="slidenum">
              <a:rPr lang="en-US" smtClean="0"/>
              <a:t>‹#›</a:t>
            </a:fld>
            <a:endParaRPr lang="en-US"/>
          </a:p>
        </p:txBody>
      </p:sp>
    </p:spTree>
    <p:extLst>
      <p:ext uri="{BB962C8B-B14F-4D97-AF65-F5344CB8AC3E}">
        <p14:creationId xmlns:p14="http://schemas.microsoft.com/office/powerpoint/2010/main" val="331912640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7CD78-3ABC-EEB7-962D-9525A36FF295}"/>
              </a:ext>
            </a:extLst>
          </p:cNvPr>
          <p:cNvSpPr>
            <a:spLocks noGrp="1"/>
          </p:cNvSpPr>
          <p:nvPr>
            <p:ph type="ctrTitle"/>
          </p:nvPr>
        </p:nvSpPr>
        <p:spPr>
          <a:xfrm>
            <a:off x="1006721" y="815870"/>
            <a:ext cx="9611368" cy="1900084"/>
          </a:xfrm>
        </p:spPr>
        <p:txBody>
          <a:bodyPr>
            <a:normAutofit/>
          </a:bodyPr>
          <a:lstStyle/>
          <a:p>
            <a:pPr algn="ctr">
              <a:lnSpc>
                <a:spcPct val="150000"/>
              </a:lnSpc>
            </a:pPr>
            <a:r>
              <a:rPr lang="en-US" sz="2500" b="1" dirty="0">
                <a:latin typeface="Times New Roman" panose="02020603050405020304" pitchFamily="18" charset="0"/>
                <a:cs typeface="Times New Roman" panose="02020603050405020304" pitchFamily="18" charset="0"/>
              </a:rPr>
              <a:t>RE-IMAGINING SOCIOLOGICAL RESEARCH: TRENDS, CHALLENGES, AND OPPORTUNITIES</a:t>
            </a:r>
          </a:p>
        </p:txBody>
      </p:sp>
      <p:sp>
        <p:nvSpPr>
          <p:cNvPr id="3" name="Subtitle 2">
            <a:extLst>
              <a:ext uri="{FF2B5EF4-FFF2-40B4-BE49-F238E27FC236}">
                <a16:creationId xmlns:a16="http://schemas.microsoft.com/office/drawing/2014/main" id="{99A65DAC-5E36-B03E-8FAC-922F78756D89}"/>
              </a:ext>
            </a:extLst>
          </p:cNvPr>
          <p:cNvSpPr>
            <a:spLocks noGrp="1"/>
          </p:cNvSpPr>
          <p:nvPr>
            <p:ph type="subTitle" idx="1"/>
          </p:nvPr>
        </p:nvSpPr>
        <p:spPr>
          <a:xfrm>
            <a:off x="3263103" y="3327122"/>
            <a:ext cx="8825658" cy="861420"/>
          </a:xfrm>
        </p:spPr>
        <p:txBody>
          <a:bodyPr>
            <a:noAutofit/>
          </a:bodyPr>
          <a:lstStyle/>
          <a:p>
            <a:pPr lvl="8" algn="just">
              <a:lnSpc>
                <a:spcPct val="150000"/>
              </a:lnSpc>
            </a:pPr>
            <a:r>
              <a:rPr lang="en-US" sz="2000" b="1" dirty="0">
                <a:latin typeface="Times New Roman" panose="02020603050405020304" pitchFamily="18" charset="0"/>
                <a:cs typeface="Times New Roman" panose="02020603050405020304" pitchFamily="18" charset="0"/>
              </a:rPr>
              <a:t>						Dr Ruqqia Hashmi</a:t>
            </a:r>
          </a:p>
          <a:p>
            <a:pPr lvl="8" algn="just">
              <a:lnSpc>
                <a:spcPct val="150000"/>
              </a:lnSpc>
            </a:pPr>
            <a:r>
              <a:rPr lang="en-US" sz="2000" b="1" dirty="0">
                <a:latin typeface="Times New Roman" panose="02020603050405020304" pitchFamily="18" charset="0"/>
                <a:cs typeface="Times New Roman" panose="02020603050405020304" pitchFamily="18" charset="0"/>
              </a:rPr>
              <a:t>						Assistant Professor </a:t>
            </a:r>
          </a:p>
          <a:p>
            <a:pPr lvl="8" algn="just">
              <a:lnSpc>
                <a:spcPct val="150000"/>
              </a:lnSpc>
            </a:pPr>
            <a:r>
              <a:rPr lang="en-US" sz="2000" b="1" dirty="0">
                <a:latin typeface="Times New Roman" panose="02020603050405020304" pitchFamily="18" charset="0"/>
                <a:cs typeface="Times New Roman" panose="02020603050405020304" pitchFamily="18" charset="0"/>
              </a:rPr>
              <a:t>					Department of Sociology </a:t>
            </a:r>
          </a:p>
          <a:p>
            <a:pPr lvl="8" algn="just">
              <a:lnSpc>
                <a:spcPct val="150000"/>
              </a:lnSpc>
            </a:pPr>
            <a:r>
              <a:rPr lang="en-US" sz="2000" b="1" dirty="0">
                <a:latin typeface="Times New Roman" panose="02020603050405020304" pitchFamily="18" charset="0"/>
                <a:cs typeface="Times New Roman" panose="02020603050405020304" pitchFamily="18" charset="0"/>
              </a:rPr>
              <a:t>	Anjuman Arts Science Commerce College and PG Studies </a:t>
            </a:r>
            <a:r>
              <a:rPr lang="en-US" sz="2000" b="1" dirty="0" err="1">
                <a:latin typeface="Times New Roman" panose="02020603050405020304" pitchFamily="18" charset="0"/>
                <a:cs typeface="Times New Roman" panose="02020603050405020304" pitchFamily="18" charset="0"/>
              </a:rPr>
              <a:t>Vijayapur</a:t>
            </a:r>
            <a:r>
              <a:rPr lang="en-US" sz="2000" b="1" dirty="0">
                <a:latin typeface="Times New Roman" panose="02020603050405020304" pitchFamily="18" charset="0"/>
                <a:cs typeface="Times New Roman" panose="02020603050405020304" pitchFamily="18" charset="0"/>
              </a:rPr>
              <a:t> Karnataka </a:t>
            </a:r>
          </a:p>
          <a:p>
            <a:pPr lvl="8" algn="just">
              <a:lnSpc>
                <a:spcPct val="150000"/>
              </a:lnSpc>
            </a:pPr>
            <a:r>
              <a:rPr lang="en-US" sz="2000" b="1" dirty="0">
                <a:latin typeface="Times New Roman" panose="02020603050405020304" pitchFamily="18" charset="0"/>
                <a:cs typeface="Times New Roman" panose="02020603050405020304" pitchFamily="18" charset="0"/>
              </a:rPr>
              <a:t>				    hashmiruqqia@gmail.com </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09597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77BAF3-9E7A-D4AF-CAAF-257FD01E1D94}"/>
              </a:ext>
            </a:extLst>
          </p:cNvPr>
          <p:cNvSpPr>
            <a:spLocks noGrp="1"/>
          </p:cNvSpPr>
          <p:nvPr>
            <p:ph type="title"/>
          </p:nvPr>
        </p:nvSpPr>
        <p:spPr>
          <a:xfrm>
            <a:off x="646111" y="468216"/>
            <a:ext cx="10171706" cy="725153"/>
          </a:xfrm>
        </p:spPr>
        <p:txBody>
          <a:bodyPr>
            <a:normAutofit/>
          </a:bodyPr>
          <a:lstStyle/>
          <a:p>
            <a:r>
              <a:rPr lang="en-US" sz="4000" b="1" dirty="0">
                <a:latin typeface="Times New Roman" panose="02020603050405020304" pitchFamily="18" charset="0"/>
                <a:cs typeface="Times New Roman" panose="02020603050405020304" pitchFamily="18" charset="0"/>
              </a:rPr>
              <a:t>INTRODUCTION</a:t>
            </a:r>
          </a:p>
        </p:txBody>
      </p:sp>
      <p:sp>
        <p:nvSpPr>
          <p:cNvPr id="3" name="Content Placeholder 2">
            <a:extLst>
              <a:ext uri="{FF2B5EF4-FFF2-40B4-BE49-F238E27FC236}">
                <a16:creationId xmlns:a16="http://schemas.microsoft.com/office/drawing/2014/main" id="{FE91518C-FEEA-B203-635B-CE96FA7AF7DD}"/>
              </a:ext>
            </a:extLst>
          </p:cNvPr>
          <p:cNvSpPr>
            <a:spLocks noGrp="1"/>
          </p:cNvSpPr>
          <p:nvPr>
            <p:ph idx="1"/>
          </p:nvPr>
        </p:nvSpPr>
        <p:spPr>
          <a:xfrm>
            <a:off x="646111" y="1331259"/>
            <a:ext cx="10731780" cy="4195481"/>
          </a:xfrm>
        </p:spPr>
        <p:txBody>
          <a:bodyPr>
            <a:noAutofit/>
          </a:bodyPr>
          <a:lstStyle/>
          <a:p>
            <a:pPr algn="just">
              <a:lnSpc>
                <a:spcPct val="150000"/>
              </a:lnSpc>
            </a:pPr>
            <a:r>
              <a:rPr lang="en-US" dirty="0">
                <a:effectLst/>
                <a:latin typeface="Times New Roman" panose="02020603050405020304" pitchFamily="18" charset="0"/>
                <a:ea typeface="Times New Roman" panose="02020603050405020304" pitchFamily="18" charset="0"/>
              </a:rPr>
              <a:t>Sociological</a:t>
            </a:r>
            <a:r>
              <a:rPr lang="en-US" spc="-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research has long been a</a:t>
            </a:r>
            <a:r>
              <a:rPr lang="en-US" spc="-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vital tool</a:t>
            </a:r>
            <a:r>
              <a:rPr lang="en-US" spc="-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for understanding and addressing complex social issues. </a:t>
            </a:r>
          </a:p>
          <a:p>
            <a:pPr algn="just">
              <a:lnSpc>
                <a:spcPct val="150000"/>
              </a:lnSpc>
            </a:pPr>
            <a:r>
              <a:rPr lang="en-US" dirty="0">
                <a:effectLst/>
                <a:latin typeface="Times New Roman" panose="02020603050405020304" pitchFamily="18" charset="0"/>
                <a:ea typeface="Times New Roman" panose="02020603050405020304" pitchFamily="18" charset="0"/>
              </a:rPr>
              <a:t>However, the field is currently facing a range of challenges and opportunities that require innovation</a:t>
            </a:r>
            <a:r>
              <a:rPr lang="en-US" spc="-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and</a:t>
            </a:r>
            <a:r>
              <a:rPr lang="en-US" spc="-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reinvention.</a:t>
            </a:r>
            <a:r>
              <a:rPr lang="en-US" spc="-25" dirty="0">
                <a:effectLst/>
                <a:latin typeface="Times New Roman" panose="02020603050405020304" pitchFamily="18" charset="0"/>
                <a:ea typeface="Times New Roman" panose="02020603050405020304" pitchFamily="18" charset="0"/>
              </a:rPr>
              <a:t> </a:t>
            </a:r>
          </a:p>
          <a:p>
            <a:pPr algn="just">
              <a:lnSpc>
                <a:spcPct val="150000"/>
              </a:lnSpc>
            </a:pPr>
            <a:r>
              <a:rPr lang="en-US" dirty="0">
                <a:effectLst/>
                <a:latin typeface="Times New Roman" panose="02020603050405020304" pitchFamily="18" charset="0"/>
                <a:ea typeface="Times New Roman" panose="02020603050405020304" pitchFamily="18" charset="0"/>
              </a:rPr>
              <a:t>This article</a:t>
            </a:r>
            <a:r>
              <a:rPr lang="en-US" spc="-1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explores the</a:t>
            </a:r>
            <a:r>
              <a:rPr lang="en-US" spc="-1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current</a:t>
            </a:r>
            <a:r>
              <a:rPr lang="en-US" spc="-1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trends,</a:t>
            </a:r>
            <a:r>
              <a:rPr lang="en-US" spc="-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challenges,</a:t>
            </a:r>
            <a:r>
              <a:rPr lang="en-US" spc="-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and</a:t>
            </a:r>
            <a:r>
              <a:rPr lang="en-US" spc="-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opportunities in</a:t>
            </a:r>
            <a:r>
              <a:rPr lang="en-US" spc="-5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sociological</a:t>
            </a:r>
            <a:r>
              <a:rPr lang="en-US" spc="-5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research,</a:t>
            </a:r>
            <a:r>
              <a:rPr lang="en-US" spc="-5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with</a:t>
            </a:r>
            <a:r>
              <a:rPr lang="en-US" spc="-5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a</a:t>
            </a:r>
            <a:r>
              <a:rPr lang="en-US" spc="-5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focus</a:t>
            </a:r>
            <a:r>
              <a:rPr lang="en-US" spc="-4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on</a:t>
            </a:r>
            <a:r>
              <a:rPr lang="en-US" spc="-5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the</a:t>
            </a:r>
            <a:r>
              <a:rPr lang="en-US" spc="-5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need</a:t>
            </a:r>
            <a:r>
              <a:rPr lang="en-US" spc="-5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for</a:t>
            </a:r>
            <a:r>
              <a:rPr lang="en-US" spc="-4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reimagining</a:t>
            </a:r>
            <a:r>
              <a:rPr lang="en-US" spc="-5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the</a:t>
            </a:r>
            <a:r>
              <a:rPr lang="en-US" spc="-5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field</a:t>
            </a:r>
            <a:r>
              <a:rPr lang="en-US" spc="-5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in</a:t>
            </a:r>
            <a:r>
              <a:rPr lang="en-US" spc="-5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response</a:t>
            </a:r>
            <a:r>
              <a:rPr lang="en-US" spc="-5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to</a:t>
            </a:r>
            <a:r>
              <a:rPr lang="en-US" spc="-5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changing social, technological, and political contexts.</a:t>
            </a:r>
            <a:endParaRPr lang="en-US" dirty="0"/>
          </a:p>
        </p:txBody>
      </p:sp>
    </p:spTree>
    <p:extLst>
      <p:ext uri="{BB962C8B-B14F-4D97-AF65-F5344CB8AC3E}">
        <p14:creationId xmlns:p14="http://schemas.microsoft.com/office/powerpoint/2010/main" val="26168597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02EBA5-F325-C916-2A64-9631D48ADD8C}"/>
              </a:ext>
            </a:extLst>
          </p:cNvPr>
          <p:cNvSpPr>
            <a:spLocks noGrp="1"/>
          </p:cNvSpPr>
          <p:nvPr>
            <p:ph type="title"/>
          </p:nvPr>
        </p:nvSpPr>
        <p:spPr>
          <a:xfrm>
            <a:off x="646111" y="452718"/>
            <a:ext cx="9404723" cy="926631"/>
          </a:xfrm>
        </p:spPr>
        <p:txBody>
          <a:bodyPr>
            <a:normAutofit/>
          </a:bodyPr>
          <a:lstStyle/>
          <a:p>
            <a:pPr>
              <a:lnSpc>
                <a:spcPct val="150000"/>
              </a:lnSpc>
            </a:pPr>
            <a:r>
              <a:rPr lang="en-US" sz="4000" b="1" dirty="0">
                <a:latin typeface="Times New Roman" panose="02020603050405020304" pitchFamily="18" charset="0"/>
                <a:cs typeface="Times New Roman" panose="02020603050405020304" pitchFamily="18" charset="0"/>
              </a:rPr>
              <a:t>TRENDS</a:t>
            </a:r>
          </a:p>
        </p:txBody>
      </p:sp>
      <p:sp>
        <p:nvSpPr>
          <p:cNvPr id="3" name="Content Placeholder 2">
            <a:extLst>
              <a:ext uri="{FF2B5EF4-FFF2-40B4-BE49-F238E27FC236}">
                <a16:creationId xmlns:a16="http://schemas.microsoft.com/office/drawing/2014/main" id="{BFE2E844-9FC1-4263-AAE2-4276DC38040E}"/>
              </a:ext>
            </a:extLst>
          </p:cNvPr>
          <p:cNvSpPr>
            <a:spLocks noGrp="1"/>
          </p:cNvSpPr>
          <p:nvPr>
            <p:ph idx="1"/>
          </p:nvPr>
        </p:nvSpPr>
        <p:spPr>
          <a:xfrm>
            <a:off x="469489" y="1587449"/>
            <a:ext cx="10854813" cy="4673866"/>
          </a:xfrm>
        </p:spPr>
        <p:txBody>
          <a:bodyPr>
            <a:noAutofit/>
          </a:bodyPr>
          <a:lstStyle/>
          <a:p>
            <a:pPr marL="457200" lvl="1" indent="0" algn="just">
              <a:lnSpc>
                <a:spcPct val="150000"/>
              </a:lnSpc>
              <a:spcBef>
                <a:spcPts val="1020"/>
              </a:spcBef>
              <a:buSzPts val="1200"/>
              <a:buNone/>
              <a:tabLst>
                <a:tab pos="520700" algn="l"/>
              </a:tabLst>
            </a:pPr>
            <a:r>
              <a:rPr lang="en-US" sz="2000" b="1" spc="-10" dirty="0">
                <a:effectLst/>
                <a:latin typeface="Times New Roman" panose="02020603050405020304" pitchFamily="18" charset="0"/>
                <a:ea typeface="Times New Roman" panose="02020603050405020304" pitchFamily="18" charset="0"/>
              </a:rPr>
              <a:t>Technological</a:t>
            </a:r>
            <a:r>
              <a:rPr lang="en-US" sz="2000" b="1" spc="25" dirty="0">
                <a:effectLst/>
                <a:latin typeface="Times New Roman" panose="02020603050405020304" pitchFamily="18" charset="0"/>
                <a:ea typeface="Times New Roman" panose="02020603050405020304" pitchFamily="18" charset="0"/>
              </a:rPr>
              <a:t> </a:t>
            </a:r>
            <a:r>
              <a:rPr lang="en-US" sz="2000" b="1" spc="-10" dirty="0">
                <a:effectLst/>
                <a:latin typeface="Times New Roman" panose="02020603050405020304" pitchFamily="18" charset="0"/>
                <a:ea typeface="Times New Roman" panose="02020603050405020304" pitchFamily="18" charset="0"/>
              </a:rPr>
              <a:t>advancements:</a:t>
            </a:r>
            <a:endParaRPr lang="en-US" sz="2000" b="1" spc="0" dirty="0">
              <a:effectLst/>
              <a:latin typeface="Times New Roman" panose="02020603050405020304" pitchFamily="18" charset="0"/>
              <a:ea typeface="Times New Roman" panose="02020603050405020304" pitchFamily="18" charset="0"/>
            </a:endParaRPr>
          </a:p>
          <a:p>
            <a:pPr marL="635635" marR="80010" indent="-342900" algn="just">
              <a:lnSpc>
                <a:spcPct val="150000"/>
              </a:lnSpc>
              <a:spcBef>
                <a:spcPts val="220"/>
              </a:spcBef>
            </a:pPr>
            <a:r>
              <a:rPr lang="en-US" dirty="0">
                <a:effectLst/>
                <a:latin typeface="Times New Roman" panose="02020603050405020304" pitchFamily="18" charset="0"/>
                <a:ea typeface="Times New Roman" panose="02020603050405020304" pitchFamily="18" charset="0"/>
              </a:rPr>
              <a:t>The use of technology in sociological research has transformed data collection, analysis, and</a:t>
            </a:r>
            <a:r>
              <a:rPr lang="en-US" spc="-7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dissemination.</a:t>
            </a:r>
            <a:r>
              <a:rPr lang="en-US" spc="-75" dirty="0">
                <a:effectLst/>
                <a:latin typeface="Times New Roman" panose="02020603050405020304" pitchFamily="18" charset="0"/>
                <a:ea typeface="Times New Roman" panose="02020603050405020304" pitchFamily="18" charset="0"/>
              </a:rPr>
              <a:t> </a:t>
            </a:r>
          </a:p>
          <a:p>
            <a:pPr marL="635635" marR="80010" indent="-342900" algn="just">
              <a:lnSpc>
                <a:spcPct val="150000"/>
              </a:lnSpc>
              <a:spcBef>
                <a:spcPts val="220"/>
              </a:spcBef>
            </a:pPr>
            <a:r>
              <a:rPr lang="en-US" dirty="0">
                <a:effectLst/>
                <a:latin typeface="Times New Roman" panose="02020603050405020304" pitchFamily="18" charset="0"/>
                <a:ea typeface="Times New Roman" panose="02020603050405020304" pitchFamily="18" charset="0"/>
              </a:rPr>
              <a:t>Online</a:t>
            </a:r>
            <a:r>
              <a:rPr lang="en-US" spc="-7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surveys,</a:t>
            </a:r>
            <a:r>
              <a:rPr lang="en-US" spc="-7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social</a:t>
            </a:r>
            <a:r>
              <a:rPr lang="en-US" spc="-7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media</a:t>
            </a:r>
            <a:r>
              <a:rPr lang="en-US" spc="-7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analysis,</a:t>
            </a:r>
            <a:r>
              <a:rPr lang="en-US" spc="-7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and</a:t>
            </a:r>
            <a:r>
              <a:rPr lang="en-US" spc="-7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digital</a:t>
            </a:r>
            <a:r>
              <a:rPr lang="en-US" spc="-7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ethnography</a:t>
            </a:r>
            <a:r>
              <a:rPr lang="en-US" spc="-7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are</a:t>
            </a:r>
            <a:r>
              <a:rPr lang="en-US" spc="-7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some examples of how technology is being used to study social phenomena.</a:t>
            </a:r>
          </a:p>
          <a:p>
            <a:pPr marL="292735" marR="80010" indent="0" algn="just">
              <a:lnSpc>
                <a:spcPct val="150000"/>
              </a:lnSpc>
              <a:spcBef>
                <a:spcPts val="220"/>
              </a:spcBef>
              <a:buNone/>
            </a:pPr>
            <a:r>
              <a:rPr lang="en-US" b="1" spc="0" dirty="0">
                <a:effectLst/>
                <a:latin typeface="Times New Roman" panose="02020603050405020304" pitchFamily="18" charset="0"/>
                <a:ea typeface="Times New Roman" panose="02020603050405020304" pitchFamily="18" charset="0"/>
              </a:rPr>
              <a:t>Interdisciplinary</a:t>
            </a:r>
            <a:r>
              <a:rPr lang="en-US" b="1" spc="-35" dirty="0">
                <a:effectLst/>
                <a:latin typeface="Times New Roman" panose="02020603050405020304" pitchFamily="18" charset="0"/>
                <a:ea typeface="Times New Roman" panose="02020603050405020304" pitchFamily="18" charset="0"/>
              </a:rPr>
              <a:t> </a:t>
            </a:r>
            <a:r>
              <a:rPr lang="en-US" b="1" spc="-10" dirty="0">
                <a:effectLst/>
                <a:latin typeface="Times New Roman" panose="02020603050405020304" pitchFamily="18" charset="0"/>
                <a:ea typeface="Times New Roman" panose="02020603050405020304" pitchFamily="18" charset="0"/>
              </a:rPr>
              <a:t>approaches:</a:t>
            </a:r>
            <a:endParaRPr lang="en-US" b="1" spc="0" dirty="0">
              <a:effectLst/>
              <a:latin typeface="Times New Roman" panose="02020603050405020304" pitchFamily="18" charset="0"/>
              <a:ea typeface="Times New Roman" panose="02020603050405020304" pitchFamily="18" charset="0"/>
            </a:endParaRPr>
          </a:p>
          <a:p>
            <a:pPr marL="635635" marR="80010" indent="-342900" algn="just">
              <a:lnSpc>
                <a:spcPct val="150000"/>
              </a:lnSpc>
              <a:spcBef>
                <a:spcPts val="220"/>
              </a:spcBef>
            </a:pPr>
            <a:r>
              <a:rPr lang="en-US" dirty="0">
                <a:effectLst/>
                <a:latin typeface="Times New Roman" panose="02020603050405020304" pitchFamily="18" charset="0"/>
                <a:ea typeface="Times New Roman" panose="02020603050405020304" pitchFamily="18" charset="0"/>
              </a:rPr>
              <a:t>Collaboration between sociologists and scholars from other fields, such as psychology, anthropology, and philosophy, is becoming increasingly common. </a:t>
            </a:r>
          </a:p>
          <a:p>
            <a:pPr marL="635635" marR="80010" indent="-342900" algn="just">
              <a:lnSpc>
                <a:spcPct val="150000"/>
              </a:lnSpc>
              <a:spcBef>
                <a:spcPts val="220"/>
              </a:spcBef>
            </a:pPr>
            <a:r>
              <a:rPr lang="en-US" dirty="0">
                <a:effectLst/>
                <a:latin typeface="Times New Roman" panose="02020603050405020304" pitchFamily="18" charset="0"/>
                <a:ea typeface="Times New Roman" panose="02020603050405020304" pitchFamily="18" charset="0"/>
              </a:rPr>
              <a:t>This interdisciplinary approach enables a more comprehensive understanding of complex social issues.</a:t>
            </a:r>
          </a:p>
        </p:txBody>
      </p:sp>
    </p:spTree>
    <p:extLst>
      <p:ext uri="{BB962C8B-B14F-4D97-AF65-F5344CB8AC3E}">
        <p14:creationId xmlns:p14="http://schemas.microsoft.com/office/powerpoint/2010/main" val="5620100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7AC819A-1B6B-3AFD-8AD2-50FF170A2821}"/>
              </a:ext>
            </a:extLst>
          </p:cNvPr>
          <p:cNvSpPr>
            <a:spLocks noGrp="1"/>
          </p:cNvSpPr>
          <p:nvPr>
            <p:ph idx="1"/>
          </p:nvPr>
        </p:nvSpPr>
        <p:spPr>
          <a:xfrm>
            <a:off x="734961" y="1638941"/>
            <a:ext cx="10515600" cy="3351513"/>
          </a:xfrm>
        </p:spPr>
        <p:txBody>
          <a:bodyPr>
            <a:normAutofit/>
          </a:bodyPr>
          <a:lstStyle/>
          <a:p>
            <a:pPr marL="0" marR="0" indent="0" algn="just">
              <a:lnSpc>
                <a:spcPct val="150000"/>
              </a:lnSpc>
              <a:spcBef>
                <a:spcPts val="815"/>
              </a:spcBef>
              <a:spcAft>
                <a:spcPts val="0"/>
              </a:spcAft>
              <a:buNone/>
            </a:pPr>
            <a:r>
              <a:rPr lang="en-US" b="1" dirty="0">
                <a:effectLst/>
                <a:latin typeface="Times New Roman" panose="02020603050405020304" pitchFamily="18" charset="0"/>
                <a:ea typeface="Times New Roman" panose="02020603050405020304" pitchFamily="18" charset="0"/>
              </a:rPr>
              <a:t>Demand</a:t>
            </a:r>
            <a:r>
              <a:rPr lang="en-US" b="1" spc="-10" dirty="0">
                <a:effectLst/>
                <a:latin typeface="Times New Roman" panose="02020603050405020304" pitchFamily="18" charset="0"/>
                <a:ea typeface="Times New Roman" panose="02020603050405020304" pitchFamily="18" charset="0"/>
              </a:rPr>
              <a:t> </a:t>
            </a:r>
            <a:r>
              <a:rPr lang="en-US" b="1" dirty="0">
                <a:effectLst/>
                <a:latin typeface="Times New Roman" panose="02020603050405020304" pitchFamily="18" charset="0"/>
                <a:ea typeface="Times New Roman" panose="02020603050405020304" pitchFamily="18" charset="0"/>
              </a:rPr>
              <a:t>for</a:t>
            </a:r>
            <a:r>
              <a:rPr lang="en-US" b="1" spc="-10" dirty="0">
                <a:effectLst/>
                <a:latin typeface="Times New Roman" panose="02020603050405020304" pitchFamily="18" charset="0"/>
                <a:ea typeface="Times New Roman" panose="02020603050405020304" pitchFamily="18" charset="0"/>
              </a:rPr>
              <a:t> </a:t>
            </a:r>
            <a:r>
              <a:rPr lang="en-US" b="1" dirty="0">
                <a:effectLst/>
                <a:latin typeface="Times New Roman" panose="02020603050405020304" pitchFamily="18" charset="0"/>
                <a:ea typeface="Times New Roman" panose="02020603050405020304" pitchFamily="18" charset="0"/>
              </a:rPr>
              <a:t>sociological</a:t>
            </a:r>
            <a:r>
              <a:rPr lang="en-US" b="1" spc="-15" dirty="0">
                <a:effectLst/>
                <a:latin typeface="Times New Roman" panose="02020603050405020304" pitchFamily="18" charset="0"/>
                <a:ea typeface="Times New Roman" panose="02020603050405020304" pitchFamily="18" charset="0"/>
              </a:rPr>
              <a:t> </a:t>
            </a:r>
            <a:r>
              <a:rPr lang="en-US" b="1" spc="-10" dirty="0">
                <a:effectLst/>
                <a:latin typeface="Times New Roman" panose="02020603050405020304" pitchFamily="18" charset="0"/>
                <a:ea typeface="Times New Roman" panose="02020603050405020304" pitchFamily="18" charset="0"/>
              </a:rPr>
              <a:t>expertise:</a:t>
            </a:r>
            <a:endParaRPr lang="en-US" b="1" dirty="0">
              <a:effectLst/>
              <a:latin typeface="Times New Roman" panose="02020603050405020304" pitchFamily="18" charset="0"/>
              <a:ea typeface="Times New Roman" panose="02020603050405020304" pitchFamily="18" charset="0"/>
            </a:endParaRPr>
          </a:p>
          <a:p>
            <a:pPr marR="76200" algn="just">
              <a:lnSpc>
                <a:spcPct val="150000"/>
              </a:lnSpc>
              <a:spcBef>
                <a:spcPts val="1020"/>
              </a:spcBef>
            </a:pPr>
            <a:r>
              <a:rPr lang="en-US" dirty="0">
                <a:effectLst/>
                <a:latin typeface="Times New Roman" panose="02020603050405020304" pitchFamily="18" charset="0"/>
                <a:ea typeface="Times New Roman" panose="02020603050405020304" pitchFamily="18" charset="0"/>
              </a:rPr>
              <a:t>Sociologists</a:t>
            </a:r>
            <a:r>
              <a:rPr lang="en-US" spc="-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are</a:t>
            </a:r>
            <a:r>
              <a:rPr lang="en-US" spc="-2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being</a:t>
            </a:r>
            <a:r>
              <a:rPr lang="en-US" spc="-1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called</a:t>
            </a:r>
            <a:r>
              <a:rPr lang="en-US" spc="-1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upon to</a:t>
            </a:r>
            <a:r>
              <a:rPr lang="en-US" spc="-1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provide</a:t>
            </a:r>
            <a:r>
              <a:rPr lang="en-US" spc="-2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expertise</a:t>
            </a:r>
            <a:r>
              <a:rPr lang="en-US" spc="-2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in</a:t>
            </a:r>
            <a:r>
              <a:rPr lang="en-US" spc="-1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areas</a:t>
            </a:r>
            <a:r>
              <a:rPr lang="en-US" spc="-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like</a:t>
            </a:r>
            <a:r>
              <a:rPr lang="en-US" spc="-2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policy-making, business,</a:t>
            </a:r>
            <a:r>
              <a:rPr lang="en-US" spc="-1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and healthcare, demonstrating the growing recognition of the value of sociological research in addressing real-world problems.</a:t>
            </a:r>
          </a:p>
          <a:p>
            <a:pPr marL="0" indent="0">
              <a:buNone/>
            </a:pPr>
            <a:endParaRPr lang="en-US" dirty="0"/>
          </a:p>
        </p:txBody>
      </p:sp>
    </p:spTree>
    <p:extLst>
      <p:ext uri="{BB962C8B-B14F-4D97-AF65-F5344CB8AC3E}">
        <p14:creationId xmlns:p14="http://schemas.microsoft.com/office/powerpoint/2010/main" val="1815342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3AACA-429F-29F8-B45C-DF2F79B8204D}"/>
              </a:ext>
            </a:extLst>
          </p:cNvPr>
          <p:cNvSpPr>
            <a:spLocks noGrp="1"/>
          </p:cNvSpPr>
          <p:nvPr>
            <p:ph type="title"/>
          </p:nvPr>
        </p:nvSpPr>
        <p:spPr/>
        <p:txBody>
          <a:bodyPr>
            <a:normAutofit/>
          </a:bodyPr>
          <a:lstStyle/>
          <a:p>
            <a:r>
              <a:rPr lang="en-US" sz="4000" b="1" dirty="0">
                <a:latin typeface="Times New Roman" panose="02020603050405020304" pitchFamily="18" charset="0"/>
                <a:cs typeface="Times New Roman" panose="02020603050405020304" pitchFamily="18" charset="0"/>
              </a:rPr>
              <a:t>CHALLENGES</a:t>
            </a:r>
          </a:p>
        </p:txBody>
      </p:sp>
      <p:sp>
        <p:nvSpPr>
          <p:cNvPr id="3" name="Content Placeholder 2">
            <a:extLst>
              <a:ext uri="{FF2B5EF4-FFF2-40B4-BE49-F238E27FC236}">
                <a16:creationId xmlns:a16="http://schemas.microsoft.com/office/drawing/2014/main" id="{BD4A8F42-66D1-967C-26AA-2685FDADB754}"/>
              </a:ext>
            </a:extLst>
          </p:cNvPr>
          <p:cNvSpPr>
            <a:spLocks noGrp="1"/>
          </p:cNvSpPr>
          <p:nvPr>
            <p:ph idx="1"/>
          </p:nvPr>
        </p:nvSpPr>
        <p:spPr>
          <a:xfrm>
            <a:off x="837840" y="1743202"/>
            <a:ext cx="9604017" cy="4195481"/>
          </a:xfrm>
        </p:spPr>
        <p:txBody>
          <a:bodyPr>
            <a:normAutofit/>
          </a:bodyPr>
          <a:lstStyle/>
          <a:p>
            <a:pPr marL="0" indent="0" algn="just">
              <a:lnSpc>
                <a:spcPct val="150000"/>
              </a:lnSpc>
              <a:buNone/>
            </a:pPr>
            <a:r>
              <a:rPr lang="en-US" b="1" dirty="0">
                <a:latin typeface="Times New Roman" panose="02020603050405020304" pitchFamily="18" charset="0"/>
                <a:cs typeface="Times New Roman" panose="02020603050405020304" pitchFamily="18" charset="0"/>
              </a:rPr>
              <a:t>1. COVID-19 pandemic: </a:t>
            </a:r>
            <a:r>
              <a:rPr lang="en-US" dirty="0">
                <a:latin typeface="Times New Roman" panose="02020603050405020304" pitchFamily="18" charset="0"/>
                <a:cs typeface="Times New Roman" panose="02020603050405020304" pitchFamily="18" charset="0"/>
              </a:rPr>
              <a:t>The pandemic has highlighted the need for sociological research to address pressing social issues, but has also posed significant challenges for data collection and fieldwork.</a:t>
            </a:r>
          </a:p>
          <a:p>
            <a:pPr marL="0" indent="0" algn="just">
              <a:lnSpc>
                <a:spcPct val="150000"/>
              </a:lnSpc>
              <a:buNone/>
            </a:pPr>
            <a:r>
              <a:rPr lang="en-US" b="1" dirty="0">
                <a:latin typeface="Times New Roman" panose="02020603050405020304" pitchFamily="18" charset="0"/>
                <a:cs typeface="Times New Roman" panose="02020603050405020304" pitchFamily="18" charset="0"/>
              </a:rPr>
              <a:t>2. Big data: </a:t>
            </a:r>
            <a:r>
              <a:rPr lang="en-US" dirty="0">
                <a:latin typeface="Times New Roman" panose="02020603050405020304" pitchFamily="18" charset="0"/>
                <a:cs typeface="Times New Roman" panose="02020603050405020304" pitchFamily="18" charset="0"/>
              </a:rPr>
              <a:t>The rise of big data has created new opportunities for sociological research, but also raises concerns about privacy, ethics, and the potential for bias.</a:t>
            </a:r>
          </a:p>
          <a:p>
            <a:pPr marL="0" indent="0" algn="just">
              <a:lnSpc>
                <a:spcPct val="150000"/>
              </a:lnSpc>
              <a:buNone/>
            </a:pPr>
            <a:r>
              <a:rPr lang="en-US" b="1" dirty="0">
                <a:latin typeface="Times New Roman" panose="02020603050405020304" pitchFamily="18" charset="0"/>
                <a:cs typeface="Times New Roman" panose="02020603050405020304" pitchFamily="18" charset="0"/>
              </a:rPr>
              <a:t>3. Diverse and inclusive research practices: </a:t>
            </a:r>
            <a:r>
              <a:rPr lang="en-US" dirty="0">
                <a:latin typeface="Times New Roman" panose="02020603050405020304" pitchFamily="18" charset="0"/>
                <a:cs typeface="Times New Roman" panose="02020603050405020304" pitchFamily="18" charset="0"/>
              </a:rPr>
              <a:t>The field of sociology has historically been criticized for its lack of diversity and inclusivity, and there is a growing recognition of the need for more diverse and inclusive research practices.</a:t>
            </a:r>
          </a:p>
        </p:txBody>
      </p:sp>
    </p:spTree>
    <p:extLst>
      <p:ext uri="{BB962C8B-B14F-4D97-AF65-F5344CB8AC3E}">
        <p14:creationId xmlns:p14="http://schemas.microsoft.com/office/powerpoint/2010/main" val="9152193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A868F-4418-C704-EDCF-5B4DD78E110A}"/>
              </a:ext>
            </a:extLst>
          </p:cNvPr>
          <p:cNvSpPr>
            <a:spLocks noGrp="1"/>
          </p:cNvSpPr>
          <p:nvPr>
            <p:ph type="title"/>
          </p:nvPr>
        </p:nvSpPr>
        <p:spPr/>
        <p:txBody>
          <a:bodyPr>
            <a:normAutofit/>
          </a:bodyPr>
          <a:lstStyle/>
          <a:p>
            <a:pPr algn="just">
              <a:lnSpc>
                <a:spcPct val="150000"/>
              </a:lnSpc>
            </a:pPr>
            <a:r>
              <a:rPr lang="en-US" sz="4000" b="1" dirty="0">
                <a:latin typeface="Times New Roman" panose="02020603050405020304" pitchFamily="18" charset="0"/>
                <a:cs typeface="Times New Roman" panose="02020603050405020304" pitchFamily="18" charset="0"/>
              </a:rPr>
              <a:t>OPPORTUNITIES</a:t>
            </a:r>
          </a:p>
        </p:txBody>
      </p:sp>
      <p:sp>
        <p:nvSpPr>
          <p:cNvPr id="3" name="Content Placeholder 2">
            <a:extLst>
              <a:ext uri="{FF2B5EF4-FFF2-40B4-BE49-F238E27FC236}">
                <a16:creationId xmlns:a16="http://schemas.microsoft.com/office/drawing/2014/main" id="{35B3B384-BDA4-02AE-56C9-DC31EF7C055A}"/>
              </a:ext>
            </a:extLst>
          </p:cNvPr>
          <p:cNvSpPr>
            <a:spLocks noGrp="1"/>
          </p:cNvSpPr>
          <p:nvPr>
            <p:ph idx="1"/>
          </p:nvPr>
        </p:nvSpPr>
        <p:spPr>
          <a:xfrm>
            <a:off x="449891" y="1484538"/>
            <a:ext cx="11292218" cy="4195481"/>
          </a:xfrm>
        </p:spPr>
        <p:txBody>
          <a:bodyPr>
            <a:noAutofit/>
          </a:bodyPr>
          <a:lstStyle/>
          <a:p>
            <a:pPr marL="0" indent="0" algn="just">
              <a:lnSpc>
                <a:spcPct val="150000"/>
              </a:lnSpc>
              <a:buNone/>
            </a:pPr>
            <a:r>
              <a:rPr lang="en-US" b="1" dirty="0">
                <a:latin typeface="Times New Roman" panose="02020603050405020304" pitchFamily="18" charset="0"/>
                <a:cs typeface="Times New Roman" panose="02020603050405020304" pitchFamily="18" charset="0"/>
              </a:rPr>
              <a:t>1. New methodologies: </a:t>
            </a:r>
            <a:r>
              <a:rPr lang="en-US" dirty="0">
                <a:latin typeface="Times New Roman" panose="02020603050405020304" pitchFamily="18" charset="0"/>
                <a:cs typeface="Times New Roman" panose="02020603050405020304" pitchFamily="18" charset="0"/>
              </a:rPr>
              <a:t>The development of new methodologies, such as digital ethnography and social network analysis, has opened up new possibilities for sociological research.</a:t>
            </a:r>
          </a:p>
          <a:p>
            <a:pPr marL="0" indent="0" algn="just">
              <a:lnSpc>
                <a:spcPct val="150000"/>
              </a:lnSpc>
              <a:buNone/>
            </a:pPr>
            <a:r>
              <a:rPr lang="en-US" b="1" dirty="0">
                <a:latin typeface="Times New Roman" panose="02020603050405020304" pitchFamily="18" charset="0"/>
                <a:cs typeface="Times New Roman" panose="02020603050405020304" pitchFamily="18" charset="0"/>
              </a:rPr>
              <a:t>2. Integration of art and science: </a:t>
            </a:r>
            <a:r>
              <a:rPr lang="en-US" dirty="0">
                <a:latin typeface="Times New Roman" panose="02020603050405020304" pitchFamily="18" charset="0"/>
                <a:cs typeface="Times New Roman" panose="02020603050405020304" pitchFamily="18" charset="0"/>
              </a:rPr>
              <a:t>The increasing recognition of the importance of art and creativity in sociological research has led to new opportunities for innovation and collaboration.</a:t>
            </a:r>
          </a:p>
          <a:p>
            <a:pPr marL="0" indent="0" algn="just">
              <a:lnSpc>
                <a:spcPct val="150000"/>
              </a:lnSpc>
              <a:buNone/>
            </a:pPr>
            <a:r>
              <a:rPr lang="en-US" b="1" dirty="0">
                <a:latin typeface="Times New Roman" panose="02020603050405020304" pitchFamily="18" charset="0"/>
                <a:cs typeface="Times New Roman" panose="02020603050405020304" pitchFamily="18" charset="0"/>
              </a:rPr>
              <a:t>3. Public engagement and outreach: </a:t>
            </a:r>
            <a:r>
              <a:rPr lang="en-US" dirty="0">
                <a:latin typeface="Times New Roman" panose="02020603050405020304" pitchFamily="18" charset="0"/>
                <a:cs typeface="Times New Roman" panose="02020603050405020304" pitchFamily="18" charset="0"/>
              </a:rPr>
              <a:t>The growing demand for sociological expertise has created new opportunities for public engagement and outreach, and the need for sociologists to communicate their research to broader audiences.</a:t>
            </a:r>
          </a:p>
        </p:txBody>
      </p:sp>
    </p:spTree>
    <p:extLst>
      <p:ext uri="{BB962C8B-B14F-4D97-AF65-F5344CB8AC3E}">
        <p14:creationId xmlns:p14="http://schemas.microsoft.com/office/powerpoint/2010/main" val="39713522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F871B-E61C-69E1-2CA7-F85178E14882}"/>
              </a:ext>
            </a:extLst>
          </p:cNvPr>
          <p:cNvSpPr>
            <a:spLocks noGrp="1"/>
          </p:cNvSpPr>
          <p:nvPr>
            <p:ph type="title"/>
          </p:nvPr>
        </p:nvSpPr>
        <p:spPr/>
        <p:txBody>
          <a:bodyPr>
            <a:normAutofit/>
          </a:bodyPr>
          <a:lstStyle/>
          <a:p>
            <a:pPr algn="just"/>
            <a:r>
              <a:rPr lang="en-US" sz="4000" b="1" dirty="0">
                <a:latin typeface="Times New Roman" panose="02020603050405020304" pitchFamily="18" charset="0"/>
                <a:cs typeface="Times New Roman" panose="02020603050405020304" pitchFamily="18" charset="0"/>
              </a:rPr>
              <a:t>CONCLUSION</a:t>
            </a:r>
          </a:p>
        </p:txBody>
      </p:sp>
      <p:sp>
        <p:nvSpPr>
          <p:cNvPr id="3" name="Content Placeholder 2">
            <a:extLst>
              <a:ext uri="{FF2B5EF4-FFF2-40B4-BE49-F238E27FC236}">
                <a16:creationId xmlns:a16="http://schemas.microsoft.com/office/drawing/2014/main" id="{38D2678B-BB97-0C7A-6E42-19D0FAF1DADB}"/>
              </a:ext>
            </a:extLst>
          </p:cNvPr>
          <p:cNvSpPr>
            <a:spLocks noGrp="1"/>
          </p:cNvSpPr>
          <p:nvPr>
            <p:ph idx="1"/>
          </p:nvPr>
        </p:nvSpPr>
        <p:spPr>
          <a:xfrm>
            <a:off x="498628" y="1286359"/>
            <a:ext cx="10636404" cy="4184543"/>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Sociological research is at a crossroads, facing both challenges and opportunities in a rapidly changing world. </a:t>
            </a:r>
          </a:p>
          <a:p>
            <a:pPr algn="just">
              <a:lnSpc>
                <a:spcPct val="150000"/>
              </a:lnSpc>
            </a:pPr>
            <a:r>
              <a:rPr lang="en-US" dirty="0">
                <a:latin typeface="Times New Roman" panose="02020603050405020304" pitchFamily="18" charset="0"/>
                <a:cs typeface="Times New Roman" panose="02020603050405020304" pitchFamily="18" charset="0"/>
              </a:rPr>
              <a:t>This article has highlighted the need for innovation and reinvention in the field, and outlined potential opportunities for reimagining sociological research. </a:t>
            </a:r>
          </a:p>
          <a:p>
            <a:pPr algn="just">
              <a:lnSpc>
                <a:spcPct val="150000"/>
              </a:lnSpc>
            </a:pPr>
            <a:r>
              <a:rPr lang="en-US" dirty="0">
                <a:latin typeface="Times New Roman" panose="02020603050405020304" pitchFamily="18" charset="0"/>
                <a:cs typeface="Times New Roman" panose="02020603050405020304" pitchFamily="18" charset="0"/>
              </a:rPr>
              <a:t>By embracing new methodologies, interdisciplinary approaches, and public engagement, sociologists can help to address the complex social issues of our time and ensure that the field remains relevant and vibrant in the years to come</a:t>
            </a:r>
          </a:p>
        </p:txBody>
      </p:sp>
    </p:spTree>
    <p:extLst>
      <p:ext uri="{BB962C8B-B14F-4D97-AF65-F5344CB8AC3E}">
        <p14:creationId xmlns:p14="http://schemas.microsoft.com/office/powerpoint/2010/main" val="1328865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8F7633-3B8C-FFE6-F620-7540A7267120}"/>
              </a:ext>
            </a:extLst>
          </p:cNvPr>
          <p:cNvSpPr>
            <a:spLocks noGrp="1"/>
          </p:cNvSpPr>
          <p:nvPr>
            <p:ph type="title"/>
          </p:nvPr>
        </p:nvSpPr>
        <p:spPr>
          <a:xfrm>
            <a:off x="646111" y="403424"/>
            <a:ext cx="9404723" cy="851939"/>
          </a:xfrm>
        </p:spPr>
        <p:txBody>
          <a:bodyPr/>
          <a:lstStyle/>
          <a:p>
            <a:r>
              <a:rPr lang="en-US" sz="40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2F570CAE-4F7C-CD81-BB78-008835A49EB8}"/>
              </a:ext>
            </a:extLst>
          </p:cNvPr>
          <p:cNvSpPr>
            <a:spLocks noGrp="1"/>
          </p:cNvSpPr>
          <p:nvPr>
            <p:ph idx="1"/>
          </p:nvPr>
        </p:nvSpPr>
        <p:spPr>
          <a:xfrm>
            <a:off x="646111" y="1255364"/>
            <a:ext cx="11008614" cy="4742480"/>
          </a:xfrm>
        </p:spPr>
        <p:txBody>
          <a:bodyPr>
            <a:noAutofit/>
          </a:bodyPr>
          <a:lstStyle/>
          <a:p>
            <a:pPr algn="just">
              <a:lnSpc>
                <a:spcPct val="150000"/>
              </a:lnSpc>
              <a:buFont typeface="Wingdings" panose="05000000000000000000" pitchFamily="2" charset="2"/>
              <a:buChar char="q"/>
            </a:pPr>
            <a:r>
              <a:rPr lang="en-US" i="1" dirty="0">
                <a:effectLst/>
                <a:latin typeface="Times New Roman" panose="02020603050405020304" pitchFamily="18" charset="0"/>
                <a:ea typeface="Times New Roman" panose="02020603050405020304" pitchFamily="18" charset="0"/>
              </a:rPr>
              <a:t>Marres,</a:t>
            </a:r>
            <a:r>
              <a:rPr lang="en-US" i="1" spc="-1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N.</a:t>
            </a:r>
            <a:r>
              <a:rPr lang="en-US" i="1" spc="-1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(2017).</a:t>
            </a:r>
            <a:r>
              <a:rPr lang="en-US" i="1" spc="-1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Digital</a:t>
            </a:r>
            <a:r>
              <a:rPr lang="en-US" i="1" spc="-2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sociology:</a:t>
            </a:r>
            <a:r>
              <a:rPr lang="en-US" i="1" spc="-50"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The</a:t>
            </a:r>
            <a:r>
              <a:rPr lang="en-US" i="1" spc="-2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reinvention</a:t>
            </a:r>
            <a:r>
              <a:rPr lang="en-US" i="1" spc="-1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of</a:t>
            </a:r>
            <a:r>
              <a:rPr lang="en-US" i="1" spc="-1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social</a:t>
            </a:r>
            <a:r>
              <a:rPr lang="en-US" i="1" spc="-2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research.</a:t>
            </a:r>
            <a:r>
              <a:rPr lang="en-US" i="1" spc="-1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Polity</a:t>
            </a:r>
            <a:r>
              <a:rPr lang="en-US" i="1" spc="-1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Press. Fuchs, C. (2017). Social media and society. Routledge.</a:t>
            </a:r>
          </a:p>
          <a:p>
            <a:pPr algn="just">
              <a:lnSpc>
                <a:spcPct val="150000"/>
              </a:lnSpc>
              <a:buFont typeface="Wingdings" panose="05000000000000000000" pitchFamily="2" charset="2"/>
              <a:buChar char="q"/>
            </a:pPr>
            <a:r>
              <a:rPr lang="en-US" i="1" dirty="0">
                <a:effectLst/>
                <a:latin typeface="Times New Roman" panose="02020603050405020304" pitchFamily="18" charset="0"/>
                <a:ea typeface="Times New Roman" panose="02020603050405020304" pitchFamily="18" charset="0"/>
              </a:rPr>
              <a:t>Martín</a:t>
            </a:r>
            <a:r>
              <a:rPr lang="en-US" i="1" spc="-30" dirty="0">
                <a:effectLst/>
                <a:latin typeface="Times New Roman" panose="02020603050405020304" pitchFamily="18" charset="0"/>
                <a:ea typeface="Times New Roman" panose="02020603050405020304" pitchFamily="18" charset="0"/>
              </a:rPr>
              <a:t> </a:t>
            </a:r>
            <a:r>
              <a:rPr lang="en-US" i="1" dirty="0" err="1">
                <a:effectLst/>
                <a:latin typeface="Times New Roman" panose="02020603050405020304" pitchFamily="18" charset="0"/>
                <a:ea typeface="Times New Roman" panose="02020603050405020304" pitchFamily="18" charset="0"/>
              </a:rPr>
              <a:t>Martín</a:t>
            </a:r>
            <a:r>
              <a:rPr lang="en-US" i="1" dirty="0">
                <a:effectLst/>
                <a:latin typeface="Times New Roman" panose="02020603050405020304" pitchFamily="18" charset="0"/>
                <a:ea typeface="Times New Roman" panose="02020603050405020304" pitchFamily="18" charset="0"/>
              </a:rPr>
              <a:t>,</a:t>
            </a:r>
            <a:r>
              <a:rPr lang="en-US" i="1" spc="-30"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J.</a:t>
            </a:r>
            <a:r>
              <a:rPr lang="en-US" i="1" spc="-30"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M.</a:t>
            </a:r>
            <a:r>
              <a:rPr lang="en-US" i="1" spc="-30"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(2020).</a:t>
            </a:r>
            <a:r>
              <a:rPr lang="en-US" i="1" spc="-30"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Interdisciplinary</a:t>
            </a:r>
            <a:r>
              <a:rPr lang="en-US" i="1" spc="-30"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research:</a:t>
            </a:r>
            <a:r>
              <a:rPr lang="en-US" i="1" spc="-3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Methodology</a:t>
            </a:r>
            <a:r>
              <a:rPr lang="en-US" i="1" spc="-10"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and</a:t>
            </a:r>
            <a:r>
              <a:rPr lang="en-US" i="1" spc="-30"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cases.</a:t>
            </a:r>
            <a:r>
              <a:rPr lang="en-US" i="1" spc="-30"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Routledge. Kimmel, M. S. (2018). Sociology and interdisciplinary research. SAGE Publications.</a:t>
            </a:r>
          </a:p>
          <a:p>
            <a:pPr algn="just">
              <a:lnSpc>
                <a:spcPct val="150000"/>
              </a:lnSpc>
              <a:buFont typeface="Wingdings" panose="05000000000000000000" pitchFamily="2" charset="2"/>
              <a:buChar char="q"/>
            </a:pPr>
            <a:r>
              <a:rPr lang="en-US" i="1" dirty="0">
                <a:effectLst/>
                <a:latin typeface="Times New Roman" panose="02020603050405020304" pitchFamily="18" charset="0"/>
                <a:ea typeface="Times New Roman" panose="02020603050405020304" pitchFamily="18" charset="0"/>
              </a:rPr>
              <a:t>Lemert,</a:t>
            </a:r>
            <a:r>
              <a:rPr lang="en-US" i="1" spc="-5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C.</a:t>
            </a:r>
            <a:r>
              <a:rPr lang="en-US" i="1" spc="-2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(2017).</a:t>
            </a:r>
            <a:r>
              <a:rPr lang="en-US" i="1" spc="-5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The</a:t>
            </a:r>
            <a:r>
              <a:rPr lang="en-US" i="1" spc="-3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public</a:t>
            </a:r>
            <a:r>
              <a:rPr lang="en-US" i="1" spc="-3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sociologist:</a:t>
            </a:r>
            <a:r>
              <a:rPr lang="en-US" i="1" spc="-8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A</a:t>
            </a:r>
            <a:r>
              <a:rPr lang="en-US" i="1" spc="-7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critical</a:t>
            </a:r>
            <a:r>
              <a:rPr lang="en-US" i="1" spc="-10"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analysis.</a:t>
            </a:r>
            <a:r>
              <a:rPr lang="en-US" i="1" spc="-2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Routledge. Alexander, J. C. (2018). Sociology and the public sphere. Polity Press.</a:t>
            </a:r>
          </a:p>
          <a:p>
            <a:pPr marL="177800" marR="0" indent="-457200" algn="just">
              <a:lnSpc>
                <a:spcPct val="150000"/>
              </a:lnSpc>
              <a:spcBef>
                <a:spcPts val="1020"/>
              </a:spcBef>
              <a:spcAft>
                <a:spcPts val="0"/>
              </a:spcAft>
              <a:buFont typeface="Wingdings" panose="05000000000000000000" pitchFamily="2" charset="2"/>
              <a:buChar char="q"/>
            </a:pPr>
            <a:r>
              <a:rPr lang="en-US" i="1" dirty="0">
                <a:effectLst/>
                <a:latin typeface="Times New Roman" panose="02020603050405020304" pitchFamily="18" charset="0"/>
                <a:ea typeface="Times New Roman" panose="02020603050405020304" pitchFamily="18" charset="0"/>
              </a:rPr>
              <a:t>Fuller,</a:t>
            </a:r>
            <a:r>
              <a:rPr lang="en-US" i="1" spc="-4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S.</a:t>
            </a:r>
            <a:r>
              <a:rPr lang="en-US" i="1" spc="-1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(2020).</a:t>
            </a:r>
            <a:r>
              <a:rPr lang="en-US" i="1" spc="-20"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Sociology</a:t>
            </a:r>
            <a:r>
              <a:rPr lang="en-US" i="1" spc="-1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of</a:t>
            </a:r>
            <a:r>
              <a:rPr lang="en-US" i="1" spc="-1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COVID-19:</a:t>
            </a:r>
            <a:r>
              <a:rPr lang="en-US" i="1" spc="-8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A</a:t>
            </a:r>
            <a:r>
              <a:rPr lang="en-US" i="1" spc="-7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critical realist approach.</a:t>
            </a:r>
            <a:r>
              <a:rPr lang="en-US" i="1" spc="-15" dirty="0">
                <a:effectLst/>
                <a:latin typeface="Times New Roman" panose="02020603050405020304" pitchFamily="18" charset="0"/>
                <a:ea typeface="Times New Roman" panose="02020603050405020304" pitchFamily="18" charset="0"/>
              </a:rPr>
              <a:t> </a:t>
            </a:r>
            <a:r>
              <a:rPr lang="en-US" i="1" spc="-10" dirty="0">
                <a:effectLst/>
                <a:latin typeface="Times New Roman" panose="02020603050405020304" pitchFamily="18" charset="0"/>
                <a:ea typeface="Times New Roman" panose="02020603050405020304" pitchFamily="18" charset="0"/>
              </a:rPr>
              <a:t>Routledge.</a:t>
            </a:r>
            <a:endParaRPr lang="en-US" i="1" dirty="0">
              <a:effectLst/>
              <a:latin typeface="Times New Roman" panose="02020603050405020304" pitchFamily="18" charset="0"/>
              <a:ea typeface="Times New Roman" panose="02020603050405020304" pitchFamily="18" charset="0"/>
            </a:endParaRPr>
          </a:p>
          <a:p>
            <a:pPr algn="just">
              <a:lnSpc>
                <a:spcPct val="150000"/>
              </a:lnSpc>
              <a:buFont typeface="Wingdings" panose="05000000000000000000" pitchFamily="2" charset="2"/>
              <a:buChar char="q"/>
            </a:pPr>
            <a:r>
              <a:rPr lang="en-US" i="1" dirty="0">
                <a:effectLst/>
                <a:latin typeface="Times New Roman" panose="02020603050405020304" pitchFamily="18" charset="0"/>
                <a:ea typeface="Times New Roman" panose="02020603050405020304" pitchFamily="18" charset="0"/>
              </a:rPr>
              <a:t>Cockerham,</a:t>
            </a:r>
            <a:r>
              <a:rPr lang="en-US" i="1" spc="-7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W.</a:t>
            </a:r>
            <a:r>
              <a:rPr lang="en-US" i="1" spc="-50"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C.</a:t>
            </a:r>
            <a:r>
              <a:rPr lang="en-US" i="1" spc="-30"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(2020).</a:t>
            </a:r>
            <a:r>
              <a:rPr lang="en-US" i="1" spc="-30"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The</a:t>
            </a:r>
            <a:r>
              <a:rPr lang="en-US" i="1" spc="-40"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sociology</a:t>
            </a:r>
            <a:r>
              <a:rPr lang="en-US" i="1" spc="-30"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of</a:t>
            </a:r>
            <a:r>
              <a:rPr lang="en-US" i="1" spc="-30"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pandemics:</a:t>
            </a:r>
            <a:r>
              <a:rPr lang="en-US" i="1" spc="-8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A</a:t>
            </a:r>
            <a:r>
              <a:rPr lang="en-US" i="1" spc="-75"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global</a:t>
            </a:r>
            <a:r>
              <a:rPr lang="en-US" i="1" spc="-40"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perspective.</a:t>
            </a:r>
            <a:r>
              <a:rPr lang="en-US" i="1" spc="-30" dirty="0">
                <a:effectLst/>
                <a:latin typeface="Times New Roman" panose="02020603050405020304" pitchFamily="18" charset="0"/>
                <a:ea typeface="Times New Roman" panose="02020603050405020304" pitchFamily="18" charset="0"/>
              </a:rPr>
              <a:t> </a:t>
            </a:r>
            <a:r>
              <a:rPr lang="en-US" i="1" dirty="0">
                <a:effectLst/>
                <a:latin typeface="Times New Roman" panose="02020603050405020304" pitchFamily="18" charset="0"/>
                <a:ea typeface="Times New Roman" panose="02020603050405020304" pitchFamily="18" charset="0"/>
              </a:rPr>
              <a:t>Routledge.</a:t>
            </a:r>
          </a:p>
        </p:txBody>
      </p:sp>
    </p:spTree>
    <p:extLst>
      <p:ext uri="{BB962C8B-B14F-4D97-AF65-F5344CB8AC3E}">
        <p14:creationId xmlns:p14="http://schemas.microsoft.com/office/powerpoint/2010/main" val="32837470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B91607-782A-E3A5-3199-260F327914C2}"/>
              </a:ext>
            </a:extLst>
          </p:cNvPr>
          <p:cNvSpPr>
            <a:spLocks noGrp="1"/>
          </p:cNvSpPr>
          <p:nvPr>
            <p:ph type="title"/>
          </p:nvPr>
        </p:nvSpPr>
        <p:spPr>
          <a:xfrm>
            <a:off x="838200" y="2766218"/>
            <a:ext cx="10515600" cy="1325563"/>
          </a:xfrm>
        </p:spPr>
        <p:txBody>
          <a:bodyPr/>
          <a:lstStyle/>
          <a:p>
            <a:pPr algn="ctr"/>
            <a:r>
              <a:rPr lang="en-US" sz="5000" b="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378968055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67</TotalTime>
  <Words>680</Words>
  <Application>Microsoft Office PowerPoint</Application>
  <PresentationFormat>Widescreen</PresentationFormat>
  <Paragraphs>38</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Century Gothic</vt:lpstr>
      <vt:lpstr>Times New Roman</vt:lpstr>
      <vt:lpstr>Wingdings</vt:lpstr>
      <vt:lpstr>Wingdings 3</vt:lpstr>
      <vt:lpstr>Ion</vt:lpstr>
      <vt:lpstr>RE-IMAGINING SOCIOLOGICAL RESEARCH: TRENDS, CHALLENGES, AND OPPORTUNITIES</vt:lpstr>
      <vt:lpstr>INTRODUCTION</vt:lpstr>
      <vt:lpstr>TRENDS</vt:lpstr>
      <vt:lpstr>PowerPoint Presentation</vt:lpstr>
      <vt:lpstr>CHALLENGES</vt:lpstr>
      <vt:lpstr>OPPORTUNITIES</vt:lpstr>
      <vt:lpstr>CONCLUSION</vt:lpstr>
      <vt:lpstr>REFERENCES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25</cp:revision>
  <dcterms:created xsi:type="dcterms:W3CDTF">2024-10-15T07:19:05Z</dcterms:created>
  <dcterms:modified xsi:type="dcterms:W3CDTF">2024-10-15T08:29:13Z</dcterms:modified>
</cp:coreProperties>
</file>