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9B3699-0089-5E2A-432E-95DE7421E58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88BF89BC-0E1B-2345-DF83-94206D786B9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C8BEF797-0249-AB98-80BF-983E841A0987}"/>
              </a:ext>
            </a:extLst>
          </p:cNvPr>
          <p:cNvSpPr>
            <a:spLocks noGrp="1"/>
          </p:cNvSpPr>
          <p:nvPr>
            <p:ph type="dt" sz="half" idx="10"/>
          </p:nvPr>
        </p:nvSpPr>
        <p:spPr/>
        <p:txBody>
          <a:bodyPr/>
          <a:lstStyle/>
          <a:p>
            <a:fld id="{F8ADCE07-011B-4378-B208-9A2EF2EFB543}" type="datetimeFigureOut">
              <a:rPr lang="en-IN" smtClean="0"/>
              <a:t>24-08-2024</a:t>
            </a:fld>
            <a:endParaRPr lang="en-IN"/>
          </a:p>
        </p:txBody>
      </p:sp>
      <p:sp>
        <p:nvSpPr>
          <p:cNvPr id="5" name="Footer Placeholder 4">
            <a:extLst>
              <a:ext uri="{FF2B5EF4-FFF2-40B4-BE49-F238E27FC236}">
                <a16:creationId xmlns:a16="http://schemas.microsoft.com/office/drawing/2014/main" id="{18DDC80C-31C3-A4F6-2210-B4996BDB038C}"/>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6A6E2158-E61C-A715-7CE3-6D04027FF02B}"/>
              </a:ext>
            </a:extLst>
          </p:cNvPr>
          <p:cNvSpPr>
            <a:spLocks noGrp="1"/>
          </p:cNvSpPr>
          <p:nvPr>
            <p:ph type="sldNum" sz="quarter" idx="12"/>
          </p:nvPr>
        </p:nvSpPr>
        <p:spPr/>
        <p:txBody>
          <a:bodyPr/>
          <a:lstStyle/>
          <a:p>
            <a:fld id="{CFB8EAFD-3CCD-4A49-9A46-7AA2D53E3C74}" type="slidenum">
              <a:rPr lang="en-IN" smtClean="0"/>
              <a:t>‹#›</a:t>
            </a:fld>
            <a:endParaRPr lang="en-IN"/>
          </a:p>
        </p:txBody>
      </p:sp>
    </p:spTree>
    <p:extLst>
      <p:ext uri="{BB962C8B-B14F-4D97-AF65-F5344CB8AC3E}">
        <p14:creationId xmlns:p14="http://schemas.microsoft.com/office/powerpoint/2010/main" val="11389486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B5899B-2EEA-AC93-0CE4-B7955E80B784}"/>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E98727AC-9FCF-7572-476F-0CDB94A845A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DCBA27C6-8FB7-0997-8E18-506235015F88}"/>
              </a:ext>
            </a:extLst>
          </p:cNvPr>
          <p:cNvSpPr>
            <a:spLocks noGrp="1"/>
          </p:cNvSpPr>
          <p:nvPr>
            <p:ph type="dt" sz="half" idx="10"/>
          </p:nvPr>
        </p:nvSpPr>
        <p:spPr/>
        <p:txBody>
          <a:bodyPr/>
          <a:lstStyle/>
          <a:p>
            <a:fld id="{F8ADCE07-011B-4378-B208-9A2EF2EFB543}" type="datetimeFigureOut">
              <a:rPr lang="en-IN" smtClean="0"/>
              <a:t>24-08-2024</a:t>
            </a:fld>
            <a:endParaRPr lang="en-IN"/>
          </a:p>
        </p:txBody>
      </p:sp>
      <p:sp>
        <p:nvSpPr>
          <p:cNvPr id="5" name="Footer Placeholder 4">
            <a:extLst>
              <a:ext uri="{FF2B5EF4-FFF2-40B4-BE49-F238E27FC236}">
                <a16:creationId xmlns:a16="http://schemas.microsoft.com/office/drawing/2014/main" id="{61F553FD-6366-831B-B184-54FF261AFC6E}"/>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4F8746B7-8F52-0505-3C0B-305635BA9A13}"/>
              </a:ext>
            </a:extLst>
          </p:cNvPr>
          <p:cNvSpPr>
            <a:spLocks noGrp="1"/>
          </p:cNvSpPr>
          <p:nvPr>
            <p:ph type="sldNum" sz="quarter" idx="12"/>
          </p:nvPr>
        </p:nvSpPr>
        <p:spPr/>
        <p:txBody>
          <a:bodyPr/>
          <a:lstStyle/>
          <a:p>
            <a:fld id="{CFB8EAFD-3CCD-4A49-9A46-7AA2D53E3C74}" type="slidenum">
              <a:rPr lang="en-IN" smtClean="0"/>
              <a:t>‹#›</a:t>
            </a:fld>
            <a:endParaRPr lang="en-IN"/>
          </a:p>
        </p:txBody>
      </p:sp>
    </p:spTree>
    <p:extLst>
      <p:ext uri="{BB962C8B-B14F-4D97-AF65-F5344CB8AC3E}">
        <p14:creationId xmlns:p14="http://schemas.microsoft.com/office/powerpoint/2010/main" val="42580515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6C1571-8E30-8A9D-CD6B-42779397F8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B3D3AE2B-FF20-E287-9269-C153975B191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A261DEA-3659-3DF6-B7D4-575E5DE223E6}"/>
              </a:ext>
            </a:extLst>
          </p:cNvPr>
          <p:cNvSpPr>
            <a:spLocks noGrp="1"/>
          </p:cNvSpPr>
          <p:nvPr>
            <p:ph type="dt" sz="half" idx="10"/>
          </p:nvPr>
        </p:nvSpPr>
        <p:spPr/>
        <p:txBody>
          <a:bodyPr/>
          <a:lstStyle/>
          <a:p>
            <a:fld id="{F8ADCE07-011B-4378-B208-9A2EF2EFB543}" type="datetimeFigureOut">
              <a:rPr lang="en-IN" smtClean="0"/>
              <a:t>24-08-2024</a:t>
            </a:fld>
            <a:endParaRPr lang="en-IN"/>
          </a:p>
        </p:txBody>
      </p:sp>
      <p:sp>
        <p:nvSpPr>
          <p:cNvPr id="5" name="Footer Placeholder 4">
            <a:extLst>
              <a:ext uri="{FF2B5EF4-FFF2-40B4-BE49-F238E27FC236}">
                <a16:creationId xmlns:a16="http://schemas.microsoft.com/office/drawing/2014/main" id="{E5707B6C-D29D-EAB9-D5F7-DC412259B7B0}"/>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9FDCCBB7-BC88-BA0E-E83B-7E1C50D4E7A5}"/>
              </a:ext>
            </a:extLst>
          </p:cNvPr>
          <p:cNvSpPr>
            <a:spLocks noGrp="1"/>
          </p:cNvSpPr>
          <p:nvPr>
            <p:ph type="sldNum" sz="quarter" idx="12"/>
          </p:nvPr>
        </p:nvSpPr>
        <p:spPr/>
        <p:txBody>
          <a:bodyPr/>
          <a:lstStyle/>
          <a:p>
            <a:fld id="{CFB8EAFD-3CCD-4A49-9A46-7AA2D53E3C74}" type="slidenum">
              <a:rPr lang="en-IN" smtClean="0"/>
              <a:t>‹#›</a:t>
            </a:fld>
            <a:endParaRPr lang="en-IN"/>
          </a:p>
        </p:txBody>
      </p:sp>
    </p:spTree>
    <p:extLst>
      <p:ext uri="{BB962C8B-B14F-4D97-AF65-F5344CB8AC3E}">
        <p14:creationId xmlns:p14="http://schemas.microsoft.com/office/powerpoint/2010/main" val="42027677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4AFC2A-DA56-6834-5935-DA31BA4491F0}"/>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7632898F-D299-C7A0-B9C3-247FF244079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3AFBF469-78F3-AB58-0BDF-40AF62DE809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F8B8CA1A-8E55-044A-2377-003F52B460C4}"/>
              </a:ext>
            </a:extLst>
          </p:cNvPr>
          <p:cNvSpPr>
            <a:spLocks noGrp="1"/>
          </p:cNvSpPr>
          <p:nvPr>
            <p:ph type="dt" sz="half" idx="10"/>
          </p:nvPr>
        </p:nvSpPr>
        <p:spPr/>
        <p:txBody>
          <a:bodyPr/>
          <a:lstStyle/>
          <a:p>
            <a:fld id="{F8ADCE07-011B-4378-B208-9A2EF2EFB543}" type="datetimeFigureOut">
              <a:rPr lang="en-IN" smtClean="0"/>
              <a:t>24-08-2024</a:t>
            </a:fld>
            <a:endParaRPr lang="en-IN"/>
          </a:p>
        </p:txBody>
      </p:sp>
      <p:sp>
        <p:nvSpPr>
          <p:cNvPr id="6" name="Footer Placeholder 5">
            <a:extLst>
              <a:ext uri="{FF2B5EF4-FFF2-40B4-BE49-F238E27FC236}">
                <a16:creationId xmlns:a16="http://schemas.microsoft.com/office/drawing/2014/main" id="{874DAB58-81D0-5D83-1C97-9AD0132FDC2E}"/>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C192739E-1E23-E466-CA34-44D4D58F6B86}"/>
              </a:ext>
            </a:extLst>
          </p:cNvPr>
          <p:cNvSpPr>
            <a:spLocks noGrp="1"/>
          </p:cNvSpPr>
          <p:nvPr>
            <p:ph type="sldNum" sz="quarter" idx="12"/>
          </p:nvPr>
        </p:nvSpPr>
        <p:spPr/>
        <p:txBody>
          <a:bodyPr/>
          <a:lstStyle/>
          <a:p>
            <a:fld id="{CFB8EAFD-3CCD-4A49-9A46-7AA2D53E3C74}" type="slidenum">
              <a:rPr lang="en-IN" smtClean="0"/>
              <a:t>‹#›</a:t>
            </a:fld>
            <a:endParaRPr lang="en-IN"/>
          </a:p>
        </p:txBody>
      </p:sp>
    </p:spTree>
    <p:extLst>
      <p:ext uri="{BB962C8B-B14F-4D97-AF65-F5344CB8AC3E}">
        <p14:creationId xmlns:p14="http://schemas.microsoft.com/office/powerpoint/2010/main" val="40778821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95C035-C717-33B9-4443-23F6814CAD39}"/>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4F71AF9-8BA8-DFD7-6A0A-38D2077996E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783803E-D3FE-2C9B-1EBA-4ACEF63DB01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DC5BE949-8FDD-2D74-C439-F443D3E0F7D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E1E3E82-B36A-AF8B-81FA-3F4994E4893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6B95F26E-8F8A-1990-E7E2-9BCF2874B91B}"/>
              </a:ext>
            </a:extLst>
          </p:cNvPr>
          <p:cNvSpPr>
            <a:spLocks noGrp="1"/>
          </p:cNvSpPr>
          <p:nvPr>
            <p:ph type="dt" sz="half" idx="10"/>
          </p:nvPr>
        </p:nvSpPr>
        <p:spPr/>
        <p:txBody>
          <a:bodyPr/>
          <a:lstStyle/>
          <a:p>
            <a:fld id="{F8ADCE07-011B-4378-B208-9A2EF2EFB543}" type="datetimeFigureOut">
              <a:rPr lang="en-IN" smtClean="0"/>
              <a:t>24-08-2024</a:t>
            </a:fld>
            <a:endParaRPr lang="en-IN"/>
          </a:p>
        </p:txBody>
      </p:sp>
      <p:sp>
        <p:nvSpPr>
          <p:cNvPr id="8" name="Footer Placeholder 7">
            <a:extLst>
              <a:ext uri="{FF2B5EF4-FFF2-40B4-BE49-F238E27FC236}">
                <a16:creationId xmlns:a16="http://schemas.microsoft.com/office/drawing/2014/main" id="{149FAC7E-F148-DCFD-D470-12E2A1206DD2}"/>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6A1117BC-ABB5-F13A-AEEF-DA658CC53932}"/>
              </a:ext>
            </a:extLst>
          </p:cNvPr>
          <p:cNvSpPr>
            <a:spLocks noGrp="1"/>
          </p:cNvSpPr>
          <p:nvPr>
            <p:ph type="sldNum" sz="quarter" idx="12"/>
          </p:nvPr>
        </p:nvSpPr>
        <p:spPr/>
        <p:txBody>
          <a:bodyPr/>
          <a:lstStyle/>
          <a:p>
            <a:fld id="{CFB8EAFD-3CCD-4A49-9A46-7AA2D53E3C74}" type="slidenum">
              <a:rPr lang="en-IN" smtClean="0"/>
              <a:t>‹#›</a:t>
            </a:fld>
            <a:endParaRPr lang="en-IN"/>
          </a:p>
        </p:txBody>
      </p:sp>
    </p:spTree>
    <p:extLst>
      <p:ext uri="{BB962C8B-B14F-4D97-AF65-F5344CB8AC3E}">
        <p14:creationId xmlns:p14="http://schemas.microsoft.com/office/powerpoint/2010/main" val="15011953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5E2E8C-87EF-D3D4-F55E-C780A9EDF681}"/>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4DF189A7-18F6-F736-05F6-BA3AED351600}"/>
              </a:ext>
            </a:extLst>
          </p:cNvPr>
          <p:cNvSpPr>
            <a:spLocks noGrp="1"/>
          </p:cNvSpPr>
          <p:nvPr>
            <p:ph type="dt" sz="half" idx="10"/>
          </p:nvPr>
        </p:nvSpPr>
        <p:spPr/>
        <p:txBody>
          <a:bodyPr/>
          <a:lstStyle/>
          <a:p>
            <a:fld id="{F8ADCE07-011B-4378-B208-9A2EF2EFB543}" type="datetimeFigureOut">
              <a:rPr lang="en-IN" smtClean="0"/>
              <a:t>24-08-2024</a:t>
            </a:fld>
            <a:endParaRPr lang="en-IN"/>
          </a:p>
        </p:txBody>
      </p:sp>
      <p:sp>
        <p:nvSpPr>
          <p:cNvPr id="4" name="Footer Placeholder 3">
            <a:extLst>
              <a:ext uri="{FF2B5EF4-FFF2-40B4-BE49-F238E27FC236}">
                <a16:creationId xmlns:a16="http://schemas.microsoft.com/office/drawing/2014/main" id="{5C9CADF3-8D88-4C74-3AF7-DF8544C96277}"/>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80038E73-383E-3DC6-8E63-060F94B70F3A}"/>
              </a:ext>
            </a:extLst>
          </p:cNvPr>
          <p:cNvSpPr>
            <a:spLocks noGrp="1"/>
          </p:cNvSpPr>
          <p:nvPr>
            <p:ph type="sldNum" sz="quarter" idx="12"/>
          </p:nvPr>
        </p:nvSpPr>
        <p:spPr/>
        <p:txBody>
          <a:bodyPr/>
          <a:lstStyle/>
          <a:p>
            <a:fld id="{CFB8EAFD-3CCD-4A49-9A46-7AA2D53E3C74}" type="slidenum">
              <a:rPr lang="en-IN" smtClean="0"/>
              <a:t>‹#›</a:t>
            </a:fld>
            <a:endParaRPr lang="en-IN"/>
          </a:p>
        </p:txBody>
      </p:sp>
    </p:spTree>
    <p:extLst>
      <p:ext uri="{BB962C8B-B14F-4D97-AF65-F5344CB8AC3E}">
        <p14:creationId xmlns:p14="http://schemas.microsoft.com/office/powerpoint/2010/main" val="12784271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ABB292A-365A-B3EE-5B56-8C544A905438}"/>
              </a:ext>
            </a:extLst>
          </p:cNvPr>
          <p:cNvSpPr>
            <a:spLocks noGrp="1"/>
          </p:cNvSpPr>
          <p:nvPr>
            <p:ph type="dt" sz="half" idx="10"/>
          </p:nvPr>
        </p:nvSpPr>
        <p:spPr/>
        <p:txBody>
          <a:bodyPr/>
          <a:lstStyle/>
          <a:p>
            <a:fld id="{F8ADCE07-011B-4378-B208-9A2EF2EFB543}" type="datetimeFigureOut">
              <a:rPr lang="en-IN" smtClean="0"/>
              <a:t>24-08-2024</a:t>
            </a:fld>
            <a:endParaRPr lang="en-IN"/>
          </a:p>
        </p:txBody>
      </p:sp>
      <p:sp>
        <p:nvSpPr>
          <p:cNvPr id="3" name="Footer Placeholder 2">
            <a:extLst>
              <a:ext uri="{FF2B5EF4-FFF2-40B4-BE49-F238E27FC236}">
                <a16:creationId xmlns:a16="http://schemas.microsoft.com/office/drawing/2014/main" id="{DA8B343F-0D69-1055-D7A7-14CDC68BAED3}"/>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63EC5A43-876F-6046-BAB6-53E3E0B34340}"/>
              </a:ext>
            </a:extLst>
          </p:cNvPr>
          <p:cNvSpPr>
            <a:spLocks noGrp="1"/>
          </p:cNvSpPr>
          <p:nvPr>
            <p:ph type="sldNum" sz="quarter" idx="12"/>
          </p:nvPr>
        </p:nvSpPr>
        <p:spPr/>
        <p:txBody>
          <a:bodyPr/>
          <a:lstStyle/>
          <a:p>
            <a:fld id="{CFB8EAFD-3CCD-4A49-9A46-7AA2D53E3C74}" type="slidenum">
              <a:rPr lang="en-IN" smtClean="0"/>
              <a:t>‹#›</a:t>
            </a:fld>
            <a:endParaRPr lang="en-IN"/>
          </a:p>
        </p:txBody>
      </p:sp>
    </p:spTree>
    <p:extLst>
      <p:ext uri="{BB962C8B-B14F-4D97-AF65-F5344CB8AC3E}">
        <p14:creationId xmlns:p14="http://schemas.microsoft.com/office/powerpoint/2010/main" val="29517364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965753-ABAE-340F-4200-147F8F55C21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B0206A5D-86B7-F73A-5BCF-68720B52C17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C1F348CB-DB17-7A1A-517E-15F4C69EEFA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3A5045B-09BA-C63C-79CA-FF10BB3A72EB}"/>
              </a:ext>
            </a:extLst>
          </p:cNvPr>
          <p:cNvSpPr>
            <a:spLocks noGrp="1"/>
          </p:cNvSpPr>
          <p:nvPr>
            <p:ph type="dt" sz="half" idx="10"/>
          </p:nvPr>
        </p:nvSpPr>
        <p:spPr/>
        <p:txBody>
          <a:bodyPr/>
          <a:lstStyle/>
          <a:p>
            <a:fld id="{F8ADCE07-011B-4378-B208-9A2EF2EFB543}" type="datetimeFigureOut">
              <a:rPr lang="en-IN" smtClean="0"/>
              <a:t>24-08-2024</a:t>
            </a:fld>
            <a:endParaRPr lang="en-IN"/>
          </a:p>
        </p:txBody>
      </p:sp>
      <p:sp>
        <p:nvSpPr>
          <p:cNvPr id="6" name="Footer Placeholder 5">
            <a:extLst>
              <a:ext uri="{FF2B5EF4-FFF2-40B4-BE49-F238E27FC236}">
                <a16:creationId xmlns:a16="http://schemas.microsoft.com/office/drawing/2014/main" id="{C5FD3C6F-C903-F5B6-ABDE-410B9C08A566}"/>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7852B95B-2BE5-E4E1-FE37-162B3EDBCD5E}"/>
              </a:ext>
            </a:extLst>
          </p:cNvPr>
          <p:cNvSpPr>
            <a:spLocks noGrp="1"/>
          </p:cNvSpPr>
          <p:nvPr>
            <p:ph type="sldNum" sz="quarter" idx="12"/>
          </p:nvPr>
        </p:nvSpPr>
        <p:spPr/>
        <p:txBody>
          <a:bodyPr/>
          <a:lstStyle/>
          <a:p>
            <a:fld id="{CFB8EAFD-3CCD-4A49-9A46-7AA2D53E3C74}" type="slidenum">
              <a:rPr lang="en-IN" smtClean="0"/>
              <a:t>‹#›</a:t>
            </a:fld>
            <a:endParaRPr lang="en-IN"/>
          </a:p>
        </p:txBody>
      </p:sp>
    </p:spTree>
    <p:extLst>
      <p:ext uri="{BB962C8B-B14F-4D97-AF65-F5344CB8AC3E}">
        <p14:creationId xmlns:p14="http://schemas.microsoft.com/office/powerpoint/2010/main" val="27663873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5E6F8D-C043-8E02-3178-F2DA5BC9102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37474438-15D9-AF1B-10A5-96DF2B3D8A5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35292A3E-5C3D-5BDE-C8DA-674844DE7D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F618953-1D46-F8D4-585D-483870305664}"/>
              </a:ext>
            </a:extLst>
          </p:cNvPr>
          <p:cNvSpPr>
            <a:spLocks noGrp="1"/>
          </p:cNvSpPr>
          <p:nvPr>
            <p:ph type="dt" sz="half" idx="10"/>
          </p:nvPr>
        </p:nvSpPr>
        <p:spPr/>
        <p:txBody>
          <a:bodyPr/>
          <a:lstStyle/>
          <a:p>
            <a:fld id="{F8ADCE07-011B-4378-B208-9A2EF2EFB543}" type="datetimeFigureOut">
              <a:rPr lang="en-IN" smtClean="0"/>
              <a:t>24-08-2024</a:t>
            </a:fld>
            <a:endParaRPr lang="en-IN"/>
          </a:p>
        </p:txBody>
      </p:sp>
      <p:sp>
        <p:nvSpPr>
          <p:cNvPr id="6" name="Footer Placeholder 5">
            <a:extLst>
              <a:ext uri="{FF2B5EF4-FFF2-40B4-BE49-F238E27FC236}">
                <a16:creationId xmlns:a16="http://schemas.microsoft.com/office/drawing/2014/main" id="{0730FAD5-A41D-2029-4036-9C285F84552E}"/>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C08F0252-841E-0F67-A169-0581ABDB38FF}"/>
              </a:ext>
            </a:extLst>
          </p:cNvPr>
          <p:cNvSpPr>
            <a:spLocks noGrp="1"/>
          </p:cNvSpPr>
          <p:nvPr>
            <p:ph type="sldNum" sz="quarter" idx="12"/>
          </p:nvPr>
        </p:nvSpPr>
        <p:spPr/>
        <p:txBody>
          <a:bodyPr/>
          <a:lstStyle/>
          <a:p>
            <a:fld id="{CFB8EAFD-3CCD-4A49-9A46-7AA2D53E3C74}" type="slidenum">
              <a:rPr lang="en-IN" smtClean="0"/>
              <a:t>‹#›</a:t>
            </a:fld>
            <a:endParaRPr lang="en-IN"/>
          </a:p>
        </p:txBody>
      </p:sp>
    </p:spTree>
    <p:extLst>
      <p:ext uri="{BB962C8B-B14F-4D97-AF65-F5344CB8AC3E}">
        <p14:creationId xmlns:p14="http://schemas.microsoft.com/office/powerpoint/2010/main" val="23061012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9F60B1-8FF3-84F1-00DF-8EC6E790266F}"/>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5903517B-75DD-DCD1-CC83-23E72CAC88C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A8A25F9E-B9B6-F328-3382-31713D3D7ACF}"/>
              </a:ext>
            </a:extLst>
          </p:cNvPr>
          <p:cNvSpPr>
            <a:spLocks noGrp="1"/>
          </p:cNvSpPr>
          <p:nvPr>
            <p:ph type="dt" sz="half" idx="10"/>
          </p:nvPr>
        </p:nvSpPr>
        <p:spPr/>
        <p:txBody>
          <a:bodyPr/>
          <a:lstStyle/>
          <a:p>
            <a:fld id="{F8ADCE07-011B-4378-B208-9A2EF2EFB543}" type="datetimeFigureOut">
              <a:rPr lang="en-IN" smtClean="0"/>
              <a:t>24-08-2024</a:t>
            </a:fld>
            <a:endParaRPr lang="en-IN"/>
          </a:p>
        </p:txBody>
      </p:sp>
      <p:sp>
        <p:nvSpPr>
          <p:cNvPr id="5" name="Footer Placeholder 4">
            <a:extLst>
              <a:ext uri="{FF2B5EF4-FFF2-40B4-BE49-F238E27FC236}">
                <a16:creationId xmlns:a16="http://schemas.microsoft.com/office/drawing/2014/main" id="{7BE10035-551F-FA11-183C-8AB50B3E3546}"/>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78C89C54-C7D5-B6DB-0216-6D72A631FEC3}"/>
              </a:ext>
            </a:extLst>
          </p:cNvPr>
          <p:cNvSpPr>
            <a:spLocks noGrp="1"/>
          </p:cNvSpPr>
          <p:nvPr>
            <p:ph type="sldNum" sz="quarter" idx="12"/>
          </p:nvPr>
        </p:nvSpPr>
        <p:spPr/>
        <p:txBody>
          <a:bodyPr/>
          <a:lstStyle/>
          <a:p>
            <a:fld id="{CFB8EAFD-3CCD-4A49-9A46-7AA2D53E3C74}" type="slidenum">
              <a:rPr lang="en-IN" smtClean="0"/>
              <a:t>‹#›</a:t>
            </a:fld>
            <a:endParaRPr lang="en-IN"/>
          </a:p>
        </p:txBody>
      </p:sp>
    </p:spTree>
    <p:extLst>
      <p:ext uri="{BB962C8B-B14F-4D97-AF65-F5344CB8AC3E}">
        <p14:creationId xmlns:p14="http://schemas.microsoft.com/office/powerpoint/2010/main" val="1246551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04000FA-04EA-317F-828B-20381407162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F3D1BA17-9226-EE3D-E631-BED3A0FF290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38EB5CE5-4972-A4DE-91FF-498C40BB2154}"/>
              </a:ext>
            </a:extLst>
          </p:cNvPr>
          <p:cNvSpPr>
            <a:spLocks noGrp="1"/>
          </p:cNvSpPr>
          <p:nvPr>
            <p:ph type="dt" sz="half" idx="10"/>
          </p:nvPr>
        </p:nvSpPr>
        <p:spPr/>
        <p:txBody>
          <a:bodyPr/>
          <a:lstStyle/>
          <a:p>
            <a:fld id="{F8ADCE07-011B-4378-B208-9A2EF2EFB543}" type="datetimeFigureOut">
              <a:rPr lang="en-IN" smtClean="0"/>
              <a:t>24-08-2024</a:t>
            </a:fld>
            <a:endParaRPr lang="en-IN"/>
          </a:p>
        </p:txBody>
      </p:sp>
      <p:sp>
        <p:nvSpPr>
          <p:cNvPr id="5" name="Footer Placeholder 4">
            <a:extLst>
              <a:ext uri="{FF2B5EF4-FFF2-40B4-BE49-F238E27FC236}">
                <a16:creationId xmlns:a16="http://schemas.microsoft.com/office/drawing/2014/main" id="{92BB40EF-FE59-6A22-0549-121DFFD9697F}"/>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AD6DAD84-C63B-8648-BC60-D583A6D8529B}"/>
              </a:ext>
            </a:extLst>
          </p:cNvPr>
          <p:cNvSpPr>
            <a:spLocks noGrp="1"/>
          </p:cNvSpPr>
          <p:nvPr>
            <p:ph type="sldNum" sz="quarter" idx="12"/>
          </p:nvPr>
        </p:nvSpPr>
        <p:spPr/>
        <p:txBody>
          <a:bodyPr/>
          <a:lstStyle/>
          <a:p>
            <a:fld id="{CFB8EAFD-3CCD-4A49-9A46-7AA2D53E3C74}" type="slidenum">
              <a:rPr lang="en-IN" smtClean="0"/>
              <a:t>‹#›</a:t>
            </a:fld>
            <a:endParaRPr lang="en-IN"/>
          </a:p>
        </p:txBody>
      </p:sp>
    </p:spTree>
    <p:extLst>
      <p:ext uri="{BB962C8B-B14F-4D97-AF65-F5344CB8AC3E}">
        <p14:creationId xmlns:p14="http://schemas.microsoft.com/office/powerpoint/2010/main" val="6672318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25A969-C486-1C41-0EA3-EFA95DF0372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92A8F57C-BF9D-DDC3-B99B-9FF6B7D901A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96F9A91E-3E00-CB4B-D143-29463E1FF98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ADCE07-011B-4378-B208-9A2EF2EFB543}" type="datetimeFigureOut">
              <a:rPr lang="en-IN" smtClean="0"/>
              <a:t>24-08-2024</a:t>
            </a:fld>
            <a:endParaRPr lang="en-IN"/>
          </a:p>
        </p:txBody>
      </p:sp>
      <p:sp>
        <p:nvSpPr>
          <p:cNvPr id="5" name="Footer Placeholder 4">
            <a:extLst>
              <a:ext uri="{FF2B5EF4-FFF2-40B4-BE49-F238E27FC236}">
                <a16:creationId xmlns:a16="http://schemas.microsoft.com/office/drawing/2014/main" id="{FE5DA0C7-BB78-2497-EC0B-789EAEA9DC6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8C69FC01-4E49-3A2C-FD97-4BF0E1D22E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B8EAFD-3CCD-4A49-9A46-7AA2D53E3C74}" type="slidenum">
              <a:rPr lang="en-IN" smtClean="0"/>
              <a:t>‹#›</a:t>
            </a:fld>
            <a:endParaRPr lang="en-IN"/>
          </a:p>
        </p:txBody>
      </p:sp>
    </p:spTree>
    <p:extLst>
      <p:ext uri="{BB962C8B-B14F-4D97-AF65-F5344CB8AC3E}">
        <p14:creationId xmlns:p14="http://schemas.microsoft.com/office/powerpoint/2010/main" val="12069634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owerpoint Background White Images – Browse 66,632 Stock Photos, Vectors,  and Video | Adobe Stock">
            <a:extLst>
              <a:ext uri="{FF2B5EF4-FFF2-40B4-BE49-F238E27FC236}">
                <a16:creationId xmlns:a16="http://schemas.microsoft.com/office/drawing/2014/main" id="{AFE7215A-0BB1-7500-0DB9-8CAD526E57E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Subtitle 2">
            <a:extLst>
              <a:ext uri="{FF2B5EF4-FFF2-40B4-BE49-F238E27FC236}">
                <a16:creationId xmlns:a16="http://schemas.microsoft.com/office/drawing/2014/main" id="{60AFFAF2-9D26-3C77-88C0-D2539ABE4E9B}"/>
              </a:ext>
            </a:extLst>
          </p:cNvPr>
          <p:cNvSpPr>
            <a:spLocks noGrp="1"/>
          </p:cNvSpPr>
          <p:nvPr>
            <p:ph type="subTitle" idx="1"/>
          </p:nvPr>
        </p:nvSpPr>
        <p:spPr>
          <a:xfrm>
            <a:off x="940903" y="1102819"/>
            <a:ext cx="10310193" cy="3045112"/>
          </a:xfrm>
        </p:spPr>
        <p:txBody>
          <a:bodyPr>
            <a:normAutofit/>
          </a:bodyPr>
          <a:lstStyle/>
          <a:p>
            <a:pPr>
              <a:lnSpc>
                <a:spcPct val="150000"/>
              </a:lnSpc>
            </a:pPr>
            <a:r>
              <a:rPr lang="en-IN" sz="4000" b="1" kern="100" dirty="0">
                <a:effectLst/>
                <a:latin typeface="Times New Roman" panose="02020603050405020304" pitchFamily="18" charset="0"/>
                <a:ea typeface="Aptos" panose="020B0004020202020204" pitchFamily="34" charset="0"/>
                <a:cs typeface="Times New Roman" panose="02020603050405020304" pitchFamily="18" charset="0"/>
              </a:rPr>
              <a:t>THE INFLUENCE OF SOCIAL MEDIA ON ADOLESCENT IDENTITY FORMATION: A CASE STUDY APPROACH</a:t>
            </a:r>
            <a:endParaRPr lang="en-IN" sz="4000" kern="100" dirty="0">
              <a:effectLst/>
              <a:latin typeface="Times New Roman" panose="02020603050405020304" pitchFamily="18" charset="0"/>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08D5F6B7-9958-66F5-FB5B-97DD90EA73F4}"/>
              </a:ext>
            </a:extLst>
          </p:cNvPr>
          <p:cNvSpPr txBox="1"/>
          <p:nvPr/>
        </p:nvSpPr>
        <p:spPr>
          <a:xfrm>
            <a:off x="5956852" y="4885793"/>
            <a:ext cx="6102626" cy="1972207"/>
          </a:xfrm>
          <a:prstGeom prst="rect">
            <a:avLst/>
          </a:prstGeom>
          <a:noFill/>
        </p:spPr>
        <p:txBody>
          <a:bodyPr wrap="square">
            <a:spAutoFit/>
          </a:bodyPr>
          <a:lstStyle/>
          <a:p>
            <a:pPr algn="r">
              <a:lnSpc>
                <a:spcPct val="107000"/>
              </a:lnSpc>
              <a:spcAft>
                <a:spcPts val="800"/>
              </a:spcAft>
            </a:pPr>
            <a:r>
              <a:rPr lang="en-IN" sz="1800" b="1" kern="100" dirty="0" err="1">
                <a:effectLst/>
                <a:latin typeface="Times New Roman" panose="02020603050405020304" pitchFamily="18" charset="0"/>
                <a:ea typeface="Aptos" panose="020B0004020202020204" pitchFamily="34" charset="0"/>
                <a:cs typeface="Mangal" panose="02040503050203030202" pitchFamily="18" charset="0"/>
              </a:rPr>
              <a:t>Soumen</a:t>
            </a:r>
            <a:r>
              <a:rPr lang="en-IN" sz="1800" b="1" kern="100" dirty="0">
                <a:effectLst/>
                <a:latin typeface="Times New Roman" panose="02020603050405020304" pitchFamily="18" charset="0"/>
                <a:ea typeface="Aptos" panose="020B0004020202020204" pitchFamily="34" charset="0"/>
                <a:cs typeface="Mangal" panose="02040503050203030202" pitchFamily="18" charset="0"/>
              </a:rPr>
              <a:t> Das</a:t>
            </a:r>
            <a:endParaRPr lang="en-IN" sz="1600" b="1" kern="100" dirty="0">
              <a:effectLst/>
              <a:latin typeface="Aptos" panose="020B0004020202020204" pitchFamily="34" charset="0"/>
              <a:ea typeface="Aptos" panose="020B0004020202020204" pitchFamily="34" charset="0"/>
              <a:cs typeface="Mangal" panose="02040503050203030202" pitchFamily="18" charset="0"/>
            </a:endParaRPr>
          </a:p>
          <a:p>
            <a:pPr algn="r">
              <a:lnSpc>
                <a:spcPct val="107000"/>
              </a:lnSpc>
              <a:spcAft>
                <a:spcPts val="800"/>
              </a:spcAft>
            </a:pPr>
            <a:r>
              <a:rPr lang="en-IN" sz="1800" kern="100" dirty="0">
                <a:effectLst/>
                <a:latin typeface="Times New Roman" panose="02020603050405020304" pitchFamily="18" charset="0"/>
                <a:ea typeface="Aptos" panose="020B0004020202020204" pitchFamily="34" charset="0"/>
                <a:cs typeface="Mangal" panose="02040503050203030202" pitchFamily="18" charset="0"/>
              </a:rPr>
              <a:t>Assistant Professor</a:t>
            </a:r>
            <a:endParaRPr lang="en-IN" sz="1600" kern="100" dirty="0">
              <a:effectLst/>
              <a:latin typeface="Aptos" panose="020B0004020202020204" pitchFamily="34" charset="0"/>
              <a:ea typeface="Aptos" panose="020B0004020202020204" pitchFamily="34" charset="0"/>
              <a:cs typeface="Mangal" panose="02040503050203030202" pitchFamily="18" charset="0"/>
            </a:endParaRPr>
          </a:p>
          <a:p>
            <a:pPr algn="r">
              <a:lnSpc>
                <a:spcPct val="107000"/>
              </a:lnSpc>
              <a:spcAft>
                <a:spcPts val="800"/>
              </a:spcAft>
            </a:pPr>
            <a:r>
              <a:rPr lang="en-IN" sz="1800" kern="100" dirty="0">
                <a:effectLst/>
                <a:latin typeface="Times New Roman" panose="02020603050405020304" pitchFamily="18" charset="0"/>
                <a:ea typeface="Aptos" panose="020B0004020202020204" pitchFamily="34" charset="0"/>
                <a:cs typeface="Mangal" panose="02040503050203030202" pitchFamily="18" charset="0"/>
              </a:rPr>
              <a:t>School of Media Science</a:t>
            </a:r>
            <a:endParaRPr lang="en-IN" sz="1600" kern="100" dirty="0">
              <a:effectLst/>
              <a:latin typeface="Aptos" panose="020B0004020202020204" pitchFamily="34" charset="0"/>
              <a:ea typeface="Aptos" panose="020B0004020202020204" pitchFamily="34" charset="0"/>
              <a:cs typeface="Mangal" panose="02040503050203030202" pitchFamily="18" charset="0"/>
            </a:endParaRPr>
          </a:p>
          <a:p>
            <a:pPr algn="r">
              <a:lnSpc>
                <a:spcPct val="107000"/>
              </a:lnSpc>
              <a:spcAft>
                <a:spcPts val="800"/>
              </a:spcAft>
            </a:pPr>
            <a:r>
              <a:rPr lang="en-IN" sz="1800" kern="100" dirty="0">
                <a:effectLst/>
                <a:latin typeface="Times New Roman" panose="02020603050405020304" pitchFamily="18" charset="0"/>
                <a:ea typeface="Aptos" panose="020B0004020202020204" pitchFamily="34" charset="0"/>
                <a:cs typeface="Mangal" panose="02040503050203030202" pitchFamily="18" charset="0"/>
              </a:rPr>
              <a:t>Institute of Management Study, Kolkata, West Bengal, India</a:t>
            </a:r>
            <a:endParaRPr lang="en-IN" sz="1600" kern="100" dirty="0">
              <a:effectLst/>
              <a:latin typeface="Aptos" panose="020B0004020202020204" pitchFamily="34" charset="0"/>
              <a:ea typeface="Aptos" panose="020B0004020202020204" pitchFamily="34" charset="0"/>
              <a:cs typeface="Mangal" panose="02040503050203030202" pitchFamily="18" charset="0"/>
            </a:endParaRPr>
          </a:p>
          <a:p>
            <a:pPr algn="r">
              <a:lnSpc>
                <a:spcPct val="107000"/>
              </a:lnSpc>
              <a:spcAft>
                <a:spcPts val="800"/>
              </a:spcAft>
            </a:pPr>
            <a:r>
              <a:rPr lang="en-IN" sz="1800" kern="100" dirty="0">
                <a:effectLst/>
                <a:latin typeface="Times New Roman" panose="02020603050405020304" pitchFamily="18" charset="0"/>
                <a:ea typeface="Aptos" panose="020B0004020202020204" pitchFamily="34" charset="0"/>
                <a:cs typeface="Mangal" panose="02040503050203030202" pitchFamily="18" charset="0"/>
              </a:rPr>
              <a:t> </a:t>
            </a:r>
            <a:endParaRPr lang="en-IN" sz="1600" kern="100" dirty="0">
              <a:effectLst/>
              <a:latin typeface="Aptos" panose="020B0004020202020204" pitchFamily="34" charset="0"/>
              <a:ea typeface="Aptos" panose="020B0004020202020204" pitchFamily="34" charset="0"/>
              <a:cs typeface="Mangal" panose="02040503050203030202" pitchFamily="18" charset="0"/>
            </a:endParaRPr>
          </a:p>
        </p:txBody>
      </p:sp>
    </p:spTree>
    <p:extLst>
      <p:ext uri="{BB962C8B-B14F-4D97-AF65-F5344CB8AC3E}">
        <p14:creationId xmlns:p14="http://schemas.microsoft.com/office/powerpoint/2010/main" val="34904620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Powerpoint Background White Images – Browse 66,632 Stock Photos, Vectors,  and Video | Adobe Stock">
            <a:extLst>
              <a:ext uri="{FF2B5EF4-FFF2-40B4-BE49-F238E27FC236}">
                <a16:creationId xmlns:a16="http://schemas.microsoft.com/office/drawing/2014/main" id="{F6CA689E-86DD-D9F2-69DC-529F5C87CDF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E968A01-6F82-1F62-465D-E4835FF2A155}"/>
              </a:ext>
            </a:extLst>
          </p:cNvPr>
          <p:cNvSpPr txBox="1"/>
          <p:nvPr/>
        </p:nvSpPr>
        <p:spPr>
          <a:xfrm>
            <a:off x="245165" y="408156"/>
            <a:ext cx="11701670" cy="723531"/>
          </a:xfrm>
          <a:prstGeom prst="rect">
            <a:avLst/>
          </a:prstGeom>
          <a:noFill/>
        </p:spPr>
        <p:txBody>
          <a:bodyPr wrap="square">
            <a:spAutoFit/>
          </a:bodyPr>
          <a:lstStyle/>
          <a:p>
            <a:pPr algn="ctr">
              <a:lnSpc>
                <a:spcPct val="107000"/>
              </a:lnSpc>
              <a:spcAft>
                <a:spcPts val="800"/>
              </a:spcAft>
            </a:pPr>
            <a:r>
              <a:rPr lang="en-IN" sz="4000" b="1" kern="100" dirty="0">
                <a:effectLst/>
                <a:latin typeface="Times New Roman" panose="02020603050405020304" pitchFamily="18" charset="0"/>
                <a:ea typeface="Aptos" panose="020B0004020202020204" pitchFamily="34" charset="0"/>
                <a:cs typeface="Mangal" panose="02040503050203030202" pitchFamily="18" charset="0"/>
              </a:rPr>
              <a:t>INTRODUCTION</a:t>
            </a:r>
            <a:endParaRPr lang="en-IN" sz="4000" kern="100" dirty="0">
              <a:effectLst/>
              <a:latin typeface="Aptos" panose="020B0004020202020204" pitchFamily="34" charset="0"/>
              <a:ea typeface="Aptos" panose="020B0004020202020204" pitchFamily="34" charset="0"/>
              <a:cs typeface="Mangal" panose="02040503050203030202" pitchFamily="18" charset="0"/>
            </a:endParaRPr>
          </a:p>
        </p:txBody>
      </p:sp>
      <p:sp>
        <p:nvSpPr>
          <p:cNvPr id="5" name="TextBox 4">
            <a:extLst>
              <a:ext uri="{FF2B5EF4-FFF2-40B4-BE49-F238E27FC236}">
                <a16:creationId xmlns:a16="http://schemas.microsoft.com/office/drawing/2014/main" id="{4C662056-2BC1-9915-A69F-00782A1CF8A1}"/>
              </a:ext>
            </a:extLst>
          </p:cNvPr>
          <p:cNvSpPr txBox="1"/>
          <p:nvPr/>
        </p:nvSpPr>
        <p:spPr>
          <a:xfrm>
            <a:off x="188843" y="1131687"/>
            <a:ext cx="11701670" cy="544937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Aptos" panose="020B0004020202020204" pitchFamily="34" charset="0"/>
              </a:rPr>
              <a:t>Social media platforms have become an essential part of teenagers' life in the digital era, greatly influencing their identity construction and personal growth. The development of a person's identity throughout adolescence is a crucial time, and the impact of digital media on this process has to be carefully considered. Social media sites like Snapchat, Instagram, and TikTok provide never-before-seen chances for social connection, community development, and self-expression.</a:t>
            </a:r>
          </a:p>
          <a:p>
            <a:pPr marL="285750" indent="-285750" algn="just">
              <a:lnSpc>
                <a:spcPct val="150000"/>
              </a:lnSpc>
              <a:buFont typeface="Arial" panose="020B0604020202020204" pitchFamily="34" charset="0"/>
              <a:buChar char="•"/>
            </a:pPr>
            <a:r>
              <a:rPr lang="en-IN" sz="1800" kern="100" dirty="0">
                <a:effectLst/>
                <a:latin typeface="Times New Roman" panose="02020603050405020304" pitchFamily="18" charset="0"/>
                <a:ea typeface="Aptos" panose="020B0004020202020204" pitchFamily="34" charset="0"/>
                <a:cs typeface="Mangal" panose="02040503050203030202" pitchFamily="18" charset="0"/>
              </a:rPr>
              <a:t>These platforms give users a place to communicate with peers and influencers, create and showcase their idealised self, and interact with a varied range of material. Constant exposure to well-chosen photos, fashions, and online personalities may have a big impact on how one feels about themselves and who they are. Many youngsters view social media as an essential part of their social and personal life, rather than merely a tool for communication.</a:t>
            </a:r>
            <a:endParaRPr lang="en-IN" kern="100" dirty="0">
              <a:latin typeface="Aptos" panose="020B0004020202020204" pitchFamily="34" charset="0"/>
              <a:ea typeface="Aptos" panose="020B0004020202020204" pitchFamily="34" charset="0"/>
              <a:cs typeface="Mangal" panose="02040503050203030202" pitchFamily="18" charset="0"/>
            </a:endParaRPr>
          </a:p>
          <a:p>
            <a:pPr marL="285750" indent="-285750" algn="just">
              <a:lnSpc>
                <a:spcPct val="150000"/>
              </a:lnSpc>
              <a:buFont typeface="Arial" panose="020B0604020202020204" pitchFamily="34" charset="0"/>
              <a:buChar char="•"/>
            </a:pPr>
            <a:r>
              <a:rPr lang="en-IN" dirty="0">
                <a:latin typeface="Times New Roman" panose="02020603050405020304" pitchFamily="18" charset="0"/>
                <a:ea typeface="Aptos" panose="020B0004020202020204" pitchFamily="34" charset="0"/>
              </a:rPr>
              <a:t>I</a:t>
            </a:r>
            <a:r>
              <a:rPr lang="en-IN" sz="1800" dirty="0">
                <a:effectLst/>
                <a:latin typeface="Times New Roman" panose="02020603050405020304" pitchFamily="18" charset="0"/>
                <a:ea typeface="Aptos" panose="020B0004020202020204" pitchFamily="34" charset="0"/>
              </a:rPr>
              <a:t>t particularly affects the development of teenage identities. Numerous aspects of social media's influence have been studied in the past, including how it affects social behaviour, body image, and self-esteem.  </a:t>
            </a: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Aptos" panose="020B0004020202020204" pitchFamily="34" charset="0"/>
              </a:rPr>
              <a:t>Still lacking, though, is a comprehensive knowledge of how certain social media dynamics—like influencer culture, viral trends, and online communities—affect the formation of teenage identities. This study intends to close this gap by carrying out a number of case studies with an emphasis on social media impacts. </a:t>
            </a:r>
            <a:endParaRPr lang="en-IN" dirty="0"/>
          </a:p>
        </p:txBody>
      </p:sp>
    </p:spTree>
    <p:extLst>
      <p:ext uri="{BB962C8B-B14F-4D97-AF65-F5344CB8AC3E}">
        <p14:creationId xmlns:p14="http://schemas.microsoft.com/office/powerpoint/2010/main" val="7434590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Powerpoint Background White Images – Browse 66,632 Stock Photos, Vectors,  and Video | Adobe Stock">
            <a:extLst>
              <a:ext uri="{FF2B5EF4-FFF2-40B4-BE49-F238E27FC236}">
                <a16:creationId xmlns:a16="http://schemas.microsoft.com/office/drawing/2014/main" id="{F422B404-85C5-DC1D-8C77-D98935A907B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1A3B8605-C324-9810-05B4-E3D7EEF53AE2}"/>
              </a:ext>
            </a:extLst>
          </p:cNvPr>
          <p:cNvSpPr txBox="1"/>
          <p:nvPr/>
        </p:nvSpPr>
        <p:spPr>
          <a:xfrm>
            <a:off x="331304" y="438186"/>
            <a:ext cx="11529391" cy="707886"/>
          </a:xfrm>
          <a:prstGeom prst="rect">
            <a:avLst/>
          </a:prstGeom>
          <a:noFill/>
        </p:spPr>
        <p:txBody>
          <a:bodyPr wrap="square">
            <a:spAutoFit/>
          </a:bodyPr>
          <a:lstStyle/>
          <a:p>
            <a:pPr algn="ctr"/>
            <a:r>
              <a:rPr lang="en-IN" sz="4000" b="1" dirty="0">
                <a:effectLst/>
                <a:latin typeface="Times New Roman" panose="02020603050405020304" pitchFamily="18" charset="0"/>
                <a:ea typeface="Aptos" panose="020B0004020202020204" pitchFamily="34" charset="0"/>
              </a:rPr>
              <a:t>LITERATURE REVIEW</a:t>
            </a:r>
            <a:endParaRPr lang="en-IN" sz="4000" dirty="0"/>
          </a:p>
        </p:txBody>
      </p:sp>
      <p:sp>
        <p:nvSpPr>
          <p:cNvPr id="5" name="TextBox 4">
            <a:extLst>
              <a:ext uri="{FF2B5EF4-FFF2-40B4-BE49-F238E27FC236}">
                <a16:creationId xmlns:a16="http://schemas.microsoft.com/office/drawing/2014/main" id="{0E88A463-BB77-5B59-1B69-E0DFF94BD4A8}"/>
              </a:ext>
            </a:extLst>
          </p:cNvPr>
          <p:cNvSpPr txBox="1"/>
          <p:nvPr/>
        </p:nvSpPr>
        <p:spPr>
          <a:xfrm>
            <a:off x="331303" y="1170156"/>
            <a:ext cx="11661913" cy="5449377"/>
          </a:xfrm>
          <a:prstGeom prst="rect">
            <a:avLst/>
          </a:prstGeom>
          <a:noFill/>
        </p:spPr>
        <p:txBody>
          <a:bodyPr wrap="square">
            <a:spAutoFit/>
          </a:bodyPr>
          <a:lstStyle/>
          <a:p>
            <a:pPr marL="285750" indent="-285750" algn="just">
              <a:lnSpc>
                <a:spcPct val="150000"/>
              </a:lnSpc>
              <a:buFont typeface="Courier New" panose="02070309020205020404" pitchFamily="49" charset="0"/>
              <a:buChar char="o"/>
            </a:pPr>
            <a:r>
              <a:rPr lang="en-IN" sz="1800" dirty="0">
                <a:effectLst/>
                <a:latin typeface="Times New Roman" panose="02020603050405020304" pitchFamily="18" charset="0"/>
                <a:ea typeface="Aptos" panose="020B0004020202020204" pitchFamily="34" charset="0"/>
              </a:rPr>
              <a:t>The complicated process of forming an adolescent's identity is impacted by a number of variables, such as social, psychological, and cultural aspects. In particular, throughout adolescence, when people explore and build their self-concept, social interactions have a crucial role in developing identity, according to </a:t>
            </a:r>
            <a:r>
              <a:rPr lang="en-IN" sz="1800" b="1" dirty="0">
                <a:effectLst/>
                <a:latin typeface="Times New Roman" panose="02020603050405020304" pitchFamily="18" charset="0"/>
                <a:ea typeface="Aptos" panose="020B0004020202020204" pitchFamily="34" charset="0"/>
              </a:rPr>
              <a:t>Erikson's (1968) </a:t>
            </a:r>
            <a:r>
              <a:rPr lang="en-IN" sz="1800" dirty="0">
                <a:effectLst/>
                <a:latin typeface="Times New Roman" panose="02020603050405020304" pitchFamily="18" charset="0"/>
                <a:ea typeface="Aptos" panose="020B0004020202020204" pitchFamily="34" charset="0"/>
              </a:rPr>
              <a:t>theory of psychosocial development. Erikson states that teenagers are in a state of "identity vs. role confusion," in which they are trying to figure out who they are and where they fit in with society. Social media platforms in particular are becoming more and more entwined with this developmental stage of growth. Social media's introduction has changed the dynamics of identity creation. Teenagers have an online area to explore and express their identities thanks to social media sites like Instagram, TikTok, and Snapchat. Studies show that these platforms have a big influence on body image and self-esteem. </a:t>
            </a:r>
          </a:p>
          <a:p>
            <a:pPr marL="285750" indent="-285750" algn="just">
              <a:lnSpc>
                <a:spcPct val="150000"/>
              </a:lnSpc>
              <a:spcAft>
                <a:spcPts val="800"/>
              </a:spcAft>
              <a:buFont typeface="Courier New" panose="02070309020205020404" pitchFamily="49" charset="0"/>
              <a:buChar char="o"/>
            </a:pPr>
            <a:r>
              <a:rPr lang="en-IN" sz="1800" kern="100" dirty="0">
                <a:effectLst/>
                <a:latin typeface="Times New Roman" panose="02020603050405020304" pitchFamily="18" charset="0"/>
                <a:ea typeface="Aptos" panose="020B0004020202020204" pitchFamily="34" charset="0"/>
                <a:cs typeface="Mangal" panose="02040503050203030202" pitchFamily="18" charset="0"/>
              </a:rPr>
              <a:t>Influencers on social media, who have taken centre stage in online communities, are essential in forming the identities of teenagers. The edited versions of their lives that influencers frequently share might build expectations for their followers. Influencers help shape aspirational identities that followers could want to imitate, claim Marwick and Boyd (2011). Adolescents may experience a phenomenon where they contrast the idealised representations of themselves online with their actual realities, which might have an adverse effect on their development of identities and sense of self. </a:t>
            </a:r>
            <a:endParaRPr lang="en-IN" dirty="0"/>
          </a:p>
        </p:txBody>
      </p:sp>
    </p:spTree>
    <p:extLst>
      <p:ext uri="{BB962C8B-B14F-4D97-AF65-F5344CB8AC3E}">
        <p14:creationId xmlns:p14="http://schemas.microsoft.com/office/powerpoint/2010/main" val="38466492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owerpoint Background White Images – Browse 66,632 Stock Photos, Vectors,  and Video | Adobe Stock">
            <a:extLst>
              <a:ext uri="{FF2B5EF4-FFF2-40B4-BE49-F238E27FC236}">
                <a16:creationId xmlns:a16="http://schemas.microsoft.com/office/drawing/2014/main" id="{70029464-33FF-EF82-A9FC-0161FBDF90B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3F0DC0CA-2515-E86A-E416-9BC67D7FD717}"/>
              </a:ext>
            </a:extLst>
          </p:cNvPr>
          <p:cNvSpPr txBox="1"/>
          <p:nvPr/>
        </p:nvSpPr>
        <p:spPr>
          <a:xfrm>
            <a:off x="278296" y="444112"/>
            <a:ext cx="11449878" cy="5969776"/>
          </a:xfrm>
          <a:prstGeom prst="rect">
            <a:avLst/>
          </a:prstGeom>
          <a:noFill/>
        </p:spPr>
        <p:txBody>
          <a:bodyPr wrap="square">
            <a:spAutoFit/>
          </a:bodyPr>
          <a:lstStyle/>
          <a:p>
            <a:pPr algn="just">
              <a:lnSpc>
                <a:spcPct val="150000"/>
              </a:lnSpc>
              <a:spcAft>
                <a:spcPts val="800"/>
              </a:spcAft>
            </a:pPr>
            <a:r>
              <a:rPr lang="en-IN" sz="1800" kern="100" dirty="0">
                <a:effectLst/>
                <a:latin typeface="Times New Roman" panose="02020603050405020304" pitchFamily="18" charset="0"/>
                <a:ea typeface="Aptos" panose="020B0004020202020204" pitchFamily="34" charset="0"/>
                <a:cs typeface="Mangal" panose="02040503050203030202" pitchFamily="18" charset="0"/>
              </a:rPr>
              <a:t>Social media affects social behaviour and peer connections in addition to an individual's impression of themselves. Social networking sites, according to </a:t>
            </a:r>
            <a:r>
              <a:rPr lang="en-IN" sz="1800" b="1" kern="100" dirty="0">
                <a:effectLst/>
                <a:latin typeface="Times New Roman" panose="02020603050405020304" pitchFamily="18" charset="0"/>
                <a:ea typeface="Aptos" panose="020B0004020202020204" pitchFamily="34" charset="0"/>
                <a:cs typeface="Mangal" panose="02040503050203030202" pitchFamily="18" charset="0"/>
              </a:rPr>
              <a:t>Valkenburg and Peter (2011), </a:t>
            </a:r>
            <a:r>
              <a:rPr lang="en-IN" sz="1800" kern="100" dirty="0">
                <a:effectLst/>
                <a:latin typeface="Times New Roman" panose="02020603050405020304" pitchFamily="18" charset="0"/>
                <a:ea typeface="Aptos" panose="020B0004020202020204" pitchFamily="34" charset="0"/>
                <a:cs typeface="Mangal" panose="02040503050203030202" pitchFamily="18" charset="0"/>
              </a:rPr>
              <a:t>can improve social capital and foster peer engagement, but they can also lead to new kinds of behaviour such as social comparison and validation seeking. Teenagers may use self-presentation techniques that follow the trends and standards of their peers, which might affect how authentically they express themselves. When online personas diverge from real-life identities, this can result in a fractured sense of identity.</a:t>
            </a:r>
            <a:endParaRPr lang="en-IN" sz="1800" kern="100" dirty="0">
              <a:effectLst/>
              <a:latin typeface="Aptos" panose="020B0004020202020204" pitchFamily="34" charset="0"/>
              <a:ea typeface="Aptos" panose="020B0004020202020204" pitchFamily="34" charset="0"/>
              <a:cs typeface="Mangal" panose="02040503050203030202" pitchFamily="18" charset="0"/>
            </a:endParaRPr>
          </a:p>
          <a:p>
            <a:pPr marL="285750" indent="-285750" algn="just">
              <a:lnSpc>
                <a:spcPct val="150000"/>
              </a:lnSpc>
              <a:spcAft>
                <a:spcPts val="800"/>
              </a:spcAft>
              <a:buFont typeface="Courier New" panose="02070309020205020404" pitchFamily="49" charset="0"/>
              <a:buChar char="o"/>
            </a:pPr>
            <a:r>
              <a:rPr lang="en-IN" sz="1800" kern="100" dirty="0">
                <a:effectLst/>
                <a:latin typeface="Times New Roman" panose="02020603050405020304" pitchFamily="18" charset="0"/>
                <a:ea typeface="Aptos" panose="020B0004020202020204" pitchFamily="34" charset="0"/>
                <a:cs typeface="Mangal" panose="02040503050203030202" pitchFamily="18" charset="0"/>
              </a:rPr>
              <a:t>Online forums and groups also give teenagers a place to interact with people who have similar interests or experiences, which can help with identity building. According to research by </a:t>
            </a:r>
            <a:r>
              <a:rPr lang="en-IN" sz="1800" b="1" kern="100" dirty="0">
                <a:effectLst/>
                <a:latin typeface="Times New Roman" panose="02020603050405020304" pitchFamily="18" charset="0"/>
                <a:ea typeface="Aptos" panose="020B0004020202020204" pitchFamily="34" charset="0"/>
                <a:cs typeface="Mangal" panose="02040503050203030202" pitchFamily="18" charset="0"/>
              </a:rPr>
              <a:t>Subrahmanyam et al. (2008), </a:t>
            </a:r>
            <a:r>
              <a:rPr lang="en-IN" sz="1800" kern="100" dirty="0">
                <a:effectLst/>
                <a:latin typeface="Times New Roman" panose="02020603050405020304" pitchFamily="18" charset="0"/>
                <a:ea typeface="Aptos" panose="020B0004020202020204" pitchFamily="34" charset="0"/>
                <a:cs typeface="Mangal" panose="02040503050203030202" pitchFamily="18" charset="0"/>
              </a:rPr>
              <a:t>these groups can offer assistance and a feeling of community, which helps foster a more cohesive and well-supported self-concept. These areas may, however, also foster groupthink and echo chambers, which might restrict exposure to other viewpoints. Research indicates a complex connection between teenage identity formation and social media use. Digital media raises issues with body image, social comparison, and self-esteem even as it offers avenues for self-expression and connection. It takes a sophisticated approach to comprehend these processes, taking into account both the advantages and disadvantages of social media for identity formation. Further investigations into these relationships are necessary to paint a more complete picture of how teenage identity is influenced by digital media in the modern world.</a:t>
            </a:r>
            <a:endParaRPr lang="en-IN" sz="1800" kern="100" dirty="0">
              <a:effectLst/>
              <a:latin typeface="Aptos" panose="020B0004020202020204" pitchFamily="34" charset="0"/>
              <a:ea typeface="Aptos" panose="020B0004020202020204" pitchFamily="34" charset="0"/>
              <a:cs typeface="Mangal" panose="02040503050203030202" pitchFamily="18" charset="0"/>
            </a:endParaRPr>
          </a:p>
        </p:txBody>
      </p:sp>
    </p:spTree>
    <p:extLst>
      <p:ext uri="{BB962C8B-B14F-4D97-AF65-F5344CB8AC3E}">
        <p14:creationId xmlns:p14="http://schemas.microsoft.com/office/powerpoint/2010/main" val="31842608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Powerpoint Background White Images – Browse 66,632 Stock Photos, Vectors,  and Video | Adobe Stock">
            <a:extLst>
              <a:ext uri="{FF2B5EF4-FFF2-40B4-BE49-F238E27FC236}">
                <a16:creationId xmlns:a16="http://schemas.microsoft.com/office/drawing/2014/main" id="{C73693A6-A3E4-4EB8-4FD9-306F1B454E6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F55028FA-DD09-6A02-7212-C67358DA7AE6}"/>
              </a:ext>
            </a:extLst>
          </p:cNvPr>
          <p:cNvSpPr txBox="1"/>
          <p:nvPr/>
        </p:nvSpPr>
        <p:spPr>
          <a:xfrm>
            <a:off x="331304" y="424934"/>
            <a:ext cx="11529392" cy="707886"/>
          </a:xfrm>
          <a:prstGeom prst="rect">
            <a:avLst/>
          </a:prstGeom>
          <a:noFill/>
        </p:spPr>
        <p:txBody>
          <a:bodyPr wrap="square">
            <a:spAutoFit/>
          </a:bodyPr>
          <a:lstStyle/>
          <a:p>
            <a:pPr algn="ctr"/>
            <a:r>
              <a:rPr lang="en-IN" sz="4000" b="1" dirty="0">
                <a:effectLst/>
                <a:latin typeface="Times New Roman" panose="02020603050405020304" pitchFamily="18" charset="0"/>
                <a:ea typeface="Aptos" panose="020B0004020202020204" pitchFamily="34" charset="0"/>
              </a:rPr>
              <a:t>METHODOLOGY</a:t>
            </a:r>
            <a:endParaRPr lang="en-IN" sz="4000" dirty="0"/>
          </a:p>
        </p:txBody>
      </p:sp>
      <p:sp>
        <p:nvSpPr>
          <p:cNvPr id="5" name="TextBox 4">
            <a:extLst>
              <a:ext uri="{FF2B5EF4-FFF2-40B4-BE49-F238E27FC236}">
                <a16:creationId xmlns:a16="http://schemas.microsoft.com/office/drawing/2014/main" id="{D342A8FA-D9E2-F8CB-EA53-D844299F57CE}"/>
              </a:ext>
            </a:extLst>
          </p:cNvPr>
          <p:cNvSpPr txBox="1"/>
          <p:nvPr/>
        </p:nvSpPr>
        <p:spPr>
          <a:xfrm>
            <a:off x="331304" y="1252090"/>
            <a:ext cx="11675166" cy="5449377"/>
          </a:xfrm>
          <a:prstGeom prst="rect">
            <a:avLst/>
          </a:prstGeom>
          <a:noFill/>
        </p:spPr>
        <p:txBody>
          <a:bodyPr wrap="square">
            <a:spAutoFit/>
          </a:bodyPr>
          <a:lstStyle/>
          <a:p>
            <a:pPr marL="285750" indent="-285750" algn="just">
              <a:lnSpc>
                <a:spcPct val="150000"/>
              </a:lnSpc>
              <a:buFont typeface="Wingdings" panose="05000000000000000000" pitchFamily="2" charset="2"/>
              <a:buChar char="§"/>
            </a:pPr>
            <a:r>
              <a:rPr lang="en-IN" sz="1800" dirty="0">
                <a:effectLst/>
                <a:latin typeface="Times New Roman" panose="02020603050405020304" pitchFamily="18" charset="0"/>
                <a:ea typeface="Aptos" panose="020B0004020202020204" pitchFamily="34" charset="0"/>
              </a:rPr>
              <a:t>This study's methodology, which combines qualitative and quantitative methods, takes a multifaceted approach to investigating how social media affects adolescents' creation of identities. </a:t>
            </a:r>
          </a:p>
          <a:p>
            <a:pPr marL="285750" indent="-285750" algn="just">
              <a:lnSpc>
                <a:spcPct val="150000"/>
              </a:lnSpc>
              <a:buFont typeface="Wingdings" panose="05000000000000000000" pitchFamily="2" charset="2"/>
              <a:buChar char="§"/>
            </a:pPr>
            <a:r>
              <a:rPr lang="en-IN" sz="1800" dirty="0">
                <a:effectLst/>
                <a:latin typeface="Times New Roman" panose="02020603050405020304" pitchFamily="18" charset="0"/>
                <a:ea typeface="Aptos" panose="020B0004020202020204" pitchFamily="34" charset="0"/>
              </a:rPr>
              <a:t>The selection of case studies is predicated on their pertinence to current social media patterns and their influence over teenage users. Viral trends, strong online communities, and the popularity of social media influencers are important selection factors. Data collecting involves a variety of techniques. </a:t>
            </a:r>
          </a:p>
          <a:p>
            <a:pPr marL="285750" indent="-285750" algn="just">
              <a:lnSpc>
                <a:spcPct val="150000"/>
              </a:lnSpc>
              <a:buFont typeface="Wingdings" panose="05000000000000000000" pitchFamily="2" charset="2"/>
              <a:buChar char="§"/>
            </a:pPr>
            <a:r>
              <a:rPr lang="en-IN" sz="1800" dirty="0">
                <a:effectLst/>
                <a:latin typeface="Times New Roman" panose="02020603050405020304" pitchFamily="18" charset="0"/>
                <a:ea typeface="Aptos" panose="020B0004020202020204" pitchFamily="34" charset="0"/>
              </a:rPr>
              <a:t>First, to find recurring themes, trends, and influencer tactics, a content analysis of social media sites like Instagram, TikTok, and Snapchat is carried out. Examining posts, videos, and conversations pertaining to certain case studies is part of this process. </a:t>
            </a:r>
          </a:p>
          <a:p>
            <a:pPr marL="285750" indent="-285750" algn="just">
              <a:lnSpc>
                <a:spcPct val="150000"/>
              </a:lnSpc>
              <a:buFont typeface="Wingdings" panose="05000000000000000000" pitchFamily="2" charset="2"/>
              <a:buChar char="§"/>
            </a:pPr>
            <a:r>
              <a:rPr lang="en-IN" sz="1800" dirty="0">
                <a:effectLst/>
                <a:latin typeface="Times New Roman" panose="02020603050405020304" pitchFamily="18" charset="0"/>
                <a:ea typeface="Aptos" panose="020B0004020202020204" pitchFamily="34" charset="0"/>
              </a:rPr>
              <a:t>The poll asks on the kind of material consumed, how often it is used, and how it is thought to affect identity and self-esteem. Thematic analysis is used to examine the data in order to find recurrent themes and patterns pertaining to the construction of identity. </a:t>
            </a:r>
            <a:endParaRPr lang="en-IN" dirty="0">
              <a:latin typeface="Times New Roman" panose="02020603050405020304" pitchFamily="18" charset="0"/>
              <a:ea typeface="Aptos" panose="020B0004020202020204" pitchFamily="34" charset="0"/>
            </a:endParaRPr>
          </a:p>
          <a:p>
            <a:pPr marL="285750" indent="-285750" algn="just">
              <a:lnSpc>
                <a:spcPct val="150000"/>
              </a:lnSpc>
              <a:buFont typeface="Wingdings" panose="05000000000000000000" pitchFamily="2" charset="2"/>
              <a:buChar char="§"/>
            </a:pPr>
            <a:r>
              <a:rPr lang="en-IN" sz="1800" dirty="0">
                <a:effectLst/>
                <a:latin typeface="Times New Roman" panose="02020603050405020304" pitchFamily="18" charset="0"/>
                <a:ea typeface="Aptos" panose="020B0004020202020204" pitchFamily="34" charset="0"/>
              </a:rPr>
              <a:t>We look for statistical relationships between identity-related outcomes and social media activity using quantitative data from surveys. </a:t>
            </a:r>
            <a:endParaRPr lang="en-IN" dirty="0"/>
          </a:p>
        </p:txBody>
      </p:sp>
    </p:spTree>
    <p:extLst>
      <p:ext uri="{BB962C8B-B14F-4D97-AF65-F5344CB8AC3E}">
        <p14:creationId xmlns:p14="http://schemas.microsoft.com/office/powerpoint/2010/main" val="5598814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Powerpoint Background White Images – Browse 66,632 Stock Photos, Vectors,  and Video | Adobe Stock">
            <a:extLst>
              <a:ext uri="{FF2B5EF4-FFF2-40B4-BE49-F238E27FC236}">
                <a16:creationId xmlns:a16="http://schemas.microsoft.com/office/drawing/2014/main" id="{B53834EE-3660-C51F-7DDA-27D43454FD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FD6CE1D0-D421-F6F2-0EAA-70280C2ABB68}"/>
              </a:ext>
            </a:extLst>
          </p:cNvPr>
          <p:cNvSpPr txBox="1"/>
          <p:nvPr/>
        </p:nvSpPr>
        <p:spPr>
          <a:xfrm>
            <a:off x="344556" y="394904"/>
            <a:ext cx="11648661" cy="723531"/>
          </a:xfrm>
          <a:prstGeom prst="rect">
            <a:avLst/>
          </a:prstGeom>
          <a:noFill/>
        </p:spPr>
        <p:txBody>
          <a:bodyPr wrap="square">
            <a:spAutoFit/>
          </a:bodyPr>
          <a:lstStyle/>
          <a:p>
            <a:pPr algn="ctr">
              <a:lnSpc>
                <a:spcPct val="107000"/>
              </a:lnSpc>
              <a:spcAft>
                <a:spcPts val="800"/>
              </a:spcAft>
            </a:pPr>
            <a:r>
              <a:rPr lang="en-IN" sz="4000" b="1" kern="100" dirty="0">
                <a:effectLst/>
                <a:latin typeface="Times New Roman" panose="02020603050405020304" pitchFamily="18" charset="0"/>
                <a:ea typeface="Aptos" panose="020B0004020202020204" pitchFamily="34" charset="0"/>
                <a:cs typeface="Mangal" panose="02040503050203030202" pitchFamily="18" charset="0"/>
              </a:rPr>
              <a:t>CASE STUDIES</a:t>
            </a:r>
            <a:endParaRPr lang="en-IN" sz="4000" kern="100" dirty="0">
              <a:effectLst/>
              <a:latin typeface="Aptos" panose="020B0004020202020204" pitchFamily="34" charset="0"/>
              <a:ea typeface="Aptos" panose="020B0004020202020204" pitchFamily="34" charset="0"/>
              <a:cs typeface="Mangal" panose="02040503050203030202" pitchFamily="18" charset="0"/>
            </a:endParaRPr>
          </a:p>
        </p:txBody>
      </p:sp>
      <p:sp>
        <p:nvSpPr>
          <p:cNvPr id="5" name="TextBox 4">
            <a:extLst>
              <a:ext uri="{FF2B5EF4-FFF2-40B4-BE49-F238E27FC236}">
                <a16:creationId xmlns:a16="http://schemas.microsoft.com/office/drawing/2014/main" id="{3684D248-AC1F-5A58-E6DF-38ABEF9809EA}"/>
              </a:ext>
            </a:extLst>
          </p:cNvPr>
          <p:cNvSpPr txBox="1"/>
          <p:nvPr/>
        </p:nvSpPr>
        <p:spPr>
          <a:xfrm>
            <a:off x="198783" y="1229135"/>
            <a:ext cx="11794434" cy="5138779"/>
          </a:xfrm>
          <a:prstGeom prst="rect">
            <a:avLst/>
          </a:prstGeom>
          <a:noFill/>
        </p:spPr>
        <p:txBody>
          <a:bodyPr wrap="square">
            <a:spAutoFit/>
          </a:bodyPr>
          <a:lstStyle/>
          <a:p>
            <a:pPr marL="285750" indent="-285750" algn="just">
              <a:lnSpc>
                <a:spcPct val="150000"/>
              </a:lnSpc>
              <a:spcAft>
                <a:spcPts val="800"/>
              </a:spcAft>
              <a:buFont typeface="Wingdings" panose="05000000000000000000" pitchFamily="2" charset="2"/>
              <a:buChar char="q"/>
            </a:pPr>
            <a:r>
              <a:rPr lang="en-IN" sz="1800" kern="100" dirty="0">
                <a:effectLst/>
                <a:latin typeface="Times New Roman" panose="02020603050405020304" pitchFamily="18" charset="0"/>
                <a:ea typeface="Aptos" panose="020B0004020202020204" pitchFamily="34" charset="0"/>
                <a:cs typeface="Mangal" panose="02040503050203030202" pitchFamily="18" charset="0"/>
              </a:rPr>
              <a:t>Charli </a:t>
            </a:r>
            <a:r>
              <a:rPr lang="en-IN" sz="1800" kern="100" dirty="0" err="1">
                <a:effectLst/>
                <a:latin typeface="Times New Roman" panose="02020603050405020304" pitchFamily="18" charset="0"/>
                <a:ea typeface="Aptos" panose="020B0004020202020204" pitchFamily="34" charset="0"/>
                <a:cs typeface="Mangal" panose="02040503050203030202" pitchFamily="18" charset="0"/>
              </a:rPr>
              <a:t>D'Amelio</a:t>
            </a:r>
            <a:r>
              <a:rPr lang="en-IN" sz="1800" kern="100" dirty="0">
                <a:effectLst/>
                <a:latin typeface="Times New Roman" panose="02020603050405020304" pitchFamily="18" charset="0"/>
                <a:ea typeface="Aptos" panose="020B0004020202020204" pitchFamily="34" charset="0"/>
                <a:cs typeface="Mangal" panose="02040503050203030202" pitchFamily="18" charset="0"/>
              </a:rPr>
              <a:t>, a TikTok influencer who quickly rose to fame for her dancing videos and gregarious demeanour, is one interesting case study. The ascent to prominence of Charli is a noteworthy illustration of how social media may influence teenage identity. Her youthful audience has connected strongly with her content, which is distinguished by popular dance moves and realistic substance. Beyond only being a source of entertainment, </a:t>
            </a:r>
            <a:r>
              <a:rPr lang="en-IN" sz="1800" kern="100" dirty="0" err="1">
                <a:effectLst/>
                <a:latin typeface="Times New Roman" panose="02020603050405020304" pitchFamily="18" charset="0"/>
                <a:ea typeface="Aptos" panose="020B0004020202020204" pitchFamily="34" charset="0"/>
                <a:cs typeface="Mangal" panose="02040503050203030202" pitchFamily="18" charset="0"/>
              </a:rPr>
              <a:t>D'Amelio</a:t>
            </a:r>
            <a:r>
              <a:rPr lang="en-IN" sz="1800" kern="100" dirty="0">
                <a:effectLst/>
                <a:latin typeface="Times New Roman" panose="02020603050405020304" pitchFamily="18" charset="0"/>
                <a:ea typeface="Aptos" panose="020B0004020202020204" pitchFamily="34" charset="0"/>
                <a:cs typeface="Mangal" panose="02040503050203030202" pitchFamily="18" charset="0"/>
              </a:rPr>
              <a:t> has become a role model for many teenagers, who take after her appearance, demeanour, and even morals (Smith, 2023). This phenomenon emphasises how influential people shape teenagers' perceptions of themselves and of societal standards.</a:t>
            </a:r>
            <a:endParaRPr lang="en-IN" sz="1600" kern="100" dirty="0">
              <a:effectLst/>
              <a:latin typeface="Aptos" panose="020B0004020202020204" pitchFamily="34" charset="0"/>
              <a:ea typeface="Aptos" panose="020B0004020202020204" pitchFamily="34" charset="0"/>
              <a:cs typeface="Mangal" panose="02040503050203030202" pitchFamily="18" charset="0"/>
            </a:endParaRPr>
          </a:p>
          <a:p>
            <a:pPr marL="285750" indent="-285750" algn="just">
              <a:lnSpc>
                <a:spcPct val="150000"/>
              </a:lnSpc>
              <a:spcAft>
                <a:spcPts val="800"/>
              </a:spcAft>
              <a:buFont typeface="Wingdings" panose="05000000000000000000" pitchFamily="2" charset="2"/>
              <a:buChar char="q"/>
            </a:pPr>
            <a:r>
              <a:rPr lang="en-IN" sz="1800" kern="100" dirty="0">
                <a:effectLst/>
                <a:latin typeface="Times New Roman" panose="02020603050405020304" pitchFamily="18" charset="0"/>
                <a:ea typeface="Aptos" panose="020B0004020202020204" pitchFamily="34" charset="0"/>
                <a:cs typeface="Mangal" panose="02040503050203030202" pitchFamily="18" charset="0"/>
              </a:rPr>
              <a:t>The #BodyPositivity movement on Instagram, which encourages self-acceptance and questions conventional beauty standards, is another noteworthy case study. Several activists and personalities have spearheaded the movement by disseminating pictures and statements that embrace a variety of body shapes. According to research, teens' self-esteem and body image may be greatly impacted by exposure to body-positive content, which promotes a more inclusive definition of beauty (Jones &amp; Taylor, 2022). But there are also obstacles the movement must overcome, such the commercialisation of body positivity, which may lessen the movement's influence and message (Adams, 2024).</a:t>
            </a:r>
            <a:endParaRPr lang="en-IN" sz="1600" kern="100" dirty="0">
              <a:effectLst/>
              <a:latin typeface="Aptos" panose="020B0004020202020204" pitchFamily="34" charset="0"/>
              <a:ea typeface="Aptos" panose="020B0004020202020204" pitchFamily="34" charset="0"/>
              <a:cs typeface="Mangal" panose="02040503050203030202" pitchFamily="18" charset="0"/>
            </a:endParaRPr>
          </a:p>
        </p:txBody>
      </p:sp>
    </p:spTree>
    <p:extLst>
      <p:ext uri="{BB962C8B-B14F-4D97-AF65-F5344CB8AC3E}">
        <p14:creationId xmlns:p14="http://schemas.microsoft.com/office/powerpoint/2010/main" val="29360602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owerpoint Background White Images – Browse 66,632 Stock Photos, Vectors,  and Video | Adobe Stock">
            <a:extLst>
              <a:ext uri="{FF2B5EF4-FFF2-40B4-BE49-F238E27FC236}">
                <a16:creationId xmlns:a16="http://schemas.microsoft.com/office/drawing/2014/main" id="{D9F90738-1AB2-C351-1048-BB31729415C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D580D64E-AC95-3369-0747-EAE1A0300421}"/>
              </a:ext>
            </a:extLst>
          </p:cNvPr>
          <p:cNvSpPr txBox="1"/>
          <p:nvPr/>
        </p:nvSpPr>
        <p:spPr>
          <a:xfrm>
            <a:off x="324678" y="545512"/>
            <a:ext cx="11542643" cy="2543197"/>
          </a:xfrm>
          <a:prstGeom prst="rect">
            <a:avLst/>
          </a:prstGeom>
          <a:noFill/>
        </p:spPr>
        <p:txBody>
          <a:bodyPr wrap="square">
            <a:spAutoFit/>
          </a:bodyPr>
          <a:lstStyle/>
          <a:p>
            <a:pPr marL="285750" indent="-285750" algn="just">
              <a:lnSpc>
                <a:spcPct val="150000"/>
              </a:lnSpc>
              <a:spcAft>
                <a:spcPts val="800"/>
              </a:spcAft>
              <a:buFont typeface="Wingdings" panose="05000000000000000000" pitchFamily="2" charset="2"/>
              <a:buChar char="q"/>
            </a:pPr>
            <a:r>
              <a:rPr lang="en-US" sz="1800" kern="100" dirty="0">
                <a:effectLst/>
                <a:latin typeface="Times New Roman" panose="02020603050405020304" pitchFamily="18" charset="0"/>
                <a:ea typeface="Aptos" panose="020B0004020202020204" pitchFamily="34" charset="0"/>
                <a:cs typeface="Mangal" panose="02040503050203030202" pitchFamily="18" charset="0"/>
              </a:rPr>
              <a:t>A third case study is on mental health and self-care within the YouTube community. Channels such as The Anxiety Coaches provide young viewers guidance and help on mental health concerns through their material. This community offers a place where teenagers may get support and useful guidance for dealing with mental health issues. Research indicates that these virtual communities might significantly influence teenagers' perspectives on mental health by providing a feeling of acceptance and coping mechanisms (Lee &amp; Kim, 2023). But depending so much on internet guidance also begs the question of how sufficient these resources are in comparison to therapy from a professional.</a:t>
            </a:r>
            <a:endParaRPr lang="en-IN" sz="1600" kern="100" dirty="0">
              <a:effectLst/>
              <a:latin typeface="Aptos" panose="020B0004020202020204" pitchFamily="34" charset="0"/>
              <a:ea typeface="Aptos" panose="020B0004020202020204" pitchFamily="34" charset="0"/>
              <a:cs typeface="Mangal" panose="02040503050203030202" pitchFamily="18" charset="0"/>
            </a:endParaRPr>
          </a:p>
        </p:txBody>
      </p:sp>
    </p:spTree>
    <p:extLst>
      <p:ext uri="{BB962C8B-B14F-4D97-AF65-F5344CB8AC3E}">
        <p14:creationId xmlns:p14="http://schemas.microsoft.com/office/powerpoint/2010/main" val="12102797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Powerpoint Background White Images – Browse 66,632 Stock Photos, Vectors,  and Video | Adobe Stock">
            <a:extLst>
              <a:ext uri="{FF2B5EF4-FFF2-40B4-BE49-F238E27FC236}">
                <a16:creationId xmlns:a16="http://schemas.microsoft.com/office/drawing/2014/main" id="{75AEB86E-0B03-304C-A0D0-3759A49B4F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F7FE39F2-B84D-1222-E5E3-62456EFC727B}"/>
              </a:ext>
            </a:extLst>
          </p:cNvPr>
          <p:cNvSpPr txBox="1"/>
          <p:nvPr/>
        </p:nvSpPr>
        <p:spPr>
          <a:xfrm>
            <a:off x="397565" y="143112"/>
            <a:ext cx="11622156" cy="922047"/>
          </a:xfrm>
          <a:prstGeom prst="rect">
            <a:avLst/>
          </a:prstGeom>
          <a:noFill/>
        </p:spPr>
        <p:txBody>
          <a:bodyPr wrap="square">
            <a:spAutoFit/>
          </a:bodyPr>
          <a:lstStyle/>
          <a:p>
            <a:pPr algn="ctr">
              <a:lnSpc>
                <a:spcPct val="150000"/>
              </a:lnSpc>
              <a:spcAft>
                <a:spcPts val="800"/>
              </a:spcAft>
            </a:pPr>
            <a:r>
              <a:rPr lang="en-IN" sz="4000" b="1" kern="100" dirty="0">
                <a:effectLst/>
                <a:latin typeface="Times New Roman" panose="02020603050405020304" pitchFamily="18" charset="0"/>
                <a:ea typeface="Aptos" panose="020B0004020202020204" pitchFamily="34" charset="0"/>
                <a:cs typeface="Mangal" panose="02040503050203030202" pitchFamily="18" charset="0"/>
              </a:rPr>
              <a:t>FINDINGS</a:t>
            </a:r>
            <a:endParaRPr lang="en-IN" sz="4000" kern="100" dirty="0">
              <a:effectLst/>
              <a:latin typeface="Aptos" panose="020B0004020202020204" pitchFamily="34" charset="0"/>
              <a:ea typeface="Aptos" panose="020B0004020202020204" pitchFamily="34" charset="0"/>
              <a:cs typeface="Mangal" panose="02040503050203030202" pitchFamily="18" charset="0"/>
            </a:endParaRPr>
          </a:p>
        </p:txBody>
      </p:sp>
      <p:sp>
        <p:nvSpPr>
          <p:cNvPr id="5" name="TextBox 4">
            <a:extLst>
              <a:ext uri="{FF2B5EF4-FFF2-40B4-BE49-F238E27FC236}">
                <a16:creationId xmlns:a16="http://schemas.microsoft.com/office/drawing/2014/main" id="{36F3A1A1-6FC0-08CD-5395-1E66CAD66065}"/>
              </a:ext>
            </a:extLst>
          </p:cNvPr>
          <p:cNvSpPr txBox="1"/>
          <p:nvPr/>
        </p:nvSpPr>
        <p:spPr>
          <a:xfrm>
            <a:off x="172278" y="1201130"/>
            <a:ext cx="11847443" cy="5656870"/>
          </a:xfrm>
          <a:prstGeom prst="rect">
            <a:avLst/>
          </a:prstGeom>
          <a:noFill/>
        </p:spPr>
        <p:txBody>
          <a:bodyPr wrap="square">
            <a:spAutoFit/>
          </a:bodyPr>
          <a:lstStyle/>
          <a:p>
            <a:pPr marL="285750" indent="-285750" algn="just">
              <a:lnSpc>
                <a:spcPct val="150000"/>
              </a:lnSpc>
              <a:spcAft>
                <a:spcPts val="800"/>
              </a:spcAft>
              <a:buFont typeface="Wingdings" panose="05000000000000000000" pitchFamily="2" charset="2"/>
              <a:buChar char="v"/>
            </a:pPr>
            <a:r>
              <a:rPr lang="en-IN" sz="1800" b="1" kern="100" dirty="0">
                <a:effectLst/>
                <a:latin typeface="Times New Roman" panose="02020603050405020304" pitchFamily="18" charset="0"/>
                <a:ea typeface="Aptos" panose="020B0004020202020204" pitchFamily="34" charset="0"/>
                <a:cs typeface="Mangal" panose="02040503050203030202" pitchFamily="18" charset="0"/>
              </a:rPr>
              <a:t>Influencer Impact:</a:t>
            </a:r>
            <a:r>
              <a:rPr lang="en-IN" sz="1800" kern="100" dirty="0">
                <a:effectLst/>
                <a:latin typeface="Times New Roman" panose="02020603050405020304" pitchFamily="18" charset="0"/>
                <a:ea typeface="Aptos" panose="020B0004020202020204" pitchFamily="34" charset="0"/>
                <a:cs typeface="Mangal" panose="02040503050203030202" pitchFamily="18" charset="0"/>
              </a:rPr>
              <a:t> According to case studies on well-known social media influencers, these people have a significant impact on how teenagers view themselves and who they are. Influencers on TikTok, for instance, who advocate for specific lifestyles or beauty standards, have a significant impact on the goals and self-image of their followers. Teenagers frequently model their actions, wardrobe selections, and even attitudes after these influencers, resulting in a merging of their identities with the online personalities they find appealing.</a:t>
            </a:r>
            <a:endParaRPr lang="en-IN" sz="1600" kern="100" dirty="0">
              <a:effectLst/>
              <a:latin typeface="Aptos" panose="020B0004020202020204" pitchFamily="34" charset="0"/>
              <a:ea typeface="Aptos" panose="020B0004020202020204" pitchFamily="34" charset="0"/>
              <a:cs typeface="Mangal" panose="02040503050203030202" pitchFamily="18" charset="0"/>
            </a:endParaRPr>
          </a:p>
          <a:p>
            <a:pPr marL="285750" indent="-285750" algn="just">
              <a:lnSpc>
                <a:spcPct val="150000"/>
              </a:lnSpc>
              <a:spcAft>
                <a:spcPts val="800"/>
              </a:spcAft>
              <a:buFont typeface="Wingdings" panose="05000000000000000000" pitchFamily="2" charset="2"/>
              <a:buChar char="v"/>
            </a:pPr>
            <a:r>
              <a:rPr lang="en-IN" sz="1800" b="1" kern="100" dirty="0">
                <a:effectLst/>
                <a:latin typeface="Times New Roman" panose="02020603050405020304" pitchFamily="18" charset="0"/>
                <a:ea typeface="Aptos" panose="020B0004020202020204" pitchFamily="34" charset="0"/>
                <a:cs typeface="Mangal" panose="02040503050203030202" pitchFamily="18" charset="0"/>
              </a:rPr>
              <a:t>Viral Trends:</a:t>
            </a:r>
            <a:r>
              <a:rPr lang="en-IN" sz="1800" kern="100" dirty="0">
                <a:effectLst/>
                <a:latin typeface="Times New Roman" panose="02020603050405020304" pitchFamily="18" charset="0"/>
                <a:ea typeface="Aptos" panose="020B0004020202020204" pitchFamily="34" charset="0"/>
                <a:cs typeface="Mangal" panose="02040503050203030202" pitchFamily="18" charset="0"/>
              </a:rPr>
              <a:t> Viral phenomena, such challenges or trending hashtags on social media sites like Instagram, have a significant influence on teenage behaviour and self-perception, according to studies. Adolescents who participate in these trends may have an increased sense of validation and belonging as they attempt to fit in with the prevailing cultural phenomena. These trends, meanwhile, can also put pressure on people to live up to specific standards, which can be detrimental to their sense of self and morals.</a:t>
            </a:r>
            <a:endParaRPr lang="en-IN" sz="1600" kern="100" dirty="0">
              <a:effectLst/>
              <a:latin typeface="Aptos" panose="020B0004020202020204" pitchFamily="34" charset="0"/>
              <a:ea typeface="Aptos" panose="020B0004020202020204" pitchFamily="34" charset="0"/>
              <a:cs typeface="Mangal" panose="02040503050203030202" pitchFamily="18" charset="0"/>
            </a:endParaRPr>
          </a:p>
          <a:p>
            <a:pPr marL="285750" indent="-285750" algn="just">
              <a:lnSpc>
                <a:spcPct val="150000"/>
              </a:lnSpc>
              <a:spcAft>
                <a:spcPts val="800"/>
              </a:spcAft>
              <a:buFont typeface="Wingdings" panose="05000000000000000000" pitchFamily="2" charset="2"/>
              <a:buChar char="v"/>
            </a:pPr>
            <a:r>
              <a:rPr lang="en-IN" sz="1800" b="1" kern="100" dirty="0">
                <a:effectLst/>
                <a:latin typeface="Times New Roman" panose="02020603050405020304" pitchFamily="18" charset="0"/>
                <a:ea typeface="Aptos" panose="020B0004020202020204" pitchFamily="34" charset="0"/>
                <a:cs typeface="Mangal" panose="02040503050203030202" pitchFamily="18" charset="0"/>
              </a:rPr>
              <a:t>Online Communities:</a:t>
            </a:r>
            <a:r>
              <a:rPr lang="en-IN" sz="1800" kern="100" dirty="0">
                <a:effectLst/>
                <a:latin typeface="Times New Roman" panose="02020603050405020304" pitchFamily="18" charset="0"/>
                <a:ea typeface="Aptos" panose="020B0004020202020204" pitchFamily="34" charset="0"/>
                <a:cs typeface="Mangal" panose="02040503050203030202" pitchFamily="18" charset="0"/>
              </a:rPr>
              <a:t> Case studies of online communities, including forums or interest groups, show how these virtual places influence the construction of identities. Teens who participate in niche groups gain a feeling of purpose and identity from their shared experiences and common interests. </a:t>
            </a:r>
            <a:endParaRPr lang="en-IN" sz="1600" kern="100" dirty="0">
              <a:effectLst/>
              <a:latin typeface="Aptos" panose="020B0004020202020204" pitchFamily="34" charset="0"/>
              <a:ea typeface="Aptos" panose="020B0004020202020204" pitchFamily="34" charset="0"/>
              <a:cs typeface="Mangal" panose="02040503050203030202" pitchFamily="18" charset="0"/>
            </a:endParaRPr>
          </a:p>
        </p:txBody>
      </p:sp>
    </p:spTree>
    <p:extLst>
      <p:ext uri="{BB962C8B-B14F-4D97-AF65-F5344CB8AC3E}">
        <p14:creationId xmlns:p14="http://schemas.microsoft.com/office/powerpoint/2010/main" val="22823630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Powerpoint Background White Images – Browse 66,632 Stock Photos, Vectors,  and Video | Adobe Stock">
            <a:extLst>
              <a:ext uri="{FF2B5EF4-FFF2-40B4-BE49-F238E27FC236}">
                <a16:creationId xmlns:a16="http://schemas.microsoft.com/office/drawing/2014/main" id="{0B82E5B6-BE4B-67B7-8759-E56A490369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8B4F2009-D4D7-7DDC-321D-A893855CA81D}"/>
              </a:ext>
            </a:extLst>
          </p:cNvPr>
          <p:cNvSpPr txBox="1"/>
          <p:nvPr/>
        </p:nvSpPr>
        <p:spPr>
          <a:xfrm>
            <a:off x="324678" y="226151"/>
            <a:ext cx="11542643" cy="707886"/>
          </a:xfrm>
          <a:prstGeom prst="rect">
            <a:avLst/>
          </a:prstGeom>
          <a:noFill/>
        </p:spPr>
        <p:txBody>
          <a:bodyPr wrap="square">
            <a:spAutoFit/>
          </a:bodyPr>
          <a:lstStyle/>
          <a:p>
            <a:pPr algn="ctr"/>
            <a:r>
              <a:rPr lang="en-IN" sz="4000" b="1" dirty="0">
                <a:effectLst/>
                <a:latin typeface="Times New Roman" panose="02020603050405020304" pitchFamily="18" charset="0"/>
                <a:ea typeface="Aptos" panose="020B0004020202020204" pitchFamily="34" charset="0"/>
              </a:rPr>
              <a:t>DISCUSSION</a:t>
            </a:r>
            <a:endParaRPr lang="en-IN" sz="4000" dirty="0"/>
          </a:p>
        </p:txBody>
      </p:sp>
      <p:sp>
        <p:nvSpPr>
          <p:cNvPr id="5" name="TextBox 4">
            <a:extLst>
              <a:ext uri="{FF2B5EF4-FFF2-40B4-BE49-F238E27FC236}">
                <a16:creationId xmlns:a16="http://schemas.microsoft.com/office/drawing/2014/main" id="{7BA4D0CC-BEA0-FB2F-3E93-1B1B717FADFE}"/>
              </a:ext>
            </a:extLst>
          </p:cNvPr>
          <p:cNvSpPr txBox="1"/>
          <p:nvPr/>
        </p:nvSpPr>
        <p:spPr>
          <a:xfrm>
            <a:off x="324677" y="934037"/>
            <a:ext cx="11542643" cy="5449377"/>
          </a:xfrm>
          <a:prstGeom prst="rect">
            <a:avLst/>
          </a:prstGeom>
          <a:noFill/>
        </p:spPr>
        <p:txBody>
          <a:bodyPr wrap="square">
            <a:spAutoFit/>
          </a:bodyPr>
          <a:lstStyle/>
          <a:p>
            <a:pPr marL="285750" indent="-285750" algn="just">
              <a:lnSpc>
                <a:spcPct val="150000"/>
              </a:lnSpc>
              <a:buFont typeface="Wingdings" panose="05000000000000000000" pitchFamily="2" charset="2"/>
              <a:buChar char="Ø"/>
            </a:pPr>
            <a:r>
              <a:rPr lang="en-IN" sz="1800" dirty="0">
                <a:effectLst/>
                <a:latin typeface="Times New Roman" panose="02020603050405020304" pitchFamily="18" charset="0"/>
                <a:ea typeface="Aptos" panose="020B0004020202020204" pitchFamily="34" charset="0"/>
              </a:rPr>
              <a:t>Analysing viral trends demonstrates how identity development may be impacted by group involvement in challenges or trends on social media sites like Instagram. Teenagers' perceptions of themselves and their classmates are deeply ingrained with the aesthetic and lifestyle standards that these trends frequently propagate.</a:t>
            </a:r>
          </a:p>
          <a:p>
            <a:pPr marL="285750" indent="-285750" algn="just">
              <a:lnSpc>
                <a:spcPct val="150000"/>
              </a:lnSpc>
              <a:buFont typeface="Wingdings" panose="05000000000000000000" pitchFamily="2" charset="2"/>
              <a:buChar char="Ø"/>
            </a:pPr>
            <a:r>
              <a:rPr lang="en-IN" sz="1800" dirty="0">
                <a:effectLst/>
                <a:latin typeface="Times New Roman" panose="02020603050405020304" pitchFamily="18" charset="0"/>
                <a:ea typeface="Aptos" panose="020B0004020202020204" pitchFamily="34" charset="0"/>
              </a:rPr>
              <a:t>Participating in these movements can provide a feeling of connection and belonging, but there's a chance that it can reinforce shallow ideals and exacerbate problems with self-worth and body image. Engagement in virtual communities, as seen in discussion boards or niche organisations, provides an alternative viewpoint on the function of social media in the formation of identity. </a:t>
            </a:r>
            <a:endParaRPr lang="en-IN" dirty="0">
              <a:latin typeface="Times New Roman" panose="02020603050405020304" pitchFamily="18" charset="0"/>
              <a:ea typeface="Aptos" panose="020B0004020202020204" pitchFamily="34" charset="0"/>
            </a:endParaRPr>
          </a:p>
          <a:p>
            <a:pPr marL="285750" indent="-285750" algn="just">
              <a:lnSpc>
                <a:spcPct val="150000"/>
              </a:lnSpc>
              <a:buFont typeface="Wingdings" panose="05000000000000000000" pitchFamily="2" charset="2"/>
              <a:buChar char="Ø"/>
            </a:pPr>
            <a:r>
              <a:rPr lang="en-IN" sz="1800" kern="100" dirty="0">
                <a:effectLst/>
                <a:latin typeface="Times New Roman" panose="02020603050405020304" pitchFamily="18" charset="0"/>
                <a:ea typeface="Aptos" panose="020B0004020202020204" pitchFamily="34" charset="0"/>
                <a:cs typeface="Mangal" panose="02040503050203030202" pitchFamily="18" charset="0"/>
              </a:rPr>
              <a:t>Adolescents may freely explore and express their interests in these groups, which help them develop a sense of identity via common interests and experiences. While this has the potential to foster echo chambers where identities are primarily shaped by group standards rather than individual principles, it may also foster personal development and self-expression.</a:t>
            </a:r>
            <a:r>
              <a:rPr lang="en-IN" sz="1800" dirty="0">
                <a:effectLst/>
                <a:latin typeface="Times New Roman" panose="02020603050405020304" pitchFamily="18" charset="0"/>
                <a:ea typeface="Aptos" panose="020B0004020202020204" pitchFamily="34" charset="0"/>
              </a:rPr>
              <a:t> </a:t>
            </a:r>
          </a:p>
          <a:p>
            <a:pPr marL="285750" indent="-285750" algn="just">
              <a:lnSpc>
                <a:spcPct val="150000"/>
              </a:lnSpc>
              <a:buFont typeface="Wingdings" panose="05000000000000000000" pitchFamily="2" charset="2"/>
              <a:buChar char="Ø"/>
            </a:pPr>
            <a:r>
              <a:rPr lang="en-IN" sz="1800" dirty="0">
                <a:effectLst/>
                <a:latin typeface="Times New Roman" panose="02020603050405020304" pitchFamily="18" charset="0"/>
                <a:ea typeface="Aptos" panose="020B0004020202020204" pitchFamily="34" charset="0"/>
              </a:rPr>
              <a:t>The results are consistent with theories of identity formation that are currently in use, especially those that highlight the importance of social interactions and self-perception in the development of adolescents. </a:t>
            </a:r>
            <a:endParaRPr lang="en-IN" dirty="0"/>
          </a:p>
        </p:txBody>
      </p:sp>
    </p:spTree>
    <p:extLst>
      <p:ext uri="{BB962C8B-B14F-4D97-AF65-F5344CB8AC3E}">
        <p14:creationId xmlns:p14="http://schemas.microsoft.com/office/powerpoint/2010/main" val="21177020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Powerpoint Background White Images – Browse 66,632 Stock Photos, Vectors,  and Video | Adobe Stock">
            <a:extLst>
              <a:ext uri="{FF2B5EF4-FFF2-40B4-BE49-F238E27FC236}">
                <a16:creationId xmlns:a16="http://schemas.microsoft.com/office/drawing/2014/main" id="{A7A1CA77-9950-766E-4D2A-F832BCD2058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DEEDAF69-1D10-1DC5-986B-4DCF88D79CDF}"/>
              </a:ext>
            </a:extLst>
          </p:cNvPr>
          <p:cNvSpPr txBox="1"/>
          <p:nvPr/>
        </p:nvSpPr>
        <p:spPr>
          <a:xfrm>
            <a:off x="251791" y="438186"/>
            <a:ext cx="11675166" cy="707886"/>
          </a:xfrm>
          <a:prstGeom prst="rect">
            <a:avLst/>
          </a:prstGeom>
          <a:noFill/>
        </p:spPr>
        <p:txBody>
          <a:bodyPr wrap="square">
            <a:spAutoFit/>
          </a:bodyPr>
          <a:lstStyle/>
          <a:p>
            <a:pPr algn="ctr"/>
            <a:r>
              <a:rPr lang="en-IN" sz="4000" b="1" dirty="0">
                <a:effectLst/>
                <a:latin typeface="Times New Roman" panose="02020603050405020304" pitchFamily="18" charset="0"/>
                <a:ea typeface="Aptos" panose="020B0004020202020204" pitchFamily="34" charset="0"/>
              </a:rPr>
              <a:t>CONCLUSION</a:t>
            </a:r>
            <a:endParaRPr lang="en-IN" sz="4000" dirty="0"/>
          </a:p>
        </p:txBody>
      </p:sp>
      <p:sp>
        <p:nvSpPr>
          <p:cNvPr id="5" name="TextBox 4">
            <a:extLst>
              <a:ext uri="{FF2B5EF4-FFF2-40B4-BE49-F238E27FC236}">
                <a16:creationId xmlns:a16="http://schemas.microsoft.com/office/drawing/2014/main" id="{93048FA6-5AD2-200B-6540-E89A3B3142F4}"/>
              </a:ext>
            </a:extLst>
          </p:cNvPr>
          <p:cNvSpPr txBox="1"/>
          <p:nvPr/>
        </p:nvSpPr>
        <p:spPr>
          <a:xfrm>
            <a:off x="251791" y="1428716"/>
            <a:ext cx="11675166" cy="5033879"/>
          </a:xfrm>
          <a:prstGeom prst="rect">
            <a:avLst/>
          </a:prstGeom>
          <a:noFill/>
        </p:spPr>
        <p:txBody>
          <a:bodyPr wrap="square">
            <a:spAutoFit/>
          </a:bodyPr>
          <a:lstStyle/>
          <a:p>
            <a:pPr marL="285750" indent="-285750" algn="just">
              <a:lnSpc>
                <a:spcPct val="150000"/>
              </a:lnSpc>
              <a:buFont typeface="Wingdings" panose="05000000000000000000" pitchFamily="2" charset="2"/>
              <a:buChar char="ü"/>
            </a:pPr>
            <a:r>
              <a:rPr lang="en-IN" sz="1800" dirty="0">
                <a:effectLst/>
                <a:latin typeface="Times New Roman" panose="02020603050405020304" pitchFamily="18" charset="0"/>
                <a:ea typeface="Aptos" panose="020B0004020202020204" pitchFamily="34" charset="0"/>
              </a:rPr>
              <a:t>The case studies that were examined provide evidence of the significant and varied impact that social media has on the development of teenage identities. Teenagers' perceptions of themselves, their sense of self-worth, and their social connections are greatly influenced by social media sites like Instagram, TikTok, and Snapchat. </a:t>
            </a:r>
          </a:p>
          <a:p>
            <a:pPr marL="285750" indent="-285750" algn="just">
              <a:lnSpc>
                <a:spcPct val="150000"/>
              </a:lnSpc>
              <a:buFont typeface="Wingdings" panose="05000000000000000000" pitchFamily="2" charset="2"/>
              <a:buChar char="ü"/>
            </a:pPr>
            <a:r>
              <a:rPr lang="en-IN" dirty="0">
                <a:latin typeface="Times New Roman" panose="02020603050405020304" pitchFamily="18" charset="0"/>
                <a:ea typeface="Aptos" panose="020B0004020202020204" pitchFamily="34" charset="0"/>
              </a:rPr>
              <a:t>T</a:t>
            </a:r>
            <a:r>
              <a:rPr lang="en-IN" sz="1800" dirty="0">
                <a:effectLst/>
                <a:latin typeface="Times New Roman" panose="02020603050405020304" pitchFamily="18" charset="0"/>
                <a:ea typeface="Aptos" panose="020B0004020202020204" pitchFamily="34" charset="0"/>
              </a:rPr>
              <a:t>here are several ways in which social media shapes the identities of teenagers, such as exposure to idealised images and lifestyles, involvement in viral trends, and membership in online groups. In particular, influencers have a significant effect on how followers perceive themselves and their beliefs, and viral trends have the power to change how others view conduct and attractiveness.</a:t>
            </a:r>
          </a:p>
          <a:p>
            <a:pPr marL="285750" indent="-285750" algn="just">
              <a:lnSpc>
                <a:spcPct val="150000"/>
              </a:lnSpc>
              <a:buFont typeface="Wingdings" panose="05000000000000000000" pitchFamily="2" charset="2"/>
              <a:buChar char="ü"/>
            </a:pPr>
            <a:r>
              <a:rPr lang="en-IN" sz="1800" dirty="0">
                <a:effectLst/>
                <a:latin typeface="Times New Roman" panose="02020603050405020304" pitchFamily="18" charset="0"/>
                <a:ea typeface="Aptos" panose="020B0004020202020204" pitchFamily="34" charset="0"/>
              </a:rPr>
              <a:t>Engaging in virtual communities provides teenagers with a feeling of acceptance and validation of their identity; nonetheless, there are hazards associated with social comparison and cyberbullying. </a:t>
            </a:r>
            <a:endParaRPr lang="en-IN" dirty="0">
              <a:latin typeface="Times New Roman" panose="02020603050405020304" pitchFamily="18" charset="0"/>
              <a:ea typeface="Aptos" panose="020B0004020202020204" pitchFamily="34" charset="0"/>
            </a:endParaRPr>
          </a:p>
          <a:p>
            <a:pPr marL="285750" indent="-285750" algn="just">
              <a:lnSpc>
                <a:spcPct val="150000"/>
              </a:lnSpc>
              <a:buFont typeface="Wingdings" panose="05000000000000000000" pitchFamily="2" charset="2"/>
              <a:buChar char="ü"/>
            </a:pPr>
            <a:r>
              <a:rPr lang="en-IN" sz="1800" dirty="0">
                <a:effectLst/>
                <a:latin typeface="Times New Roman" panose="02020603050405020304" pitchFamily="18" charset="0"/>
                <a:ea typeface="Aptos" panose="020B0004020202020204" pitchFamily="34" charset="0"/>
              </a:rPr>
              <a:t>These results, which show both the advantages and disadvantages of digital media, are consistent with ideas already in place on identity development. Social media offers chances for connection and self-expression, but it also has drawbacks, such raising irrational expectations and escalating anxieties.</a:t>
            </a:r>
            <a:endParaRPr lang="en-IN" dirty="0"/>
          </a:p>
        </p:txBody>
      </p:sp>
    </p:spTree>
    <p:extLst>
      <p:ext uri="{BB962C8B-B14F-4D97-AF65-F5344CB8AC3E}">
        <p14:creationId xmlns:p14="http://schemas.microsoft.com/office/powerpoint/2010/main" val="32229382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Powerpoint Background White Images – Browse 66,632 Stock Photos, Vectors,  and Video | Adobe Stock">
            <a:extLst>
              <a:ext uri="{FF2B5EF4-FFF2-40B4-BE49-F238E27FC236}">
                <a16:creationId xmlns:a16="http://schemas.microsoft.com/office/drawing/2014/main" id="{0F8406F5-EEF1-E161-A168-112032A59F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1F8465E-FB71-991D-F301-097725BEA3EB}"/>
              </a:ext>
            </a:extLst>
          </p:cNvPr>
          <p:cNvSpPr txBox="1"/>
          <p:nvPr/>
        </p:nvSpPr>
        <p:spPr>
          <a:xfrm>
            <a:off x="490331" y="464691"/>
            <a:ext cx="11582400" cy="707886"/>
          </a:xfrm>
          <a:prstGeom prst="rect">
            <a:avLst/>
          </a:prstGeom>
          <a:noFill/>
        </p:spPr>
        <p:txBody>
          <a:bodyPr wrap="square">
            <a:spAutoFit/>
          </a:bodyPr>
          <a:lstStyle/>
          <a:p>
            <a:pPr algn="ctr"/>
            <a:r>
              <a:rPr lang="en-IN" sz="4000" b="1" dirty="0">
                <a:effectLst/>
                <a:latin typeface="Times New Roman" panose="02020603050405020304" pitchFamily="18" charset="0"/>
                <a:ea typeface="Aptos" panose="020B0004020202020204" pitchFamily="34" charset="0"/>
              </a:rPr>
              <a:t>REFERENCES</a:t>
            </a:r>
            <a:endParaRPr lang="en-IN" sz="4000" dirty="0"/>
          </a:p>
        </p:txBody>
      </p:sp>
      <p:sp>
        <p:nvSpPr>
          <p:cNvPr id="5" name="TextBox 4">
            <a:extLst>
              <a:ext uri="{FF2B5EF4-FFF2-40B4-BE49-F238E27FC236}">
                <a16:creationId xmlns:a16="http://schemas.microsoft.com/office/drawing/2014/main" id="{3CDC8B4C-8DDE-F2DB-0386-6846C657009C}"/>
              </a:ext>
            </a:extLst>
          </p:cNvPr>
          <p:cNvSpPr txBox="1"/>
          <p:nvPr/>
        </p:nvSpPr>
        <p:spPr>
          <a:xfrm>
            <a:off x="304800" y="1636404"/>
            <a:ext cx="11582400" cy="4200061"/>
          </a:xfrm>
          <a:prstGeom prst="rect">
            <a:avLst/>
          </a:prstGeom>
          <a:noFill/>
        </p:spPr>
        <p:txBody>
          <a:bodyPr wrap="square">
            <a:spAutoFit/>
          </a:bodyPr>
          <a:lstStyle/>
          <a:p>
            <a:pPr marL="342900" indent="-342900" algn="just">
              <a:lnSpc>
                <a:spcPct val="150000"/>
              </a:lnSpc>
              <a:spcAft>
                <a:spcPts val="800"/>
              </a:spcAft>
              <a:buFont typeface="+mj-lt"/>
              <a:buAutoNum type="arabicPeriod"/>
            </a:pPr>
            <a:r>
              <a:rPr lang="en-IN" kern="100" dirty="0">
                <a:effectLst/>
                <a:latin typeface="Times New Roman" panose="02020603050405020304" pitchFamily="18" charset="0"/>
                <a:ea typeface="Aptos" panose="020B0004020202020204" pitchFamily="34" charset="0"/>
                <a:cs typeface="Times New Roman" panose="02020603050405020304" pitchFamily="18" charset="0"/>
              </a:rPr>
              <a:t>Anderson, M., &amp; Jiang, J. (2018). Teens, social media &amp; technology 2018. Pew Research </a:t>
            </a:r>
            <a:r>
              <a:rPr lang="en-IN" kern="100" dirty="0" err="1">
                <a:effectLst/>
                <a:latin typeface="Times New Roman" panose="02020603050405020304" pitchFamily="18" charset="0"/>
                <a:ea typeface="Aptos" panose="020B0004020202020204" pitchFamily="34" charset="0"/>
                <a:cs typeface="Times New Roman" panose="02020603050405020304" pitchFamily="18" charset="0"/>
              </a:rPr>
              <a:t>Center</a:t>
            </a:r>
            <a:r>
              <a:rPr lang="en-IN" kern="100" dirty="0">
                <a:effectLst/>
                <a:latin typeface="Times New Roman" panose="02020603050405020304" pitchFamily="18" charset="0"/>
                <a:ea typeface="Aptos" panose="020B0004020202020204" pitchFamily="34" charset="0"/>
                <a:cs typeface="Times New Roman" panose="02020603050405020304" pitchFamily="18" charset="0"/>
              </a:rPr>
              <a:t>. </a:t>
            </a:r>
          </a:p>
          <a:p>
            <a:pPr marL="342900" indent="-342900" algn="just">
              <a:lnSpc>
                <a:spcPct val="150000"/>
              </a:lnSpc>
              <a:spcAft>
                <a:spcPts val="800"/>
              </a:spcAft>
              <a:buFont typeface="+mj-lt"/>
              <a:buAutoNum type="arabicPeriod"/>
            </a:pPr>
            <a:r>
              <a:rPr lang="en-IN" kern="100" dirty="0">
                <a:effectLst/>
                <a:latin typeface="Times New Roman" panose="02020603050405020304" pitchFamily="18" charset="0"/>
                <a:ea typeface="Aptos" panose="020B0004020202020204" pitchFamily="34" charset="0"/>
                <a:cs typeface="Times New Roman" panose="02020603050405020304" pitchFamily="18" charset="0"/>
              </a:rPr>
              <a:t>Boyd, D. (2014). It's complicated: The social lives of networked teens. Yale University Press.</a:t>
            </a:r>
          </a:p>
          <a:p>
            <a:pPr marL="342900" indent="-342900" algn="just">
              <a:lnSpc>
                <a:spcPct val="150000"/>
              </a:lnSpc>
              <a:spcAft>
                <a:spcPts val="800"/>
              </a:spcAft>
              <a:buFont typeface="+mj-lt"/>
              <a:buAutoNum type="arabicPeriod"/>
            </a:pPr>
            <a:r>
              <a:rPr lang="en-IN" kern="100" dirty="0">
                <a:effectLst/>
                <a:latin typeface="Times New Roman" panose="02020603050405020304" pitchFamily="18" charset="0"/>
                <a:ea typeface="Aptos" panose="020B0004020202020204" pitchFamily="34" charset="0"/>
                <a:cs typeface="Times New Roman" panose="02020603050405020304" pitchFamily="18" charset="0"/>
              </a:rPr>
              <a:t>Burnette, C. B., </a:t>
            </a:r>
            <a:r>
              <a:rPr lang="en-IN" kern="100" dirty="0" err="1">
                <a:effectLst/>
                <a:latin typeface="Times New Roman" panose="02020603050405020304" pitchFamily="18" charset="0"/>
                <a:ea typeface="Aptos" panose="020B0004020202020204" pitchFamily="34" charset="0"/>
                <a:cs typeface="Times New Roman" panose="02020603050405020304" pitchFamily="18" charset="0"/>
              </a:rPr>
              <a:t>Kwitowski</a:t>
            </a:r>
            <a:r>
              <a:rPr lang="en-IN" kern="100" dirty="0">
                <a:effectLst/>
                <a:latin typeface="Times New Roman" panose="02020603050405020304" pitchFamily="18" charset="0"/>
                <a:ea typeface="Aptos" panose="020B0004020202020204" pitchFamily="34" charset="0"/>
                <a:cs typeface="Times New Roman" panose="02020603050405020304" pitchFamily="18" charset="0"/>
              </a:rPr>
              <a:t>, M. A., &amp; </a:t>
            </a:r>
            <a:r>
              <a:rPr lang="en-IN" kern="100" dirty="0" err="1">
                <a:effectLst/>
                <a:latin typeface="Times New Roman" panose="02020603050405020304" pitchFamily="18" charset="0"/>
                <a:ea typeface="Aptos" panose="020B0004020202020204" pitchFamily="34" charset="0"/>
                <a:cs typeface="Times New Roman" panose="02020603050405020304" pitchFamily="18" charset="0"/>
              </a:rPr>
              <a:t>Mazzeo</a:t>
            </a:r>
            <a:r>
              <a:rPr lang="en-IN" kern="100" dirty="0">
                <a:effectLst/>
                <a:latin typeface="Times New Roman" panose="02020603050405020304" pitchFamily="18" charset="0"/>
                <a:ea typeface="Aptos" panose="020B0004020202020204" pitchFamily="34" charset="0"/>
                <a:cs typeface="Times New Roman" panose="02020603050405020304" pitchFamily="18" charset="0"/>
              </a:rPr>
              <a:t>, S. E. (2017). “I don't need people to tell me I’m pretty on social media:” A qualitative study of social media and body image in early adolescent girls. Body Image, 23, 114-125.</a:t>
            </a:r>
          </a:p>
          <a:p>
            <a:pPr marL="342900" indent="-342900" algn="just">
              <a:lnSpc>
                <a:spcPct val="150000"/>
              </a:lnSpc>
              <a:spcAft>
                <a:spcPts val="800"/>
              </a:spcAft>
              <a:buFont typeface="+mj-lt"/>
              <a:buAutoNum type="arabicPeriod"/>
            </a:pPr>
            <a:r>
              <a:rPr lang="en-IN" kern="100" dirty="0" err="1">
                <a:effectLst/>
                <a:latin typeface="Times New Roman" panose="02020603050405020304" pitchFamily="18" charset="0"/>
                <a:ea typeface="Aptos" panose="020B0004020202020204" pitchFamily="34" charset="0"/>
                <a:cs typeface="Times New Roman" panose="02020603050405020304" pitchFamily="18" charset="0"/>
              </a:rPr>
              <a:t>Choukas</a:t>
            </a:r>
            <a:r>
              <a:rPr lang="en-IN" kern="100" dirty="0">
                <a:effectLst/>
                <a:latin typeface="Times New Roman" panose="02020603050405020304" pitchFamily="18" charset="0"/>
                <a:ea typeface="Aptos" panose="020B0004020202020204" pitchFamily="34" charset="0"/>
                <a:cs typeface="Times New Roman" panose="02020603050405020304" pitchFamily="18" charset="0"/>
              </a:rPr>
              <a:t>-Bradley, S., </a:t>
            </a:r>
            <a:r>
              <a:rPr lang="en-IN" kern="100" dirty="0" err="1">
                <a:effectLst/>
                <a:latin typeface="Times New Roman" panose="02020603050405020304" pitchFamily="18" charset="0"/>
                <a:ea typeface="Aptos" panose="020B0004020202020204" pitchFamily="34" charset="0"/>
                <a:cs typeface="Times New Roman" panose="02020603050405020304" pitchFamily="18" charset="0"/>
              </a:rPr>
              <a:t>Nesi</a:t>
            </a:r>
            <a:r>
              <a:rPr lang="en-IN" kern="100" dirty="0">
                <a:effectLst/>
                <a:latin typeface="Times New Roman" panose="02020603050405020304" pitchFamily="18" charset="0"/>
                <a:ea typeface="Aptos" panose="020B0004020202020204" pitchFamily="34" charset="0"/>
                <a:cs typeface="Times New Roman" panose="02020603050405020304" pitchFamily="18" charset="0"/>
              </a:rPr>
              <a:t>, J., Widman, L., &amp; Higgins, M. K. (2020). Camera-ready: Young women’s appearance-related social media consciousness. Psychology of Popular Media, 9(3), 346-356. </a:t>
            </a:r>
          </a:p>
          <a:p>
            <a:pPr marL="342900" indent="-342900" algn="just">
              <a:lnSpc>
                <a:spcPct val="150000"/>
              </a:lnSpc>
              <a:spcAft>
                <a:spcPts val="800"/>
              </a:spcAft>
              <a:buFont typeface="+mj-lt"/>
              <a:buAutoNum type="arabicPeriod"/>
            </a:pPr>
            <a:r>
              <a:rPr lang="en-IN" kern="100" dirty="0">
                <a:effectLst/>
                <a:latin typeface="Times New Roman" panose="02020603050405020304" pitchFamily="18" charset="0"/>
                <a:ea typeface="Aptos" panose="020B0004020202020204" pitchFamily="34" charset="0"/>
                <a:cs typeface="Times New Roman" panose="02020603050405020304" pitchFamily="18" charset="0"/>
              </a:rPr>
              <a:t>Coyne, S. M., Padilla-Walker, L. M., Holmgren, H. G., &amp; Davis, E. J. (2019). Parents’ attempts to understand and regulate adolescents’ social media use: Associations with adolescent outcomes. Cyberpsychology, Behavior, and Social Networking, 22(2), 104-110. </a:t>
            </a:r>
          </a:p>
        </p:txBody>
      </p:sp>
    </p:spTree>
    <p:extLst>
      <p:ext uri="{BB962C8B-B14F-4D97-AF65-F5344CB8AC3E}">
        <p14:creationId xmlns:p14="http://schemas.microsoft.com/office/powerpoint/2010/main" val="35129493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Powerpoint Background White Images – Browse 66,632 Stock Photos, Vectors,  and Video | Adobe Stock">
            <a:extLst>
              <a:ext uri="{FF2B5EF4-FFF2-40B4-BE49-F238E27FC236}">
                <a16:creationId xmlns:a16="http://schemas.microsoft.com/office/drawing/2014/main" id="{12A86981-0AE0-6441-D76E-818D230CB73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CA17DAF3-03E0-9404-2868-AE727CDD9D49}"/>
              </a:ext>
            </a:extLst>
          </p:cNvPr>
          <p:cNvSpPr txBox="1"/>
          <p:nvPr/>
        </p:nvSpPr>
        <p:spPr>
          <a:xfrm>
            <a:off x="145774" y="2862469"/>
            <a:ext cx="11847443" cy="1015663"/>
          </a:xfrm>
          <a:prstGeom prst="rect">
            <a:avLst/>
          </a:prstGeom>
          <a:noFill/>
          <a:effectLst>
            <a:outerShdw blurRad="50800" dist="38100" dir="8100000" algn="tr" rotWithShape="0">
              <a:prstClr val="black">
                <a:alpha val="40000"/>
              </a:prstClr>
            </a:outerShdw>
          </a:effectLst>
        </p:spPr>
        <p:txBody>
          <a:bodyPr wrap="square" rtlCol="0">
            <a:spAutoFit/>
          </a:bodyPr>
          <a:lstStyle/>
          <a:p>
            <a:pPr algn="ctr"/>
            <a:r>
              <a:rPr lang="en-IN" sz="6000" b="1" dirty="0">
                <a:latin typeface="Times New Roman" panose="02020603050405020304" pitchFamily="18" charset="0"/>
                <a:cs typeface="Times New Roman" panose="02020603050405020304" pitchFamily="18" charset="0"/>
              </a:rPr>
              <a:t>THANK YOU </a:t>
            </a:r>
          </a:p>
        </p:txBody>
      </p:sp>
    </p:spTree>
    <p:extLst>
      <p:ext uri="{BB962C8B-B14F-4D97-AF65-F5344CB8AC3E}">
        <p14:creationId xmlns:p14="http://schemas.microsoft.com/office/powerpoint/2010/main" val="28167778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16</TotalTime>
  <Words>2169</Words>
  <Application>Microsoft Office PowerPoint</Application>
  <PresentationFormat>Widescreen</PresentationFormat>
  <Paragraphs>47</Paragraphs>
  <Slides>12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12</vt:i4>
      </vt:variant>
    </vt:vector>
  </HeadingPairs>
  <TitlesOfParts>
    <vt:vector size="20" baseType="lpstr">
      <vt:lpstr>Aptos</vt:lpstr>
      <vt:lpstr>Arial</vt:lpstr>
      <vt:lpstr>Calibri</vt:lpstr>
      <vt:lpstr>Calibri Light</vt:lpstr>
      <vt:lpstr>Courier New</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intel</cp:lastModifiedBy>
  <cp:revision>8</cp:revision>
  <dcterms:created xsi:type="dcterms:W3CDTF">2024-08-24T08:05:03Z</dcterms:created>
  <dcterms:modified xsi:type="dcterms:W3CDTF">2024-08-24T08:21:26Z</dcterms:modified>
</cp:coreProperties>
</file>