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1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59" autoAdjust="0"/>
    <p:restoredTop sz="94660"/>
  </p:normalViewPr>
  <p:slideViewPr>
    <p:cSldViewPr snapToGrid="0">
      <p:cViewPr varScale="1">
        <p:scale>
          <a:sx n="61" d="100"/>
          <a:sy n="61" d="100"/>
        </p:scale>
        <p:origin x="108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43BC8530-BA3F-4DAC-A407-7397B0C11CCE}" type="datetimeFigureOut">
              <a:rPr lang="en-US" smtClean="0"/>
              <a:t>1/16/2025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117414F6-883C-4CE5-BCA5-FAE85C6652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72294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C8530-BA3F-4DAC-A407-7397B0C11CCE}" type="datetimeFigureOut">
              <a:rPr lang="en-US" smtClean="0"/>
              <a:t>1/16/2025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414F6-883C-4CE5-BCA5-FAE85C6652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61644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C8530-BA3F-4DAC-A407-7397B0C11CCE}" type="datetimeFigureOut">
              <a:rPr lang="en-US" smtClean="0"/>
              <a:t>1/16/2025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414F6-883C-4CE5-BCA5-FAE85C6652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53964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C8530-BA3F-4DAC-A407-7397B0C11CCE}" type="datetimeFigureOut">
              <a:rPr lang="en-US" smtClean="0"/>
              <a:t>1/16/2025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414F6-883C-4CE5-BCA5-FAE85C6652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73955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C8530-BA3F-4DAC-A407-7397B0C11CCE}" type="datetimeFigureOut">
              <a:rPr lang="en-US" smtClean="0"/>
              <a:t>1/16/2025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414F6-883C-4CE5-BCA5-FAE85C6652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06337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C8530-BA3F-4DAC-A407-7397B0C11CCE}" type="datetimeFigureOut">
              <a:rPr lang="en-US" smtClean="0"/>
              <a:t>1/16/2025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414F6-883C-4CE5-BCA5-FAE85C6652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90343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C8530-BA3F-4DAC-A407-7397B0C11CCE}" type="datetimeFigureOut">
              <a:rPr lang="en-US" smtClean="0"/>
              <a:t>1/16/2025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414F6-883C-4CE5-BCA5-FAE85C6652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87528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C8530-BA3F-4DAC-A407-7397B0C11CCE}" type="datetimeFigureOut">
              <a:rPr lang="en-US" smtClean="0"/>
              <a:t>1/16/2025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414F6-883C-4CE5-BCA5-FAE85C6652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4132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C8530-BA3F-4DAC-A407-7397B0C11CCE}" type="datetimeFigureOut">
              <a:rPr lang="en-US" smtClean="0"/>
              <a:t>1/16/2025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414F6-883C-4CE5-BCA5-FAE85C6652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43839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C8530-BA3F-4DAC-A407-7397B0C11CCE}" type="datetimeFigureOut">
              <a:rPr lang="en-US" smtClean="0"/>
              <a:t>1/16/2025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414F6-883C-4CE5-BCA5-FAE85C6652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13198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C8530-BA3F-4DAC-A407-7397B0C11CCE}" type="datetimeFigureOut">
              <a:rPr lang="en-US" smtClean="0"/>
              <a:t>1/16/2025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414F6-883C-4CE5-BCA5-FAE85C6652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347697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C8530-BA3F-4DAC-A407-7397B0C11CCE}" type="datetimeFigureOut">
              <a:rPr lang="en-US" smtClean="0"/>
              <a:t>1/16/2025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414F6-883C-4CE5-BCA5-FAE85C6652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665547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C8530-BA3F-4DAC-A407-7397B0C11CCE}" type="datetimeFigureOut">
              <a:rPr lang="en-US" smtClean="0"/>
              <a:t>1/16/2025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414F6-883C-4CE5-BCA5-FAE85C6652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566674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C8530-BA3F-4DAC-A407-7397B0C11CCE}" type="datetimeFigureOut">
              <a:rPr lang="en-US" smtClean="0"/>
              <a:t>1/16/2025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414F6-883C-4CE5-BCA5-FAE85C6652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310267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C8530-BA3F-4DAC-A407-7397B0C11CCE}" type="datetimeFigureOut">
              <a:rPr lang="en-US" smtClean="0"/>
              <a:t>1/16/2025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414F6-883C-4CE5-BCA5-FAE85C6652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208446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43BC8530-BA3F-4DAC-A407-7397B0C11CCE}" type="datetimeFigureOut">
              <a:rPr lang="en-US" smtClean="0"/>
              <a:t>1/16/2025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414F6-883C-4CE5-BCA5-FAE85C6652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101914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43BC8530-BA3F-4DAC-A407-7397B0C11CCE}" type="datetimeFigureOut">
              <a:rPr lang="en-US" smtClean="0"/>
              <a:t>1/16/2025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414F6-883C-4CE5-BCA5-FAE85C6652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76002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43BC8530-BA3F-4DAC-A407-7397B0C11CCE}" type="datetimeFigureOut">
              <a:rPr lang="en-US" smtClean="0"/>
              <a:t>1/16/2025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en-US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117414F6-883C-4CE5-BCA5-FAE85C6652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83016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2" r:id="rId1"/>
    <p:sldLayoutId id="2147483703" r:id="rId2"/>
    <p:sldLayoutId id="2147483704" r:id="rId3"/>
    <p:sldLayoutId id="2147483705" r:id="rId4"/>
    <p:sldLayoutId id="2147483706" r:id="rId5"/>
    <p:sldLayoutId id="2147483707" r:id="rId6"/>
    <p:sldLayoutId id="2147483708" r:id="rId7"/>
    <p:sldLayoutId id="2147483709" r:id="rId8"/>
    <p:sldLayoutId id="2147483710" r:id="rId9"/>
    <p:sldLayoutId id="2147483711" r:id="rId10"/>
    <p:sldLayoutId id="2147483712" r:id="rId11"/>
    <p:sldLayoutId id="2147483713" r:id="rId12"/>
    <p:sldLayoutId id="2147483714" r:id="rId13"/>
    <p:sldLayoutId id="2147483715" r:id="rId14"/>
    <p:sldLayoutId id="2147483716" r:id="rId15"/>
    <p:sldLayoutId id="2147483717" r:id="rId16"/>
    <p:sldLayoutId id="2147483718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6B41060C-D6AE-8296-785D-5B79DC05D129}"/>
              </a:ext>
            </a:extLst>
          </p:cNvPr>
          <p:cNvSpPr txBox="1"/>
          <p:nvPr/>
        </p:nvSpPr>
        <p:spPr>
          <a:xfrm>
            <a:off x="965638" y="1200504"/>
            <a:ext cx="9360775" cy="17554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IN" sz="32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Mangal" panose="02040503050203030202" pitchFamily="18" charset="0"/>
              </a:rPr>
              <a:t>SOIL MICROORGANISMS AS SOURCES OF CHITINASES: APPLICATIONS AND POTENTIAL</a:t>
            </a:r>
            <a:endParaRPr lang="en-US" sz="28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Mangal" panose="02040503050203030202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0D46ACE-3D7C-A688-FC94-B9E90379896A}"/>
              </a:ext>
            </a:extLst>
          </p:cNvPr>
          <p:cNvSpPr txBox="1"/>
          <p:nvPr/>
        </p:nvSpPr>
        <p:spPr>
          <a:xfrm>
            <a:off x="5348451" y="3894312"/>
            <a:ext cx="6093372" cy="21200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IN" sz="18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Yuvraj Singh</a:t>
            </a:r>
            <a:r>
              <a:rPr lang="en-IN" sz="1800" b="1" baseline="30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en-IN" sz="18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and Dr. Manish Kumar</a:t>
            </a:r>
            <a:r>
              <a:rPr lang="en-IN" sz="1800" b="1" baseline="30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endParaRPr lang="en-US" sz="2000" b="1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algn="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IN" sz="1800" b="1" baseline="30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 </a:t>
            </a:r>
            <a:r>
              <a:rPr lang="en-IN" sz="1800" b="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Research Scholar, Department of Microbiology, Faculty of Science, P.K. University- Shivpuri (M.P.) -India</a:t>
            </a:r>
            <a:endParaRPr lang="en-US" sz="2000" b="1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algn="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IN" sz="2000" b="0" baseline="30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IN" sz="1800" b="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Department of Biochemistry, Faculty of Science, P.K. University- Shivpuri (M.P.)-India</a:t>
            </a:r>
            <a:endParaRPr lang="en-US" sz="2000" b="1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7951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539EC2D2-8173-7199-822E-95BD84B8E786}"/>
              </a:ext>
            </a:extLst>
          </p:cNvPr>
          <p:cNvSpPr txBox="1"/>
          <p:nvPr/>
        </p:nvSpPr>
        <p:spPr>
          <a:xfrm>
            <a:off x="3204341" y="813651"/>
            <a:ext cx="6093372" cy="7554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IN" sz="40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Mangal" panose="02040503050203030202" pitchFamily="18" charset="0"/>
              </a:rPr>
              <a:t>ABSTRACT</a:t>
            </a:r>
            <a:endParaRPr lang="en-US" sz="40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Mangal" panose="02040503050203030202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3ED5A77-40A7-948A-D95C-41471794C2D9}"/>
              </a:ext>
            </a:extLst>
          </p:cNvPr>
          <p:cNvSpPr txBox="1"/>
          <p:nvPr/>
        </p:nvSpPr>
        <p:spPr>
          <a:xfrm>
            <a:off x="157654" y="2213045"/>
            <a:ext cx="11792608" cy="46130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IN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Soil microorganisms, including bacteria, fungi, and actinomycetes, are prolific producers of chitinases, enzymes responsible for the degradation of chitin, a biopolymer found in the exoskeletons of arthropods and the cell walls of certain fungi. 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IN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These microorganisms play a crucial role in the natural decomposition of chitin, contributing to nutrient recycling in ecosystems. 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IN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 biotechnological potential of soil-derived chitinases extends to several key applications, including agriculture, waste management, and medicine. 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IN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 agriculture, chitinases are utilized for biocontrol of plant pathogens, such as fungi that damage crops, and promote plant growth by degrading chitinous residues. 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IN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 waste management, microbial chitinases are used for recycling chitin-rich by-products, such as crustacean shells, converting them into valuable products like chitosan. </a:t>
            </a:r>
          </a:p>
        </p:txBody>
      </p:sp>
    </p:spTree>
    <p:extLst>
      <p:ext uri="{BB962C8B-B14F-4D97-AF65-F5344CB8AC3E}">
        <p14:creationId xmlns:p14="http://schemas.microsoft.com/office/powerpoint/2010/main" val="22889412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4827F1F2-9215-238C-951D-A63B6CAD8503}"/>
              </a:ext>
            </a:extLst>
          </p:cNvPr>
          <p:cNvSpPr txBox="1"/>
          <p:nvPr/>
        </p:nvSpPr>
        <p:spPr>
          <a:xfrm>
            <a:off x="224657" y="2260175"/>
            <a:ext cx="11615246" cy="46101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IN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Chitinases also have significant applications in the pharmaceutical industry for antifungal treatments and tissue engineering, and are being explored in cancer research. 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IN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Additionally, microbial chitinases offer a sustainable approach to managing insect pests by disrupting the </a:t>
            </a:r>
            <a:r>
              <a:rPr lang="en-IN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molting</a:t>
            </a:r>
            <a:r>
              <a:rPr lang="en-IN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process of insects. </a:t>
            </a:r>
            <a:endParaRPr lang="en-IN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IN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Mangal" panose="02040503050203030202" pitchFamily="18" charset="0"/>
              </a:rPr>
              <a:t>Despite their potential, challenges such as optimizing chitinase production, enhancing enzyme stability, and scaling up industrial applications persist. 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IN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Mangal" panose="02040503050203030202" pitchFamily="18" charset="0"/>
              </a:rPr>
              <a:t>Future research focusing on genetic engineering, enzyme modification, and large-scale production could unlock the full potential of chitinases from soil microorganisms for diverse biotechnological and environmental applications.</a:t>
            </a:r>
            <a:endParaRPr lang="en-US" dirty="0">
              <a:latin typeface="Calibri" panose="020F0502020204030204" pitchFamily="34" charset="0"/>
              <a:ea typeface="Times New Roman" panose="02020603050405020304" pitchFamily="18" charset="0"/>
              <a:cs typeface="Mangal" panose="02040503050203030202" pitchFamily="18" charset="0"/>
            </a:endParaRPr>
          </a:p>
          <a:p>
            <a:pPr algn="just">
              <a:lnSpc>
                <a:spcPct val="150000"/>
              </a:lnSpc>
            </a:pPr>
            <a:endParaRPr lang="en-US" sz="1800" b="1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Mangal" panose="02040503050203030202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Mangal" panose="02040503050203030202" pitchFamily="18" charset="0"/>
              </a:rPr>
              <a:t>Keywords</a:t>
            </a:r>
            <a:r>
              <a:rPr lang="en-IN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Mangal" panose="02040503050203030202" pitchFamily="18" charset="0"/>
              </a:rPr>
              <a:t>: Chitinases, Soil Microorganisms, Biocontrol, Waste Management, Biotechnology, Antifungal Activity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Mangal" panose="02040503050203030202" pitchFamily="18" charset="0"/>
            </a:endParaRP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563772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FF8178-C8E1-6436-25F8-0FFD4EDABB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83170" y="2033751"/>
            <a:ext cx="8825659" cy="3657600"/>
          </a:xfrm>
        </p:spPr>
        <p:txBody>
          <a:bodyPr/>
          <a:lstStyle/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 algn="ctr">
              <a:buNone/>
            </a:pPr>
            <a:r>
              <a:rPr lang="en-US" sz="66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 </a:t>
            </a:r>
          </a:p>
        </p:txBody>
      </p:sp>
    </p:spTree>
    <p:extLst>
      <p:ext uri="{BB962C8B-B14F-4D97-AF65-F5344CB8AC3E}">
        <p14:creationId xmlns:p14="http://schemas.microsoft.com/office/powerpoint/2010/main" val="144236065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245</TotalTime>
  <Words>313</Words>
  <Application>Microsoft Office PowerPoint</Application>
  <PresentationFormat>Widescreen</PresentationFormat>
  <Paragraphs>21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Century Gothic</vt:lpstr>
      <vt:lpstr>Times New Roman</vt:lpstr>
      <vt:lpstr>Wingdings 3</vt:lpstr>
      <vt:lpstr>Ion Boardroom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intel</dc:creator>
  <cp:lastModifiedBy>intel</cp:lastModifiedBy>
  <cp:revision>3</cp:revision>
  <dcterms:created xsi:type="dcterms:W3CDTF">2025-01-14T06:15:57Z</dcterms:created>
  <dcterms:modified xsi:type="dcterms:W3CDTF">2025-01-16T07:49:53Z</dcterms:modified>
</cp:coreProperties>
</file>