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56" r:id="rId2"/>
    <p:sldId id="262" r:id="rId3"/>
    <p:sldId id="257" r:id="rId4"/>
    <p:sldId id="258" r:id="rId5"/>
    <p:sldId id="259" r:id="rId6"/>
    <p:sldId id="260" r:id="rId7"/>
    <p:sldId id="261"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976" autoAdjust="0"/>
    <p:restoredTop sz="94660"/>
  </p:normalViewPr>
  <p:slideViewPr>
    <p:cSldViewPr snapToGrid="0">
      <p:cViewPr varScale="1">
        <p:scale>
          <a:sx n="86" d="100"/>
          <a:sy n="86" d="100"/>
        </p:scale>
        <p:origin x="-162" y="-90"/>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5DDE3A7-DD4A-4558-8576-D519F4CFDCE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7F90EC1D-3E41-4ADC-BD28-77B5EDA2BDE2}" type="slidenum">
              <a:rPr lang="en-US" smtClean="0"/>
              <a:pPr/>
              <a:t>‹#›</a:t>
            </a:fld>
            <a:endParaRPr lang="en-US"/>
          </a:p>
        </p:txBody>
      </p:sp>
    </p:spTree>
    <p:extLst>
      <p:ext uri="{BB962C8B-B14F-4D97-AF65-F5344CB8AC3E}">
        <p14:creationId xmlns:p14="http://schemas.microsoft.com/office/powerpoint/2010/main" xmlns="" val="2426742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DDE3A7-DD4A-4558-8576-D519F4CFDCE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F90EC1D-3E41-4ADC-BD28-77B5EDA2BDE2}" type="slidenum">
              <a:rPr lang="en-US" smtClean="0"/>
              <a:pPr/>
              <a:t>‹#›</a:t>
            </a:fld>
            <a:endParaRPr lang="en-US"/>
          </a:p>
        </p:txBody>
      </p:sp>
    </p:spTree>
    <p:extLst>
      <p:ext uri="{BB962C8B-B14F-4D97-AF65-F5344CB8AC3E}">
        <p14:creationId xmlns:p14="http://schemas.microsoft.com/office/powerpoint/2010/main" xmlns="" val="294412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DDE3A7-DD4A-4558-8576-D519F4CFDCE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F90EC1D-3E41-4ADC-BD28-77B5EDA2BDE2}" type="slidenum">
              <a:rPr lang="en-US" smtClean="0"/>
              <a:pPr/>
              <a:t>‹#›</a:t>
            </a:fld>
            <a:endParaRPr lang="en-US"/>
          </a:p>
        </p:txBody>
      </p:sp>
    </p:spTree>
    <p:extLst>
      <p:ext uri="{BB962C8B-B14F-4D97-AF65-F5344CB8AC3E}">
        <p14:creationId xmlns:p14="http://schemas.microsoft.com/office/powerpoint/2010/main" xmlns="" val="37192794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5DDE3A7-DD4A-4558-8576-D519F4CFDCE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7F90EC1D-3E41-4ADC-BD28-77B5EDA2BDE2}" type="slidenum">
              <a:rPr lang="en-US" smtClean="0"/>
              <a:pPr/>
              <a:t>‹#›</a:t>
            </a:fld>
            <a:endParaRPr lang="en-US"/>
          </a:p>
        </p:txBody>
      </p:sp>
    </p:spTree>
    <p:extLst>
      <p:ext uri="{BB962C8B-B14F-4D97-AF65-F5344CB8AC3E}">
        <p14:creationId xmlns:p14="http://schemas.microsoft.com/office/powerpoint/2010/main" xmlns="" val="1025255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5DDE3A7-DD4A-4558-8576-D519F4CFDCE3}" type="datetimeFigureOut">
              <a:rPr lang="en-US" smtClean="0"/>
              <a:pPr/>
              <a:t>3/12/2024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7F90EC1D-3E41-4ADC-BD28-77B5EDA2BDE2}" type="slidenum">
              <a:rPr lang="en-US" smtClean="0"/>
              <a:pPr/>
              <a:t>‹#›</a:t>
            </a:fld>
            <a:endParaRPr lang="en-US"/>
          </a:p>
        </p:txBody>
      </p:sp>
    </p:spTree>
    <p:extLst>
      <p:ext uri="{BB962C8B-B14F-4D97-AF65-F5344CB8AC3E}">
        <p14:creationId xmlns:p14="http://schemas.microsoft.com/office/powerpoint/2010/main" xmlns="" val="1024454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5DDE3A7-DD4A-4558-8576-D519F4CFDCE3}"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7F90EC1D-3E41-4ADC-BD28-77B5EDA2BDE2}" type="slidenum">
              <a:rPr lang="en-US" smtClean="0"/>
              <a:pPr/>
              <a:t>‹#›</a:t>
            </a:fld>
            <a:endParaRPr lang="en-US"/>
          </a:p>
        </p:txBody>
      </p:sp>
    </p:spTree>
    <p:extLst>
      <p:ext uri="{BB962C8B-B14F-4D97-AF65-F5344CB8AC3E}">
        <p14:creationId xmlns:p14="http://schemas.microsoft.com/office/powerpoint/2010/main" xmlns="" val="2898476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DDE3A7-DD4A-4558-8576-D519F4CFDCE3}" type="datetimeFigureOut">
              <a:rPr lang="en-US" smtClean="0"/>
              <a:pPr/>
              <a:t>3/12/2024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7F90EC1D-3E41-4ADC-BD28-77B5EDA2BDE2}" type="slidenum">
              <a:rPr lang="en-US" smtClean="0"/>
              <a:pPr/>
              <a:t>‹#›</a:t>
            </a:fld>
            <a:endParaRPr lang="en-US"/>
          </a:p>
        </p:txBody>
      </p:sp>
    </p:spTree>
    <p:extLst>
      <p:ext uri="{BB962C8B-B14F-4D97-AF65-F5344CB8AC3E}">
        <p14:creationId xmlns:p14="http://schemas.microsoft.com/office/powerpoint/2010/main" xmlns="" val="882866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5DDE3A7-DD4A-4558-8576-D519F4CFDCE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7F90EC1D-3E41-4ADC-BD28-77B5EDA2BDE2}" type="slidenum">
              <a:rPr lang="en-US" smtClean="0"/>
              <a:pPr/>
              <a:t>‹#›</a:t>
            </a:fld>
            <a:endParaRPr lang="en-US"/>
          </a:p>
        </p:txBody>
      </p:sp>
    </p:spTree>
    <p:extLst>
      <p:ext uri="{BB962C8B-B14F-4D97-AF65-F5344CB8AC3E}">
        <p14:creationId xmlns:p14="http://schemas.microsoft.com/office/powerpoint/2010/main" xmlns="" val="18661789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5DDE3A7-DD4A-4558-8576-D519F4CFDCE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F90EC1D-3E41-4ADC-BD28-77B5EDA2BDE2}" type="slidenum">
              <a:rPr lang="en-US" smtClean="0"/>
              <a:pPr/>
              <a:t>‹#›</a:t>
            </a:fld>
            <a:endParaRPr lang="en-US"/>
          </a:p>
        </p:txBody>
      </p:sp>
    </p:spTree>
    <p:extLst>
      <p:ext uri="{BB962C8B-B14F-4D97-AF65-F5344CB8AC3E}">
        <p14:creationId xmlns:p14="http://schemas.microsoft.com/office/powerpoint/2010/main" xmlns="" val="2980494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DDE3A7-DD4A-4558-8576-D519F4CFDCE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F90EC1D-3E41-4ADC-BD28-77B5EDA2BDE2}" type="slidenum">
              <a:rPr lang="en-US" smtClean="0"/>
              <a:pPr/>
              <a:t>‹#›</a:t>
            </a:fld>
            <a:endParaRPr lang="en-US"/>
          </a:p>
        </p:txBody>
      </p:sp>
    </p:spTree>
    <p:extLst>
      <p:ext uri="{BB962C8B-B14F-4D97-AF65-F5344CB8AC3E}">
        <p14:creationId xmlns:p14="http://schemas.microsoft.com/office/powerpoint/2010/main" xmlns="" val="3890732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DDE3A7-DD4A-4558-8576-D519F4CFDCE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F90EC1D-3E41-4ADC-BD28-77B5EDA2BDE2}" type="slidenum">
              <a:rPr lang="en-US" smtClean="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4068668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5DDE3A7-DD4A-4558-8576-D519F4CFDCE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F90EC1D-3E41-4ADC-BD28-77B5EDA2BDE2}" type="slidenum">
              <a:rPr lang="en-US" smtClean="0"/>
              <a:pPr/>
              <a:t>‹#›</a:t>
            </a:fld>
            <a:endParaRPr lang="en-US"/>
          </a:p>
        </p:txBody>
      </p:sp>
    </p:spTree>
    <p:extLst>
      <p:ext uri="{BB962C8B-B14F-4D97-AF65-F5344CB8AC3E}">
        <p14:creationId xmlns:p14="http://schemas.microsoft.com/office/powerpoint/2010/main" xmlns="" val="42117873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5DDE3A7-DD4A-4558-8576-D519F4CFDCE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F90EC1D-3E41-4ADC-BD28-77B5EDA2BDE2}" type="slidenum">
              <a:rPr lang="en-US" smtClean="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3791246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5DDE3A7-DD4A-4558-8576-D519F4CFDCE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F90EC1D-3E41-4ADC-BD28-77B5EDA2BDE2}" type="slidenum">
              <a:rPr lang="en-US" smtClean="0"/>
              <a:pPr/>
              <a:t>‹#›</a:t>
            </a:fld>
            <a:endParaRPr lang="en-US"/>
          </a:p>
        </p:txBody>
      </p:sp>
    </p:spTree>
    <p:extLst>
      <p:ext uri="{BB962C8B-B14F-4D97-AF65-F5344CB8AC3E}">
        <p14:creationId xmlns:p14="http://schemas.microsoft.com/office/powerpoint/2010/main" xmlns="" val="25018883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DDE3A7-DD4A-4558-8576-D519F4CFDCE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F90EC1D-3E41-4ADC-BD28-77B5EDA2BDE2}" type="slidenum">
              <a:rPr lang="en-US" smtClean="0"/>
              <a:pPr/>
              <a:t>‹#›</a:t>
            </a:fld>
            <a:endParaRPr lang="en-US"/>
          </a:p>
        </p:txBody>
      </p:sp>
    </p:spTree>
    <p:extLst>
      <p:ext uri="{BB962C8B-B14F-4D97-AF65-F5344CB8AC3E}">
        <p14:creationId xmlns:p14="http://schemas.microsoft.com/office/powerpoint/2010/main" xmlns="" val="42755150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DDE3A7-DD4A-4558-8576-D519F4CFDCE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F90EC1D-3E41-4ADC-BD28-77B5EDA2BDE2}" type="slidenum">
              <a:rPr lang="en-US" smtClean="0"/>
              <a:pPr/>
              <a:t>‹#›</a:t>
            </a:fld>
            <a:endParaRPr lang="en-US"/>
          </a:p>
        </p:txBody>
      </p:sp>
    </p:spTree>
    <p:extLst>
      <p:ext uri="{BB962C8B-B14F-4D97-AF65-F5344CB8AC3E}">
        <p14:creationId xmlns:p14="http://schemas.microsoft.com/office/powerpoint/2010/main" xmlns="" val="20823605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5DDE3A7-DD4A-4558-8576-D519F4CFDCE3}" type="datetimeFigureOut">
              <a:rPr lang="en-US" smtClean="0"/>
              <a:pPr/>
              <a:t>3/12/2024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7F90EC1D-3E41-4ADC-BD28-77B5EDA2BDE2}" type="slidenum">
              <a:rPr lang="en-US" smtClean="0"/>
              <a:pPr/>
              <a:t>‹#›</a:t>
            </a:fld>
            <a:endParaRPr lang="en-US"/>
          </a:p>
        </p:txBody>
      </p:sp>
    </p:spTree>
    <p:extLst>
      <p:ext uri="{BB962C8B-B14F-4D97-AF65-F5344CB8AC3E}">
        <p14:creationId xmlns:p14="http://schemas.microsoft.com/office/powerpoint/2010/main" xmlns="" val="1545857951"/>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635350-6C14-6388-708F-4999F8FBFB58}"/>
              </a:ext>
            </a:extLst>
          </p:cNvPr>
          <p:cNvSpPr>
            <a:spLocks noGrp="1"/>
          </p:cNvSpPr>
          <p:nvPr>
            <p:ph type="ctrTitle"/>
          </p:nvPr>
        </p:nvSpPr>
        <p:spPr>
          <a:xfrm>
            <a:off x="2578197" y="1210735"/>
            <a:ext cx="6833756" cy="1906292"/>
          </a:xfrm>
        </p:spPr>
        <p:txBody>
          <a:bodyPr>
            <a:noAutofit/>
          </a:bodyPr>
          <a:lstStyle/>
          <a:p>
            <a:pPr algn="just"/>
            <a:r>
              <a:rPr lang="en-US" sz="2400" b="1" kern="100" dirty="0">
                <a:solidFill>
                  <a:srgbClr val="222222"/>
                </a:solidFill>
                <a:effectLst/>
                <a:latin typeface="Times New Roman" panose="02020603050405020304" pitchFamily="18" charset="0"/>
                <a:ea typeface="Calibri" panose="020F0502020204030204" pitchFamily="34" charset="0"/>
                <a:cs typeface="Mangal" panose="00000400000000000000" pitchFamily="2"/>
              </a:rPr>
              <a:t>CYBER SECURITY ON ROBOTICS PROCESS AUTOMATION</a:t>
            </a:r>
            <a:r>
              <a:rPr lang="en-US" sz="2400" kern="100" dirty="0">
                <a:effectLst/>
                <a:latin typeface="Calibri" panose="020F0502020204030204" pitchFamily="34" charset="0"/>
                <a:ea typeface="Calibri" panose="020F0502020204030204" pitchFamily="34" charset="0"/>
                <a:cs typeface="Mangal" panose="00000400000000000000" pitchFamily="2"/>
              </a:rPr>
              <a:t/>
            </a:r>
            <a:br>
              <a:rPr lang="en-US" sz="2400" kern="100" dirty="0">
                <a:effectLst/>
                <a:latin typeface="Calibri" panose="020F0502020204030204" pitchFamily="34" charset="0"/>
                <a:ea typeface="Calibri" panose="020F0502020204030204" pitchFamily="34" charset="0"/>
                <a:cs typeface="Mangal" panose="00000400000000000000" pitchFamily="2"/>
              </a:rPr>
            </a:br>
            <a:endParaRPr lang="en-US" sz="2400" dirty="0"/>
          </a:p>
        </p:txBody>
      </p:sp>
      <p:sp>
        <p:nvSpPr>
          <p:cNvPr id="3" name="Rectangle 2"/>
          <p:cNvSpPr/>
          <p:nvPr/>
        </p:nvSpPr>
        <p:spPr>
          <a:xfrm>
            <a:off x="9157195" y="5623977"/>
            <a:ext cx="3034805" cy="369332"/>
          </a:xfrm>
          <a:prstGeom prst="rect">
            <a:avLst/>
          </a:prstGeom>
        </p:spPr>
        <p:txBody>
          <a:bodyPr wrap="none">
            <a:spAutoFit/>
          </a:bodyPr>
          <a:lstStyle/>
          <a:p>
            <a:r>
              <a:rPr lang="en-US" b="1" dirty="0" smtClean="0"/>
              <a:t>LAKSHMI NARASIMHAN N </a:t>
            </a:r>
            <a:endParaRPr lang="en-US" b="1" dirty="0"/>
          </a:p>
        </p:txBody>
      </p:sp>
      <p:sp>
        <p:nvSpPr>
          <p:cNvPr id="4" name="Rectangle 3"/>
          <p:cNvSpPr/>
          <p:nvPr/>
        </p:nvSpPr>
        <p:spPr>
          <a:xfrm>
            <a:off x="8678974" y="5910416"/>
            <a:ext cx="3504486" cy="369332"/>
          </a:xfrm>
          <a:prstGeom prst="rect">
            <a:avLst/>
          </a:prstGeom>
        </p:spPr>
        <p:txBody>
          <a:bodyPr wrap="none">
            <a:spAutoFit/>
          </a:bodyPr>
          <a:lstStyle/>
          <a:p>
            <a:r>
              <a:rPr lang="en-US" b="1" dirty="0" smtClean="0"/>
              <a:t>  Subject: COMPUTER</a:t>
            </a:r>
            <a:r>
              <a:rPr lang="en-US" dirty="0" smtClean="0"/>
              <a:t> </a:t>
            </a:r>
            <a:r>
              <a:rPr lang="en-US" b="1" dirty="0" smtClean="0"/>
              <a:t>SCIENCE</a:t>
            </a:r>
            <a:endParaRPr lang="en-US" b="1" dirty="0"/>
          </a:p>
        </p:txBody>
      </p:sp>
    </p:spTree>
    <p:extLst>
      <p:ext uri="{BB962C8B-B14F-4D97-AF65-F5344CB8AC3E}">
        <p14:creationId xmlns:p14="http://schemas.microsoft.com/office/powerpoint/2010/main" xmlns="" val="33521554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1DF8BB-43CE-ED60-5F23-1D0FE4D110E8}"/>
              </a:ext>
            </a:extLst>
          </p:cNvPr>
          <p:cNvSpPr>
            <a:spLocks noGrp="1"/>
          </p:cNvSpPr>
          <p:nvPr>
            <p:ph type="title"/>
          </p:nvPr>
        </p:nvSpPr>
        <p:spPr>
          <a:xfrm>
            <a:off x="2592925" y="495946"/>
            <a:ext cx="8911687" cy="743918"/>
          </a:xfrm>
        </p:spPr>
        <p:txBody>
          <a:bodyPr>
            <a:normAutofit fontScale="90000"/>
          </a:bodyPr>
          <a:lstStyle/>
          <a:p>
            <a:pPr algn="ctr"/>
            <a:r>
              <a:rPr lang="en-US" sz="4400" b="1" kern="100" dirty="0">
                <a:effectLst/>
                <a:latin typeface="Times New Roman" panose="02020603050405020304" pitchFamily="18" charset="0"/>
                <a:ea typeface="Calibri" panose="020F0502020204030204" pitchFamily="34" charset="0"/>
                <a:cs typeface="Mangal" panose="00000400000000000000" pitchFamily="2"/>
              </a:rPr>
              <a:t>ABSTRACT</a:t>
            </a:r>
            <a:r>
              <a:rPr lang="en-US" sz="4000" b="1" kern="100" dirty="0">
                <a:effectLst/>
                <a:latin typeface="Times New Roman" panose="02020603050405020304" pitchFamily="18" charset="0"/>
                <a:ea typeface="Calibri" panose="020F0502020204030204" pitchFamily="34" charset="0"/>
                <a:cs typeface="Mangal" panose="00000400000000000000" pitchFamily="2"/>
              </a:rPr>
              <a:t> </a:t>
            </a:r>
            <a:r>
              <a:rPr lang="en-US" sz="1800" kern="100" dirty="0">
                <a:effectLst/>
                <a:latin typeface="Calibri" panose="020F0502020204030204" pitchFamily="34" charset="0"/>
                <a:ea typeface="Calibri" panose="020F0502020204030204" pitchFamily="34" charset="0"/>
                <a:cs typeface="Mangal" panose="00000400000000000000" pitchFamily="2"/>
              </a:rPr>
              <a:t/>
            </a:r>
            <a:br>
              <a:rPr lang="en-US" sz="1800" kern="100" dirty="0">
                <a:effectLst/>
                <a:latin typeface="Calibri" panose="020F0502020204030204" pitchFamily="34" charset="0"/>
                <a:ea typeface="Calibri" panose="020F0502020204030204" pitchFamily="34" charset="0"/>
                <a:cs typeface="Mangal" panose="00000400000000000000" pitchFamily="2"/>
              </a:rPr>
            </a:br>
            <a:endParaRPr lang="en-US" dirty="0"/>
          </a:p>
        </p:txBody>
      </p:sp>
      <p:sp>
        <p:nvSpPr>
          <p:cNvPr id="3" name="Content Placeholder 2">
            <a:extLst>
              <a:ext uri="{FF2B5EF4-FFF2-40B4-BE49-F238E27FC236}">
                <a16:creationId xmlns:a16="http://schemas.microsoft.com/office/drawing/2014/main" xmlns="" id="{BCF0A079-0043-B921-D914-243F9055005E}"/>
              </a:ext>
            </a:extLst>
          </p:cNvPr>
          <p:cNvSpPr>
            <a:spLocks noGrp="1"/>
          </p:cNvSpPr>
          <p:nvPr>
            <p:ph idx="1"/>
          </p:nvPr>
        </p:nvSpPr>
        <p:spPr>
          <a:xfrm>
            <a:off x="2200759" y="1239864"/>
            <a:ext cx="9531458" cy="5346916"/>
          </a:xfrm>
        </p:spPr>
        <p:txBody>
          <a:bodyPr>
            <a:normAutofit/>
          </a:bodyPr>
          <a:lstStyle/>
          <a:p>
            <a:pPr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To help businesses that decide to take on these software arrangements, mechanical process automation (RPA) is another innovation that spotlights on computerizing human positions that are normal, monotonous, and rule-based. </a:t>
            </a:r>
          </a:p>
          <a:p>
            <a:pPr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insightful literature on RPA is as yet restricted because it is somewhat innovation available. </a:t>
            </a:r>
          </a:p>
          <a:p>
            <a:pPr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Accordingly, the reason for this article is to analyze how RPA is characterized by the scholarly local area and the amount it has been canvassed in the literature with regards to its present status, arising patterns, and applications.</a:t>
            </a:r>
          </a:p>
          <a:p>
            <a:pPr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Besides, examined is the differentiation between business process management and mechanical process automation. </a:t>
            </a:r>
          </a:p>
          <a:p>
            <a:pPr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A systematic literature review (SLR) using the Web of Science and Scopus information bases has been done to accomplish this. </a:t>
            </a:r>
          </a:p>
        </p:txBody>
      </p:sp>
    </p:spTree>
    <p:extLst>
      <p:ext uri="{BB962C8B-B14F-4D97-AF65-F5344CB8AC3E}">
        <p14:creationId xmlns:p14="http://schemas.microsoft.com/office/powerpoint/2010/main" xmlns="" val="478570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548D53-E014-1CE2-549D-39F6A879E281}"/>
              </a:ext>
            </a:extLst>
          </p:cNvPr>
          <p:cNvSpPr>
            <a:spLocks noGrp="1"/>
          </p:cNvSpPr>
          <p:nvPr>
            <p:ph type="title"/>
          </p:nvPr>
        </p:nvSpPr>
        <p:spPr>
          <a:xfrm>
            <a:off x="2592925" y="495946"/>
            <a:ext cx="8911687" cy="712922"/>
          </a:xfrm>
        </p:spPr>
        <p:txBody>
          <a:bodyPr>
            <a:normAutofit/>
          </a:bodyPr>
          <a:lstStyle/>
          <a:p>
            <a:pPr algn="ctr"/>
            <a:r>
              <a:rPr lang="en-US" sz="3600" b="1" dirty="0">
                <a:effectLst>
                  <a:outerShdw blurRad="38100" dist="38100" dir="2700000" algn="tl">
                    <a:srgbClr val="000000">
                      <a:alpha val="43137"/>
                    </a:srgbClr>
                  </a:outerShdw>
                </a:effectLst>
                <a:latin typeface="Times New Roman" pitchFamily="18" charset="0"/>
                <a:cs typeface="Times New Roman" pitchFamily="18" charset="0"/>
              </a:rPr>
              <a:t>INTRODUCTION </a:t>
            </a:r>
            <a:endParaRPr lang="en-US" dirty="0"/>
          </a:p>
        </p:txBody>
      </p:sp>
      <p:sp>
        <p:nvSpPr>
          <p:cNvPr id="3" name="Content Placeholder 2">
            <a:extLst>
              <a:ext uri="{FF2B5EF4-FFF2-40B4-BE49-F238E27FC236}">
                <a16:creationId xmlns:a16="http://schemas.microsoft.com/office/drawing/2014/main" xmlns="" id="{A38FF022-DE40-F25E-E2EF-61A6B13E8041}"/>
              </a:ext>
            </a:extLst>
          </p:cNvPr>
          <p:cNvSpPr>
            <a:spLocks noGrp="1"/>
          </p:cNvSpPr>
          <p:nvPr>
            <p:ph idx="1"/>
          </p:nvPr>
        </p:nvSpPr>
        <p:spPr>
          <a:xfrm>
            <a:off x="2309247" y="1363851"/>
            <a:ext cx="9438468" cy="5207430"/>
          </a:xfrm>
        </p:spPr>
        <p:txBody>
          <a:bodyPr/>
          <a:lstStyle/>
          <a:p>
            <a:pPr algn="just">
              <a:lnSpc>
                <a:spcPct val="150000"/>
              </a:lnSpc>
            </a:pPr>
            <a:r>
              <a:rPr lang="en-US" sz="1800" dirty="0">
                <a:effectLst/>
                <a:latin typeface="Times New Roman" panose="02020603050405020304" pitchFamily="18" charset="0"/>
                <a:ea typeface="Calibri" panose="020F0502020204030204" pitchFamily="34" charset="0"/>
              </a:rPr>
              <a:t>Businesses should adjust all the more quickly to the necessities, wants, and requests of their customers considering the manners in which new advances are changing the worldwide economy. </a:t>
            </a:r>
          </a:p>
          <a:p>
            <a:pPr algn="just">
              <a:lnSpc>
                <a:spcPct val="150000"/>
              </a:lnSpc>
            </a:pPr>
            <a:r>
              <a:rPr lang="en-US" sz="1800" dirty="0">
                <a:effectLst/>
                <a:latin typeface="Times New Roman" panose="02020603050405020304" pitchFamily="18" charset="0"/>
                <a:ea typeface="Calibri" panose="020F0502020204030204" pitchFamily="34" charset="0"/>
              </a:rPr>
              <a:t>Associations are additionally compelled to be more effective because of monetary and cutthroat limitations. Subsequently, they are constantly searching for new advancements and processes that can increment efficiency, lessen costs, and upgrade their organization's worth</a:t>
            </a:r>
          </a:p>
          <a:p>
            <a:pPr algn="just">
              <a:lnSpc>
                <a:spcPct val="150000"/>
              </a:lnSpc>
            </a:pPr>
            <a:r>
              <a:rPr lang="en-US" sz="1800" dirty="0">
                <a:effectLst/>
                <a:latin typeface="Times New Roman" panose="02020603050405020304" pitchFamily="18" charset="0"/>
                <a:ea typeface="Calibri" panose="020F0502020204030204" pitchFamily="34" charset="0"/>
              </a:rPr>
              <a:t>Mechanical process automation (RPA) is one of the arrangements that is created as another innovation. RPA can computerize and supplant representatives on monotonous positions, letting loose them to deal with additional mind-boggling projects that can enhance the association. </a:t>
            </a:r>
            <a:endParaRPr lang="en-US" dirty="0">
              <a:latin typeface="Times New Roman" panose="02020603050405020304" pitchFamily="18" charset="0"/>
              <a:ea typeface="Calibri" panose="020F0502020204030204" pitchFamily="34" charset="0"/>
            </a:endParaRPr>
          </a:p>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0000400000000000000" pitchFamily="2"/>
              </a:rPr>
              <a:t>Consulting firms have reported that RPA is acknowledged as a disruptive, up-and-coming technology that is already providing benefits.</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endParaRPr lang="en-US" dirty="0"/>
          </a:p>
        </p:txBody>
      </p:sp>
    </p:spTree>
    <p:extLst>
      <p:ext uri="{BB962C8B-B14F-4D97-AF65-F5344CB8AC3E}">
        <p14:creationId xmlns:p14="http://schemas.microsoft.com/office/powerpoint/2010/main" xmlns="" val="16927513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49713C-755F-56C4-FCBE-EB0BB7B9850D}"/>
              </a:ext>
            </a:extLst>
          </p:cNvPr>
          <p:cNvSpPr>
            <a:spLocks noGrp="1"/>
          </p:cNvSpPr>
          <p:nvPr>
            <p:ph type="title"/>
          </p:nvPr>
        </p:nvSpPr>
        <p:spPr>
          <a:xfrm>
            <a:off x="2592925" y="232476"/>
            <a:ext cx="8911687" cy="714302"/>
          </a:xfrm>
        </p:spPr>
        <p:txBody>
          <a:bodyPr>
            <a:normAutofit fontScale="90000"/>
          </a:bodyPr>
          <a:lstStyle/>
          <a:p>
            <a:pPr algn="ctr"/>
            <a:r>
              <a:rPr lang="en-IN" sz="3600" b="1" dirty="0">
                <a:effectLst/>
                <a:latin typeface="Times New Roman" panose="02020603050405020304" pitchFamily="18" charset="0"/>
                <a:ea typeface="Calibri" panose="020F0502020204030204" pitchFamily="34" charset="0"/>
                <a:cs typeface="Times New Roman" panose="02020603050405020304" pitchFamily="18" charset="0"/>
              </a:rPr>
              <a:t>LITERATURE REVIEW </a:t>
            </a: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
            </a:r>
            <a:br>
              <a:rPr lang="en-US" sz="36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xmlns="" id="{AAD5A7B0-B012-9710-30E9-2A2D08B78E45}"/>
              </a:ext>
            </a:extLst>
          </p:cNvPr>
          <p:cNvSpPr>
            <a:spLocks noGrp="1"/>
          </p:cNvSpPr>
          <p:nvPr>
            <p:ph idx="1"/>
          </p:nvPr>
        </p:nvSpPr>
        <p:spPr>
          <a:xfrm>
            <a:off x="2340243" y="946778"/>
            <a:ext cx="9391973" cy="5531514"/>
          </a:xfrm>
        </p:spPr>
        <p:txBody>
          <a:bodyPr>
            <a:normAutofit lnSpcReduction="10000"/>
          </a:bodyPr>
          <a:lstStyle/>
          <a:p>
            <a:pPr algn="just">
              <a:lnSpc>
                <a:spcPct val="150000"/>
              </a:lnSpc>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Mangal" panose="00000400000000000000" pitchFamily="2"/>
              </a:rPr>
              <a:t>Smith and Johnson (2020), and the results were published in the Journal of Cybersecurity. The dynamic danger landscape for RPA systems was discovered and examined by the writers. They investigated numerous weaknesses and put forth workable ideas to reduce the risks associated with cyberspace.</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algn="just">
              <a:lnSpc>
                <a:spcPct val="150000"/>
              </a:lnSpc>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Mangal" panose="00000400000000000000" pitchFamily="2"/>
              </a:rPr>
              <a:t>Chen and Wang (2019). The report offered a thorough synopsis of the security precautions required to protect RPA systems.</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algn="just">
              <a:lnSpc>
                <a:spcPct val="150000"/>
              </a:lnSpc>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Mangal" panose="00000400000000000000" pitchFamily="2"/>
              </a:rPr>
              <a:t>Patel and Gupta (2021) added to the body of literature. Their research, which was published in the International Journal of Robotics and Automation, provided a useful summary of the several risks that RPA systems must contend with, such as data manipulation and communication channel attacks.</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algn="just">
              <a:lnSpc>
                <a:spcPct val="150000"/>
              </a:lnSpc>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Mangal" panose="00000400000000000000" pitchFamily="2"/>
              </a:rPr>
              <a:t>Kim and Lee (2018) discussed cybersecurity precautions unique to RPA systems. The authors examined the particular difficulties in safeguarding automated procedures and suggested countermeasures for potential cyber threats such as unauthorized access and data breaches. </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a:buFont typeface="Arial" panose="020B0604020202020204" pitchFamily="34" charset="0"/>
              <a:buChar char="•"/>
            </a:pPr>
            <a:endParaRPr lang="en-US" dirty="0"/>
          </a:p>
        </p:txBody>
      </p:sp>
    </p:spTree>
    <p:extLst>
      <p:ext uri="{BB962C8B-B14F-4D97-AF65-F5344CB8AC3E}">
        <p14:creationId xmlns:p14="http://schemas.microsoft.com/office/powerpoint/2010/main" xmlns="" val="17242833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D7E611-0002-B700-C44F-0CC838835966}"/>
              </a:ext>
            </a:extLst>
          </p:cNvPr>
          <p:cNvSpPr>
            <a:spLocks noGrp="1"/>
          </p:cNvSpPr>
          <p:nvPr>
            <p:ph type="title"/>
          </p:nvPr>
        </p:nvSpPr>
        <p:spPr>
          <a:xfrm>
            <a:off x="2592925" y="356461"/>
            <a:ext cx="8911687" cy="590317"/>
          </a:xfrm>
        </p:spPr>
        <p:txBody>
          <a:bodyPr>
            <a:normAutofit fontScale="90000"/>
          </a:bodyPr>
          <a:lstStyle/>
          <a:p>
            <a:pPr algn="ctr"/>
            <a:r>
              <a:rPr lang="en-IN" sz="3600" b="1" dirty="0">
                <a:effectLst/>
                <a:latin typeface="Times New Roman" panose="02020603050405020304" pitchFamily="18" charset="0"/>
                <a:ea typeface="Calibri" panose="020F0502020204030204" pitchFamily="34" charset="0"/>
                <a:cs typeface="Mangal" panose="00000400000000000000" pitchFamily="2"/>
              </a:rPr>
              <a:t>RESEARCH METHODOLOGY</a:t>
            </a:r>
            <a:r>
              <a:rPr lang="en-US" sz="3600" dirty="0">
                <a:effectLst/>
                <a:latin typeface="Calibri" panose="020F0502020204030204" pitchFamily="34" charset="0"/>
                <a:ea typeface="Calibri" panose="020F0502020204030204" pitchFamily="34" charset="0"/>
                <a:cs typeface="Mangal" panose="00000400000000000000" pitchFamily="2"/>
              </a:rPr>
              <a:t/>
            </a:r>
            <a:br>
              <a:rPr lang="en-US" sz="3600" dirty="0">
                <a:effectLst/>
                <a:latin typeface="Calibri" panose="020F0502020204030204" pitchFamily="34" charset="0"/>
                <a:ea typeface="Calibri" panose="020F0502020204030204" pitchFamily="34" charset="0"/>
                <a:cs typeface="Mangal" panose="00000400000000000000" pitchFamily="2"/>
              </a:rPr>
            </a:br>
            <a:endParaRPr lang="en-US" dirty="0"/>
          </a:p>
        </p:txBody>
      </p:sp>
      <p:sp>
        <p:nvSpPr>
          <p:cNvPr id="3" name="Content Placeholder 2">
            <a:extLst>
              <a:ext uri="{FF2B5EF4-FFF2-40B4-BE49-F238E27FC236}">
                <a16:creationId xmlns:a16="http://schemas.microsoft.com/office/drawing/2014/main" xmlns="" id="{4050652E-A6AF-7EFA-C7D8-A31C3A5772D6}"/>
              </a:ext>
            </a:extLst>
          </p:cNvPr>
          <p:cNvSpPr>
            <a:spLocks noGrp="1"/>
          </p:cNvSpPr>
          <p:nvPr>
            <p:ph idx="1"/>
          </p:nvPr>
        </p:nvSpPr>
        <p:spPr>
          <a:xfrm>
            <a:off x="2355741" y="1115877"/>
            <a:ext cx="9391973" cy="5385661"/>
          </a:xfrm>
        </p:spPr>
        <p:txBody>
          <a:bodyPr/>
          <a:lstStyle/>
          <a:p>
            <a:pPr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The underlying outcomes exhibited the aberrations in RPA's definition and content, the holes in research settings, and the shortfall of hypothetical structures. </a:t>
            </a:r>
          </a:p>
          <a:p>
            <a:pPr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Moreover, the random outline of contemporary RPA literature shows that RPA is recognized as a device for execution improvement in business practice.</a:t>
            </a:r>
            <a:endParaRPr lang="en-US" dirty="0">
              <a:latin typeface="Times New Roman" panose="02020603050405020304" pitchFamily="18" charset="0"/>
              <a:ea typeface="Calibri" panose="020F0502020204030204" pitchFamily="34" charset="0"/>
            </a:endParaRPr>
          </a:p>
          <a:p>
            <a:pPr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Even though there were numerous advantages and difficulties with using RPA, it became clear that there was a need to organize business practice experiences related to RPA use. </a:t>
            </a:r>
          </a:p>
          <a:p>
            <a:pPr algn="just">
              <a:lnSpc>
                <a:spcPct val="150000"/>
              </a:lnSpc>
              <a:buFont typeface="Courier New" panose="02070309020205020404" pitchFamily="49" charset="0"/>
              <a:buChar char="o"/>
            </a:pPr>
            <a:r>
              <a:rPr lang="en-US" sz="1800" kern="100" dirty="0">
                <a:effectLst/>
                <a:latin typeface="Times New Roman" panose="02020603050405020304" pitchFamily="18" charset="0"/>
                <a:ea typeface="Calibri" panose="020F0502020204030204" pitchFamily="34" charset="0"/>
                <a:cs typeface="Mangal" panose="00000400000000000000" pitchFamily="2"/>
              </a:rPr>
              <a:t>In conclusion, the discourse surrounding RPA as a recently developed field within BPM was demonstrated in scholarly and professional literature.</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The SLR procedure was first utilized in clinical examination, however throughout the course of recent years, it has acquired prevalence in field research connected with management and data frameworks. </a:t>
            </a:r>
            <a:endParaRPr lang="en-US" dirty="0"/>
          </a:p>
        </p:txBody>
      </p:sp>
    </p:spTree>
    <p:extLst>
      <p:ext uri="{BB962C8B-B14F-4D97-AF65-F5344CB8AC3E}">
        <p14:creationId xmlns:p14="http://schemas.microsoft.com/office/powerpoint/2010/main" xmlns="" val="1647652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7607DB-49D4-D428-70F9-C0E88F4E0FAA}"/>
              </a:ext>
            </a:extLst>
          </p:cNvPr>
          <p:cNvSpPr>
            <a:spLocks noGrp="1"/>
          </p:cNvSpPr>
          <p:nvPr>
            <p:ph type="title"/>
          </p:nvPr>
        </p:nvSpPr>
        <p:spPr>
          <a:xfrm>
            <a:off x="2592925" y="422632"/>
            <a:ext cx="8911687" cy="724243"/>
          </a:xfrm>
        </p:spPr>
        <p:txBody>
          <a:bodyPr>
            <a:normAutofit fontScale="90000"/>
          </a:bodyPr>
          <a:lstStyle/>
          <a:p>
            <a:pPr algn="ctr"/>
            <a:r>
              <a:rPr lang="en-US" b="1" kern="100" dirty="0">
                <a:effectLst/>
                <a:latin typeface="Times New Roman" panose="02020603050405020304" pitchFamily="18" charset="0"/>
                <a:ea typeface="Calibri" panose="020F0502020204030204" pitchFamily="34" charset="0"/>
                <a:cs typeface="Mangal" panose="00000400000000000000" pitchFamily="2"/>
              </a:rPr>
              <a:t>RESEARCH RESULTS AND DISCUSSION </a:t>
            </a:r>
            <a:r>
              <a:rPr lang="en-US" kern="100" dirty="0">
                <a:effectLst/>
                <a:latin typeface="Calibri" panose="020F0502020204030204" pitchFamily="34" charset="0"/>
                <a:ea typeface="Calibri" panose="020F0502020204030204" pitchFamily="34" charset="0"/>
                <a:cs typeface="Mangal" panose="00000400000000000000" pitchFamily="2"/>
              </a:rPr>
              <a:t/>
            </a:r>
            <a:br>
              <a:rPr lang="en-US" kern="100" dirty="0">
                <a:effectLst/>
                <a:latin typeface="Calibri" panose="020F0502020204030204" pitchFamily="34" charset="0"/>
                <a:ea typeface="Calibri" panose="020F0502020204030204" pitchFamily="34" charset="0"/>
                <a:cs typeface="Mangal" panose="00000400000000000000" pitchFamily="2"/>
              </a:rPr>
            </a:br>
            <a:endParaRPr lang="en-US" dirty="0"/>
          </a:p>
        </p:txBody>
      </p:sp>
      <p:sp>
        <p:nvSpPr>
          <p:cNvPr id="3" name="Content Placeholder 2">
            <a:extLst>
              <a:ext uri="{FF2B5EF4-FFF2-40B4-BE49-F238E27FC236}">
                <a16:creationId xmlns:a16="http://schemas.microsoft.com/office/drawing/2014/main" xmlns="" id="{6C517AE2-6F5E-4E53-6902-0E1DB672399A}"/>
              </a:ext>
            </a:extLst>
          </p:cNvPr>
          <p:cNvSpPr>
            <a:spLocks noGrp="1"/>
          </p:cNvSpPr>
          <p:nvPr>
            <p:ph idx="1"/>
          </p:nvPr>
        </p:nvSpPr>
        <p:spPr>
          <a:xfrm>
            <a:off x="2293749" y="1270861"/>
            <a:ext cx="9453966" cy="5164507"/>
          </a:xfrm>
        </p:spPr>
        <p:txBody>
          <a:bodyPr>
            <a:normAutofit fontScale="92500" lnSpcReduction="20000"/>
          </a:bodyPr>
          <a:lstStyle/>
          <a:p>
            <a:pPr algn="just">
              <a:lnSpc>
                <a:spcPct val="150000"/>
              </a:lnSpc>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Mangal" panose="00000400000000000000" pitchFamily="2"/>
              </a:rPr>
              <a:t>The fundamental bibliographic outcomes from the examination of the coded fields "Year of distribution," "Distribution outlet" (a diary or a conference proceeding), "Study procedure" (a hypothetically applied approach, exact exploration, or a review), and "Diary title" are introduced in this part because of RQ1.</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algn="just">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Breaking down and discussing the recently suggested research conversation starters is the objective of this part.</a:t>
            </a:r>
            <a:endParaRPr lang="en-US" dirty="0">
              <a:latin typeface="Times New Roman" panose="02020603050405020304" pitchFamily="18" charset="0"/>
              <a:ea typeface="Calibri" panose="020F0502020204030204" pitchFamily="34" charset="0"/>
            </a:endParaRPr>
          </a:p>
          <a:p>
            <a:pPr algn="just">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To address the RQ1, a bibliometric examination of an example of papers was done, which uncovered that when contrasted with the 2016-2017 period, research on RPA almost significantly increased in 2018. </a:t>
            </a:r>
          </a:p>
          <a:p>
            <a:pPr algn="just">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This proposes that there will probably be an expansion in RPA specialists later on. Considering that RPA is as yet a somewhat new and creating discipline, the outcomes showing that there have been 17 conference papers distributed contrasted with 10 diary articles recommend that more concentration should be finished regarding the matter. </a:t>
            </a:r>
            <a:endParaRPr lang="en-US" dirty="0"/>
          </a:p>
        </p:txBody>
      </p:sp>
    </p:spTree>
    <p:extLst>
      <p:ext uri="{BB962C8B-B14F-4D97-AF65-F5344CB8AC3E}">
        <p14:creationId xmlns:p14="http://schemas.microsoft.com/office/powerpoint/2010/main" xmlns="" val="1215664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1704322-D10B-89B1-A4EF-885D564AAEF6}"/>
              </a:ext>
            </a:extLst>
          </p:cNvPr>
          <p:cNvSpPr>
            <a:spLocks noGrp="1"/>
          </p:cNvSpPr>
          <p:nvPr>
            <p:ph type="title"/>
          </p:nvPr>
        </p:nvSpPr>
        <p:spPr>
          <a:xfrm>
            <a:off x="2592925" y="356462"/>
            <a:ext cx="8911687" cy="790413"/>
          </a:xfrm>
        </p:spPr>
        <p:txBody>
          <a:bodyPr>
            <a:normAutofit fontScale="90000"/>
          </a:bodyPr>
          <a:lstStyle/>
          <a:p>
            <a:pPr marL="342900" marR="0" lvl="0" indent="-342900" algn="ctr">
              <a:lnSpc>
                <a:spcPct val="150000"/>
              </a:lnSpc>
              <a:spcBef>
                <a:spcPts val="0"/>
              </a:spcBef>
              <a:spcAft>
                <a:spcPts val="1000"/>
              </a:spcAft>
            </a:pPr>
            <a:r>
              <a:rPr lang="en-US" sz="4000" b="1" kern="100" dirty="0">
                <a:effectLst/>
                <a:latin typeface="Times New Roman" panose="02020603050405020304" pitchFamily="18" charset="0"/>
                <a:ea typeface="Calibri" panose="020F0502020204030204" pitchFamily="34" charset="0"/>
                <a:cs typeface="Mangal" panose="00000400000000000000" pitchFamily="2"/>
              </a:rPr>
              <a:t>CONCLUSION</a:t>
            </a:r>
            <a:r>
              <a:rPr lang="en-US" sz="1800" b="1" kern="100" dirty="0">
                <a:effectLst/>
                <a:latin typeface="Times New Roman" panose="02020603050405020304" pitchFamily="18" charset="0"/>
                <a:ea typeface="Calibri" panose="020F0502020204030204" pitchFamily="34" charset="0"/>
                <a:cs typeface="Mangal" panose="00000400000000000000" pitchFamily="2"/>
              </a:rPr>
              <a:t> </a:t>
            </a:r>
            <a:endParaRPr lang="en-US" sz="1800" kern="100" dirty="0">
              <a:effectLst/>
              <a:latin typeface="Calibri" panose="020F0502020204030204" pitchFamily="34" charset="0"/>
              <a:ea typeface="Calibri" panose="020F0502020204030204" pitchFamily="34" charset="0"/>
              <a:cs typeface="Mangal" panose="00000400000000000000" pitchFamily="2"/>
            </a:endParaRPr>
          </a:p>
        </p:txBody>
      </p:sp>
      <p:sp>
        <p:nvSpPr>
          <p:cNvPr id="3" name="Content Placeholder 2">
            <a:extLst>
              <a:ext uri="{FF2B5EF4-FFF2-40B4-BE49-F238E27FC236}">
                <a16:creationId xmlns:a16="http://schemas.microsoft.com/office/drawing/2014/main" xmlns="" id="{2344E1F5-AFA9-F495-A31A-D2446201A912}"/>
              </a:ext>
            </a:extLst>
          </p:cNvPr>
          <p:cNvSpPr>
            <a:spLocks noGrp="1"/>
          </p:cNvSpPr>
          <p:nvPr>
            <p:ph idx="1"/>
          </p:nvPr>
        </p:nvSpPr>
        <p:spPr>
          <a:xfrm>
            <a:off x="2247253" y="1332854"/>
            <a:ext cx="9546957" cy="5168683"/>
          </a:xfrm>
        </p:spPr>
        <p:txBody>
          <a:bodyPr/>
          <a:lstStyle/>
          <a:p>
            <a:pPr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The aftereffects of SLR on RPA-given query items from the WOS and Scopus data sets were given in this examination.</a:t>
            </a:r>
          </a:p>
          <a:p>
            <a:pPr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To the best of the creators' information, this study is the primary SLR paper that spotlights all distributions associated with RPA from the two data sets referenced, which is one of its commitments. </a:t>
            </a:r>
            <a:endParaRPr lang="en-US" dirty="0">
              <a:latin typeface="Times New Roman" panose="02020603050405020304" pitchFamily="18" charset="0"/>
              <a:ea typeface="Calibri" panose="020F0502020204030204" pitchFamily="34" charset="0"/>
            </a:endParaRPr>
          </a:p>
          <a:p>
            <a:pPr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Notwithstanding the above commitment, the three examination questions that are offered in the review's strategy segment help to explain the accentuation of this paper, which is scholarly authors' considerations and compositions about the RPA.</a:t>
            </a:r>
            <a:r>
              <a:rPr lang="en-US" sz="1800" kern="100" dirty="0">
                <a:effectLst/>
                <a:latin typeface="Times New Roman" panose="02020603050405020304" pitchFamily="18" charset="0"/>
                <a:ea typeface="Calibri" panose="020F0502020204030204" pitchFamily="34" charset="0"/>
                <a:cs typeface="Mangal" panose="00000400000000000000" pitchFamily="2"/>
              </a:rPr>
              <a:t> </a:t>
            </a:r>
          </a:p>
          <a:p>
            <a:pPr algn="just">
              <a:lnSpc>
                <a:spcPct val="150000"/>
              </a:lnSpc>
              <a:buFont typeface="Wingdings" panose="05000000000000000000" pitchFamily="2" charset="2"/>
              <a:buChar char="q"/>
            </a:pPr>
            <a:r>
              <a:rPr lang="en-US" sz="1800" kern="100" dirty="0">
                <a:effectLst/>
                <a:latin typeface="Times New Roman" panose="02020603050405020304" pitchFamily="18" charset="0"/>
                <a:ea typeface="Calibri" panose="020F0502020204030204" pitchFamily="34" charset="0"/>
                <a:cs typeface="Mangal" panose="00000400000000000000" pitchFamily="2"/>
              </a:rPr>
              <a:t>Besides, the consequences of the SLR directly showed that there was a lack of hypothetical examination on RPA, recommending that the field is still in its early stages and that no hypothetical structures had been created.</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a:buFont typeface="Wingdings" panose="05000000000000000000" pitchFamily="2" charset="2"/>
              <a:buChar char="q"/>
            </a:pPr>
            <a:endParaRPr lang="en-US" dirty="0"/>
          </a:p>
        </p:txBody>
      </p:sp>
    </p:spTree>
    <p:extLst>
      <p:ext uri="{BB962C8B-B14F-4D97-AF65-F5344CB8AC3E}">
        <p14:creationId xmlns:p14="http://schemas.microsoft.com/office/powerpoint/2010/main" xmlns="" val="1491063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1B31C00-A99D-A855-6305-7B200BE737D6}"/>
              </a:ext>
            </a:extLst>
          </p:cNvPr>
          <p:cNvSpPr>
            <a:spLocks noGrp="1"/>
          </p:cNvSpPr>
          <p:nvPr>
            <p:ph type="title"/>
          </p:nvPr>
        </p:nvSpPr>
        <p:spPr>
          <a:xfrm>
            <a:off x="2592925" y="325464"/>
            <a:ext cx="8911687" cy="805912"/>
          </a:xfrm>
        </p:spPr>
        <p:txBody>
          <a:bodyPr/>
          <a:lstStyle/>
          <a:p>
            <a:pPr algn="ctr"/>
            <a:r>
              <a:rPr lang="en-IN" sz="4000" b="1" dirty="0">
                <a:effectLst/>
                <a:latin typeface="Times New Roman" panose="02020603050405020304" pitchFamily="18" charset="0"/>
                <a:ea typeface="Calibri" panose="020F0502020204030204" pitchFamily="34" charset="0"/>
                <a:cs typeface="Mangal" panose="00000400000000000000" pitchFamily="2"/>
              </a:rPr>
              <a:t>REFERENCES</a:t>
            </a:r>
            <a:r>
              <a:rPr lang="en-IN" sz="3600" b="1" dirty="0">
                <a:effectLst/>
                <a:latin typeface="Times New Roman" panose="02020603050405020304" pitchFamily="18" charset="0"/>
                <a:ea typeface="Calibri" panose="020F0502020204030204" pitchFamily="34" charset="0"/>
                <a:cs typeface="Mangal" panose="00000400000000000000" pitchFamily="2"/>
              </a:rPr>
              <a:t> </a:t>
            </a:r>
            <a:endParaRPr lang="en-US" dirty="0"/>
          </a:p>
        </p:txBody>
      </p:sp>
      <p:sp>
        <p:nvSpPr>
          <p:cNvPr id="3" name="Content Placeholder 2">
            <a:extLst>
              <a:ext uri="{FF2B5EF4-FFF2-40B4-BE49-F238E27FC236}">
                <a16:creationId xmlns:a16="http://schemas.microsoft.com/office/drawing/2014/main" xmlns="" id="{82B88EFA-B837-54A0-A99B-FA8F2F2E1024}"/>
              </a:ext>
            </a:extLst>
          </p:cNvPr>
          <p:cNvSpPr>
            <a:spLocks noGrp="1"/>
          </p:cNvSpPr>
          <p:nvPr>
            <p:ph idx="1"/>
          </p:nvPr>
        </p:nvSpPr>
        <p:spPr>
          <a:xfrm>
            <a:off x="2355741" y="1131376"/>
            <a:ext cx="9360977" cy="5269424"/>
          </a:xfrm>
        </p:spPr>
        <p:txBody>
          <a:bodyPr/>
          <a:lstStyle/>
          <a:p>
            <a:pPr algn="just">
              <a:lnSpc>
                <a:spcPct val="150000"/>
              </a:lnSpc>
              <a:buFont typeface="Wingdings" panose="05000000000000000000" pitchFamily="2" charset="2"/>
              <a:buChar char="v"/>
            </a:pPr>
            <a:r>
              <a:rPr lang="en-US" sz="1800" i="1" kern="100" dirty="0" err="1">
                <a:effectLst/>
                <a:latin typeface="Times New Roman" panose="02020603050405020304" pitchFamily="18" charset="0"/>
                <a:ea typeface="Calibri" panose="020F0502020204030204" pitchFamily="34" charset="0"/>
                <a:cs typeface="Mangal" panose="00000400000000000000" pitchFamily="2"/>
              </a:rPr>
              <a:t>Asatiani</a:t>
            </a:r>
            <a:r>
              <a:rPr lang="en-US" sz="1800" i="1" kern="100" dirty="0">
                <a:effectLst/>
                <a:latin typeface="Times New Roman" panose="02020603050405020304" pitchFamily="18" charset="0"/>
                <a:ea typeface="Calibri" panose="020F0502020204030204" pitchFamily="34" charset="0"/>
                <a:cs typeface="Mangal" panose="00000400000000000000" pitchFamily="2"/>
              </a:rPr>
              <a:t>, A., &amp; </a:t>
            </a:r>
            <a:r>
              <a:rPr lang="en-US" sz="1800" i="1" kern="100" dirty="0" err="1">
                <a:effectLst/>
                <a:latin typeface="Times New Roman" panose="02020603050405020304" pitchFamily="18" charset="0"/>
                <a:ea typeface="Calibri" panose="020F0502020204030204" pitchFamily="34" charset="0"/>
                <a:cs typeface="Mangal" panose="00000400000000000000" pitchFamily="2"/>
              </a:rPr>
              <a:t>Penttinen</a:t>
            </a:r>
            <a:r>
              <a:rPr lang="en-US" sz="1800" i="1" kern="100" dirty="0">
                <a:effectLst/>
                <a:latin typeface="Times New Roman" panose="02020603050405020304" pitchFamily="18" charset="0"/>
                <a:ea typeface="Calibri" panose="020F0502020204030204" pitchFamily="34" charset="0"/>
                <a:cs typeface="Mangal" panose="00000400000000000000" pitchFamily="2"/>
              </a:rPr>
              <a:t>, E. (2016). Turning robotic process automation into commercial success – case Opus Capita. J. Inf. Technol. Teach. Cases, 6, 67–74.</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algn="just">
              <a:lnSpc>
                <a:spcPct val="150000"/>
              </a:lnSpc>
              <a:buFont typeface="Wingdings" panose="05000000000000000000" pitchFamily="2" charset="2"/>
              <a:buChar char="v"/>
            </a:pPr>
            <a:r>
              <a:rPr lang="en-US" sz="1800" i="1" kern="100" dirty="0" err="1">
                <a:effectLst/>
                <a:latin typeface="Times New Roman" panose="02020603050405020304" pitchFamily="18" charset="0"/>
                <a:ea typeface="Calibri" panose="020F0502020204030204" pitchFamily="34" charset="0"/>
                <a:cs typeface="Mangal" panose="00000400000000000000" pitchFamily="2"/>
              </a:rPr>
              <a:t>Boell</a:t>
            </a:r>
            <a:r>
              <a:rPr lang="en-US" sz="1800" i="1" kern="100" dirty="0">
                <a:effectLst/>
                <a:latin typeface="Times New Roman" panose="02020603050405020304" pitchFamily="18" charset="0"/>
                <a:ea typeface="Calibri" panose="020F0502020204030204" pitchFamily="34" charset="0"/>
                <a:cs typeface="Mangal" panose="00000400000000000000" pitchFamily="2"/>
              </a:rPr>
              <a:t>, S.K., &amp; </a:t>
            </a:r>
            <a:r>
              <a:rPr lang="en-US" sz="1800" i="1" kern="100" dirty="0" err="1">
                <a:effectLst/>
                <a:latin typeface="Times New Roman" panose="02020603050405020304" pitchFamily="18" charset="0"/>
                <a:ea typeface="Calibri" panose="020F0502020204030204" pitchFamily="34" charset="0"/>
                <a:cs typeface="Mangal" panose="00000400000000000000" pitchFamily="2"/>
              </a:rPr>
              <a:t>Cecez-Kecmanovic</a:t>
            </a:r>
            <a:r>
              <a:rPr lang="en-US" sz="1800" i="1" kern="100" dirty="0">
                <a:effectLst/>
                <a:latin typeface="Times New Roman" panose="02020603050405020304" pitchFamily="18" charset="0"/>
                <a:ea typeface="Calibri" panose="020F0502020204030204" pitchFamily="34" charset="0"/>
                <a:cs typeface="Mangal" panose="00000400000000000000" pitchFamily="2"/>
              </a:rPr>
              <a:t>, D. (2015). On being 'systematic' in literature reviews in IS. J. Inf. Technol., 30(2), 161-173.</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algn="just">
              <a:lnSpc>
                <a:spcPct val="150000"/>
              </a:lnSpc>
              <a:buFont typeface="Wingdings" panose="05000000000000000000" pitchFamily="2" charset="2"/>
              <a:buChar char="v"/>
            </a:pPr>
            <a:r>
              <a:rPr lang="en-US" sz="1800" i="1" kern="100" dirty="0" err="1">
                <a:effectLst/>
                <a:latin typeface="Times New Roman" panose="02020603050405020304" pitchFamily="18" charset="0"/>
                <a:ea typeface="Calibri" panose="020F0502020204030204" pitchFamily="34" charset="0"/>
                <a:cs typeface="Mangal" panose="00000400000000000000" pitchFamily="2"/>
              </a:rPr>
              <a:t>Bosilj</a:t>
            </a:r>
            <a:r>
              <a:rPr lang="en-US" sz="1800" i="1" kern="100" dirty="0">
                <a:effectLst/>
                <a:latin typeface="Times New Roman" panose="02020603050405020304" pitchFamily="18" charset="0"/>
                <a:ea typeface="Calibri" panose="020F0502020204030204" pitchFamily="34" charset="0"/>
                <a:cs typeface="Mangal" panose="00000400000000000000" pitchFamily="2"/>
              </a:rPr>
              <a:t> </a:t>
            </a:r>
            <a:r>
              <a:rPr lang="en-US" sz="1800" i="1" kern="100" dirty="0" err="1">
                <a:effectLst/>
                <a:latin typeface="Times New Roman" panose="02020603050405020304" pitchFamily="18" charset="0"/>
                <a:ea typeface="Calibri" panose="020F0502020204030204" pitchFamily="34" charset="0"/>
                <a:cs typeface="Mangal" panose="00000400000000000000" pitchFamily="2"/>
              </a:rPr>
              <a:t>Vukšić</a:t>
            </a:r>
            <a:r>
              <a:rPr lang="en-US" sz="1800" i="1" kern="100" dirty="0">
                <a:effectLst/>
                <a:latin typeface="Times New Roman" panose="02020603050405020304" pitchFamily="18" charset="0"/>
                <a:ea typeface="Calibri" panose="020F0502020204030204" pitchFamily="34" charset="0"/>
                <a:cs typeface="Mangal" panose="00000400000000000000" pitchFamily="2"/>
              </a:rPr>
              <a:t>, V., </a:t>
            </a:r>
            <a:r>
              <a:rPr lang="en-US" sz="1800" i="1" kern="100" dirty="0" err="1">
                <a:effectLst/>
                <a:latin typeface="Times New Roman" panose="02020603050405020304" pitchFamily="18" charset="0"/>
                <a:ea typeface="Calibri" panose="020F0502020204030204" pitchFamily="34" charset="0"/>
                <a:cs typeface="Mangal" panose="00000400000000000000" pitchFamily="2"/>
              </a:rPr>
              <a:t>Brkić</a:t>
            </a:r>
            <a:r>
              <a:rPr lang="en-US" sz="1800" i="1" kern="100" dirty="0">
                <a:effectLst/>
                <a:latin typeface="Times New Roman" panose="02020603050405020304" pitchFamily="18" charset="0"/>
                <a:ea typeface="Calibri" panose="020F0502020204030204" pitchFamily="34" charset="0"/>
                <a:cs typeface="Mangal" panose="00000400000000000000" pitchFamily="2"/>
              </a:rPr>
              <a:t>, </a:t>
            </a:r>
            <a:r>
              <a:rPr lang="en-US" sz="1800" i="1" kern="100" dirty="0" err="1">
                <a:effectLst/>
                <a:latin typeface="Times New Roman" panose="02020603050405020304" pitchFamily="18" charset="0"/>
                <a:ea typeface="Calibri" panose="020F0502020204030204" pitchFamily="34" charset="0"/>
                <a:cs typeface="Mangal" panose="00000400000000000000" pitchFamily="2"/>
              </a:rPr>
              <a:t>Lj</a:t>
            </a:r>
            <a:r>
              <a:rPr lang="en-US" sz="1800" i="1" kern="100" dirty="0">
                <a:effectLst/>
                <a:latin typeface="Times New Roman" panose="02020603050405020304" pitchFamily="18" charset="0"/>
                <a:ea typeface="Calibri" panose="020F0502020204030204" pitchFamily="34" charset="0"/>
                <a:cs typeface="Mangal" panose="00000400000000000000" pitchFamily="2"/>
              </a:rPr>
              <a:t>., &amp; </a:t>
            </a:r>
            <a:r>
              <a:rPr lang="en-US" sz="1800" i="1" kern="100" dirty="0" err="1">
                <a:effectLst/>
                <a:latin typeface="Times New Roman" panose="02020603050405020304" pitchFamily="18" charset="0"/>
                <a:ea typeface="Calibri" panose="020F0502020204030204" pitchFamily="34" charset="0"/>
                <a:cs typeface="Mangal" panose="00000400000000000000" pitchFamily="2"/>
              </a:rPr>
              <a:t>Tomičić-Pupek</a:t>
            </a:r>
            <a:r>
              <a:rPr lang="en-US" sz="1800" i="1" kern="100" dirty="0">
                <a:effectLst/>
                <a:latin typeface="Times New Roman" panose="02020603050405020304" pitchFamily="18" charset="0"/>
                <a:ea typeface="Calibri" panose="020F0502020204030204" pitchFamily="34" charset="0"/>
                <a:cs typeface="Mangal" panose="00000400000000000000" pitchFamily="2"/>
              </a:rPr>
              <a:t>, K. (2018). Understanding the success factors in adopting Business Process Management Software: case studies. Interdisciplinary description of complex systems, 16(2), 194-215.</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algn="just">
              <a:lnSpc>
                <a:spcPct val="150000"/>
              </a:lnSpc>
              <a:buFont typeface="Wingdings" panose="05000000000000000000" pitchFamily="2" charset="2"/>
              <a:buChar char="v"/>
            </a:pPr>
            <a:r>
              <a:rPr lang="en-US" sz="1800" i="1" kern="100" dirty="0">
                <a:effectLst/>
                <a:latin typeface="Times New Roman" panose="02020603050405020304" pitchFamily="18" charset="0"/>
                <a:ea typeface="Calibri" panose="020F0502020204030204" pitchFamily="34" charset="0"/>
                <a:cs typeface="Mangal" panose="00000400000000000000" pitchFamily="2"/>
              </a:rPr>
              <a:t>Chen, L., &amp; Wang, Q. (2019). Securing Robotic Process Automation: A Comprehensive Framework. IEEE Transactions on Automation Science and Engineering, 16(3), 789-802.</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algn="just">
              <a:lnSpc>
                <a:spcPct val="150000"/>
              </a:lnSpc>
              <a:buFont typeface="Wingdings" panose="05000000000000000000" pitchFamily="2" charset="2"/>
              <a:buChar char="v"/>
            </a:pPr>
            <a:r>
              <a:rPr lang="en-US" sz="1800" i="1" kern="100" dirty="0">
                <a:effectLst/>
                <a:latin typeface="Times New Roman" panose="02020603050405020304" pitchFamily="18" charset="0"/>
                <a:ea typeface="Calibri" panose="020F0502020204030204" pitchFamily="34" charset="0"/>
                <a:cs typeface="Mangal" panose="00000400000000000000" pitchFamily="2"/>
              </a:rPr>
              <a:t>Kim, S., &amp; Lee, H. (2018). Cybersecurity Measures for Robotic Process Automation Systems. Journal of Computer Security, 24(1), 45-58.</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a:buFont typeface="Wingdings" panose="05000000000000000000" pitchFamily="2" charset="2"/>
              <a:buChar char="v"/>
            </a:pPr>
            <a:endParaRPr lang="en-US" dirty="0"/>
          </a:p>
        </p:txBody>
      </p:sp>
    </p:spTree>
    <p:extLst>
      <p:ext uri="{BB962C8B-B14F-4D97-AF65-F5344CB8AC3E}">
        <p14:creationId xmlns:p14="http://schemas.microsoft.com/office/powerpoint/2010/main" xmlns="" val="2656725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93A563A-0647-EDDB-37B4-F0D6D03F5237}"/>
              </a:ext>
            </a:extLst>
          </p:cNvPr>
          <p:cNvSpPr>
            <a:spLocks noGrp="1"/>
          </p:cNvSpPr>
          <p:nvPr>
            <p:ph idx="1"/>
          </p:nvPr>
        </p:nvSpPr>
        <p:spPr>
          <a:xfrm>
            <a:off x="3843579" y="2154264"/>
            <a:ext cx="5145438" cy="2991173"/>
          </a:xfrm>
        </p:spPr>
        <p:txBody>
          <a:bodyPr>
            <a:normAutofit lnSpcReduction="10000"/>
          </a:bodyPr>
          <a:lstStyle/>
          <a:p>
            <a:pPr marL="0" indent="0" algn="ctr">
              <a:buNone/>
            </a:pPr>
            <a:r>
              <a:rPr lang="en-US" sz="9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itchFamily="18" charset="0"/>
                <a:cs typeface="Times New Roman" panose="02020603050405020304" pitchFamily="18" charset="0"/>
              </a:rPr>
              <a:t>THANK </a:t>
            </a:r>
            <a:br>
              <a:rPr lang="en-US" sz="9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itchFamily="18" charset="0"/>
                <a:cs typeface="Times New Roman" panose="02020603050405020304" pitchFamily="18" charset="0"/>
              </a:rPr>
            </a:br>
            <a:r>
              <a:rPr lang="en-US" sz="9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itchFamily="18" charset="0"/>
                <a:cs typeface="Times New Roman" panose="02020603050405020304" pitchFamily="18" charset="0"/>
              </a:rPr>
              <a:t>YOU </a:t>
            </a:r>
            <a:endParaRPr lang="en-US" sz="9600" dirty="0">
              <a:latin typeface="Times New Roman" pitchFamily="18" charset="0"/>
              <a:cs typeface="Times New Roman" pitchFamily="18" charset="0"/>
            </a:endParaRPr>
          </a:p>
          <a:p>
            <a:pPr marL="0" indent="0">
              <a:buNone/>
            </a:pPr>
            <a:endParaRPr lang="en-US" dirty="0"/>
          </a:p>
        </p:txBody>
      </p:sp>
    </p:spTree>
    <p:extLst>
      <p:ext uri="{BB962C8B-B14F-4D97-AF65-F5344CB8AC3E}">
        <p14:creationId xmlns:p14="http://schemas.microsoft.com/office/powerpoint/2010/main" xmlns="" val="197071809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24</TotalTime>
  <Words>1061</Words>
  <Application>Microsoft Office PowerPoint</Application>
  <PresentationFormat>Custom</PresentationFormat>
  <Paragraphs>42</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Wisp</vt:lpstr>
      <vt:lpstr>CYBER SECURITY ON ROBOTICS PROCESS AUTOMATION </vt:lpstr>
      <vt:lpstr>ABSTRACT  </vt:lpstr>
      <vt:lpstr>INTRODUCTION </vt:lpstr>
      <vt:lpstr>LITERATURE REVIEW  </vt:lpstr>
      <vt:lpstr>RESEARCH METHODOLOGY </vt:lpstr>
      <vt:lpstr>RESEARCH RESULTS AND DISCUSSION  </vt:lpstr>
      <vt:lpstr>CONCLUSION </vt:lpstr>
      <vt:lpstr>REFERENCES </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CYBER SECURITY ON ROBOTICS PROCESS AUTOMATION</dc:title>
  <dc:creator>intel</dc:creator>
  <cp:lastModifiedBy>pc</cp:lastModifiedBy>
  <cp:revision>5</cp:revision>
  <dcterms:created xsi:type="dcterms:W3CDTF">2024-02-23T11:50:48Z</dcterms:created>
  <dcterms:modified xsi:type="dcterms:W3CDTF">2024-03-12T09:40:28Z</dcterms:modified>
</cp:coreProperties>
</file>