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hyperlink" Target="mailto:bsroohani2007@gmail.com" TargetMode="External"/><Relationship Id="rId4" Type="http://schemas.openxmlformats.org/officeDocument/2006/relationships/hyperlink" Target="mailto:singhmanojmit@gmail.com%20,%20"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833199" y="674013"/>
            <a:ext cx="7477601" cy="4165997"/>
          </a:xfrm>
          <a:prstGeom prst="rect">
            <a:avLst/>
          </a:prstGeom>
          <a:noFill/>
          <a:ln/>
        </p:spPr>
        <p:txBody>
          <a:bodyPr wrap="square" rtlCol="0" anchor="t"/>
          <a:lstStyle/>
          <a:p>
            <a:pPr marL="0" indent="0">
              <a:lnSpc>
                <a:spcPts val="6561"/>
              </a:lnSpc>
              <a:buNone/>
            </a:pPr>
            <a:r>
              <a:rPr lang="en-US" sz="5249" dirty="0">
                <a:solidFill>
                  <a:srgbClr val="1B1B27"/>
                </a:solidFill>
                <a:latin typeface="Raleway" pitchFamily="34" charset="0"/>
                <a:ea typeface="Raleway" pitchFamily="34" charset="-122"/>
                <a:cs typeface="Raleway" pitchFamily="34" charset="-120"/>
              </a:rPr>
              <a:t>Predictive Modelling and Analysis of Infectious Disease (COVID-19) Cases in Indian States</a:t>
            </a:r>
            <a:endParaRPr lang="en-US" sz="5249" dirty="0"/>
          </a:p>
        </p:txBody>
      </p:sp>
      <p:sp>
        <p:nvSpPr>
          <p:cNvPr id="6" name="Text 3"/>
          <p:cNvSpPr/>
          <p:nvPr/>
        </p:nvSpPr>
        <p:spPr>
          <a:xfrm>
            <a:off x="833199" y="5173266"/>
            <a:ext cx="7477601" cy="1066205"/>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Manoj Kumar Singh,    </a:t>
            </a:r>
            <a:endParaRPr lang="en-US" sz="1750" dirty="0" smtClean="0">
              <a:solidFill>
                <a:srgbClr val="3C3939"/>
              </a:solidFill>
              <a:latin typeface="Roboto" pitchFamily="34" charset="0"/>
              <a:ea typeface="Roboto" pitchFamily="34" charset="-122"/>
              <a:cs typeface="Roboto" pitchFamily="34" charset="-120"/>
            </a:endParaRPr>
          </a:p>
          <a:p>
            <a:pPr marL="0" indent="0">
              <a:lnSpc>
                <a:spcPts val="2799"/>
              </a:lnSpc>
              <a:buNone/>
            </a:pPr>
            <a:r>
              <a:rPr lang="en-US" sz="1750" dirty="0" smtClean="0">
                <a:solidFill>
                  <a:srgbClr val="3C3939"/>
                </a:solidFill>
                <a:latin typeface="Roboto" pitchFamily="34" charset="0"/>
                <a:ea typeface="Roboto" pitchFamily="34" charset="-122"/>
                <a:cs typeface="Roboto" pitchFamily="34" charset="-120"/>
              </a:rPr>
              <a:t>Department </a:t>
            </a:r>
            <a:r>
              <a:rPr lang="en-US" sz="1750" dirty="0">
                <a:solidFill>
                  <a:srgbClr val="3C3939"/>
                </a:solidFill>
                <a:latin typeface="Roboto" pitchFamily="34" charset="0"/>
                <a:ea typeface="Roboto" pitchFamily="34" charset="-122"/>
                <a:cs typeface="Roboto" pitchFamily="34" charset="-120"/>
              </a:rPr>
              <a:t>of Computer Science &amp; Engineering IMS Engineering College Ghaziabad</a:t>
            </a:r>
            <a:r>
              <a:rPr lang="en-US" sz="1750" dirty="0" smtClean="0">
                <a:solidFill>
                  <a:srgbClr val="3C3939"/>
                </a:solidFill>
                <a:latin typeface="Roboto" pitchFamily="34" charset="0"/>
                <a:ea typeface="Roboto" pitchFamily="34" charset="-122"/>
                <a:cs typeface="Roboto" pitchFamily="34" charset="-120"/>
              </a:rPr>
              <a:t>, </a:t>
            </a:r>
            <a:r>
              <a:rPr lang="en-US" sz="1750" u="sng" dirty="0">
                <a:solidFill>
                  <a:srgbClr val="1B1B27"/>
                </a:solidFill>
                <a:latin typeface="Roboto" pitchFamily="34" charset="0"/>
                <a:ea typeface="Roboto" pitchFamily="34" charset="-122"/>
                <a:cs typeface="Roboto" pitchFamily="34" charset="-120"/>
                <a:hlinkClick r:id="rId4">
                  <a:extLst>
                    <a:ext uri="{A12FA001-AC4F-418D-AE19-62706E023703}">
                      <ahyp:hlinkClr xmlns:ahyp="http://schemas.microsoft.com/office/drawing/2018/hyperlinkcolor" xmlns="" val="tx"/>
                    </a:ext>
                  </a:extLst>
                </a:hlinkClick>
              </a:rPr>
              <a:t>singhmanojmit@gmail.com </a:t>
            </a:r>
            <a:r>
              <a:rPr lang="en-US" sz="1750" dirty="0">
                <a:solidFill>
                  <a:srgbClr val="3C3939"/>
                </a:solidFill>
                <a:latin typeface="Roboto" pitchFamily="34" charset="0"/>
                <a:ea typeface="Roboto" pitchFamily="34" charset="-122"/>
                <a:cs typeface="Roboto" pitchFamily="34" charset="-120"/>
              </a:rPr>
              <a:t>   </a:t>
            </a:r>
            <a:endParaRPr lang="en-US" sz="1750" dirty="0"/>
          </a:p>
        </p:txBody>
      </p:sp>
      <p:sp>
        <p:nvSpPr>
          <p:cNvPr id="7" name="Text 4"/>
          <p:cNvSpPr/>
          <p:nvPr/>
        </p:nvSpPr>
        <p:spPr>
          <a:xfrm>
            <a:off x="833199" y="6489383"/>
            <a:ext cx="7477601" cy="1066205"/>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Basudeo Singh Roohani,           </a:t>
            </a:r>
            <a:endParaRPr lang="en-US" sz="1750" dirty="0" smtClean="0">
              <a:solidFill>
                <a:srgbClr val="3C3939"/>
              </a:solidFill>
              <a:latin typeface="Roboto" pitchFamily="34" charset="0"/>
              <a:ea typeface="Roboto" pitchFamily="34" charset="-122"/>
              <a:cs typeface="Roboto" pitchFamily="34" charset="-120"/>
            </a:endParaRPr>
          </a:p>
          <a:p>
            <a:pPr marL="0" indent="0">
              <a:lnSpc>
                <a:spcPts val="2799"/>
              </a:lnSpc>
              <a:buNone/>
            </a:pPr>
            <a:r>
              <a:rPr lang="en-US" sz="1750" dirty="0" smtClean="0">
                <a:solidFill>
                  <a:srgbClr val="3C3939"/>
                </a:solidFill>
                <a:latin typeface="Roboto" pitchFamily="34" charset="0"/>
                <a:ea typeface="Roboto" pitchFamily="34" charset="-122"/>
                <a:cs typeface="Roboto" pitchFamily="34" charset="-120"/>
              </a:rPr>
              <a:t>Department </a:t>
            </a:r>
            <a:r>
              <a:rPr lang="en-US" sz="1750" dirty="0">
                <a:solidFill>
                  <a:srgbClr val="3C3939"/>
                </a:solidFill>
                <a:latin typeface="Roboto" pitchFamily="34" charset="0"/>
                <a:ea typeface="Roboto" pitchFamily="34" charset="-122"/>
                <a:cs typeface="Roboto" pitchFamily="34" charset="-120"/>
              </a:rPr>
              <a:t>of Computer Science &amp; Engineering IMS Engineering College Ghaziabad,    </a:t>
            </a:r>
            <a:r>
              <a:rPr lang="en-US" sz="1750" u="sng" dirty="0">
                <a:solidFill>
                  <a:srgbClr val="1B1B27"/>
                </a:solidFill>
                <a:latin typeface="Roboto" pitchFamily="34" charset="0"/>
                <a:ea typeface="Roboto" pitchFamily="34" charset="-122"/>
                <a:cs typeface="Roboto" pitchFamily="34" charset="-120"/>
                <a:hlinkClick r:id="rId5">
                  <a:extLst>
                    <a:ext uri="{A12FA001-AC4F-418D-AE19-62706E023703}">
                      <ahyp:hlinkClr xmlns:ahyp="http://schemas.microsoft.com/office/drawing/2018/hyperlinkcolor" xmlns="" val="tx"/>
                    </a:ext>
                  </a:extLst>
                </a:hlinkClick>
              </a:rPr>
              <a:t>bsroohani2007@gmail.com</a:t>
            </a:r>
            <a:endParaRPr lang="en-US" sz="1750" dirty="0"/>
          </a:p>
        </p:txBody>
      </p:sp>
      <p:pic>
        <p:nvPicPr>
          <p:cNvPr id="8" name="Image 1"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1413034"/>
            <a:ext cx="5554980"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Introduction</a:t>
            </a:r>
            <a:endParaRPr lang="en-US" sz="4374" dirty="0"/>
          </a:p>
        </p:txBody>
      </p:sp>
      <p:sp>
        <p:nvSpPr>
          <p:cNvPr id="5" name="Text 3"/>
          <p:cNvSpPr/>
          <p:nvPr/>
        </p:nvSpPr>
        <p:spPr>
          <a:xfrm>
            <a:off x="2037993" y="2551748"/>
            <a:ext cx="10554414" cy="4264819"/>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India is not an exception to the global impact that the COVID-19 epidemic has had on nations. Given its breadth and diversity, India confronts particular difficulties in the fight against the virus. Although the total number of infections in the nation has received a lot of attention, it is important to focus on particular states and conduct a more detailed analysis of the issue. Due to elements including population density, healthcare infrastructure, and socioeconomic situations, the disease's transmission and effects varied dramatically across different geographical areas. As a result, it is crucial to examine COVID-19 instances in each Indian state independently in order to fully comprehend the problem and provide workable solutions. We analyze data on the number of sick people in each Indian state in this research study with the intention of forecasting the number of illnesses in 2023. We can shed light on the particular issues encountered by various areas by concentrating on state-level analyses and designing actions appropriately. This tailored strategy takes into account India's diversity and makes it possible to implement containment and mitigation measures that are more successful.</a:t>
            </a:r>
            <a:endParaRPr lang="en-US" sz="1750" dirty="0"/>
          </a:p>
        </p:txBody>
      </p:sp>
      <p:pic>
        <p:nvPicPr>
          <p:cNvPr id="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972860"/>
            <a:ext cx="5554980"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Methodology</a:t>
            </a:r>
            <a:endParaRPr lang="en-US" sz="4374" dirty="0"/>
          </a:p>
        </p:txBody>
      </p:sp>
      <p:sp>
        <p:nvSpPr>
          <p:cNvPr id="5" name="Text 3"/>
          <p:cNvSpPr/>
          <p:nvPr/>
        </p:nvSpPr>
        <p:spPr>
          <a:xfrm>
            <a:off x="2037993" y="2222659"/>
            <a:ext cx="2777490" cy="347186"/>
          </a:xfrm>
          <a:prstGeom prst="rect">
            <a:avLst/>
          </a:prstGeom>
          <a:noFill/>
          <a:ln/>
        </p:spPr>
        <p:txBody>
          <a:bodyPr wrap="none" rtlCol="0" anchor="t"/>
          <a:lstStyle/>
          <a:p>
            <a:pPr marL="0" indent="0">
              <a:lnSpc>
                <a:spcPts val="2734"/>
              </a:lnSpc>
              <a:buNone/>
            </a:pPr>
            <a:r>
              <a:rPr lang="en-US" sz="2187" dirty="0">
                <a:solidFill>
                  <a:srgbClr val="1B1B27"/>
                </a:solidFill>
                <a:latin typeface="Raleway" pitchFamily="34" charset="0"/>
                <a:ea typeface="Raleway" pitchFamily="34" charset="-122"/>
                <a:cs typeface="Raleway" pitchFamily="34" charset="-120"/>
              </a:rPr>
              <a:t>Data Collection</a:t>
            </a:r>
            <a:endParaRPr lang="en-US" sz="2187" dirty="0"/>
          </a:p>
        </p:txBody>
      </p:sp>
      <p:sp>
        <p:nvSpPr>
          <p:cNvPr id="6" name="Text 4"/>
          <p:cNvSpPr/>
          <p:nvPr/>
        </p:nvSpPr>
        <p:spPr>
          <a:xfrm>
            <a:off x="2037993" y="2792016"/>
            <a:ext cx="3156347" cy="4264819"/>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The first step involves gathering data on COVID-19 cases in Indian states. Multiple sources can be utilized, including official government websites, health department reports, and reputable databases. The data should encompass relevant variables such as the number of confirmed cases, active cases, recoveries, and deaths for each state over a specified period.</a:t>
            </a:r>
            <a:endParaRPr lang="en-US" sz="1750" dirty="0"/>
          </a:p>
        </p:txBody>
      </p:sp>
      <p:sp>
        <p:nvSpPr>
          <p:cNvPr id="7" name="Text 5"/>
          <p:cNvSpPr/>
          <p:nvPr/>
        </p:nvSpPr>
        <p:spPr>
          <a:xfrm>
            <a:off x="5743932" y="2222659"/>
            <a:ext cx="2777490" cy="347186"/>
          </a:xfrm>
          <a:prstGeom prst="rect">
            <a:avLst/>
          </a:prstGeom>
          <a:noFill/>
          <a:ln/>
        </p:spPr>
        <p:txBody>
          <a:bodyPr wrap="none" rtlCol="0" anchor="t"/>
          <a:lstStyle/>
          <a:p>
            <a:pPr marL="0" indent="0">
              <a:lnSpc>
                <a:spcPts val="2734"/>
              </a:lnSpc>
              <a:buNone/>
            </a:pPr>
            <a:r>
              <a:rPr lang="en-US" sz="2187" dirty="0">
                <a:solidFill>
                  <a:srgbClr val="1B1B27"/>
                </a:solidFill>
                <a:latin typeface="Raleway" pitchFamily="34" charset="0"/>
                <a:ea typeface="Raleway" pitchFamily="34" charset="-122"/>
                <a:cs typeface="Raleway" pitchFamily="34" charset="-120"/>
              </a:rPr>
              <a:t>Data Cleaning</a:t>
            </a:r>
            <a:endParaRPr lang="en-US" sz="2187" dirty="0"/>
          </a:p>
        </p:txBody>
      </p:sp>
      <p:sp>
        <p:nvSpPr>
          <p:cNvPr id="8" name="Text 6"/>
          <p:cNvSpPr/>
          <p:nvPr/>
        </p:nvSpPr>
        <p:spPr>
          <a:xfrm>
            <a:off x="5743932" y="2792016"/>
            <a:ext cx="3156347" cy="3198614"/>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Once the data is collected, it undergoes a thorough cleaning process to ensure its accuracy and consistency. This involves removing any duplicates, correcting errors, addressing missing values, and standardizing the data format across different sources.</a:t>
            </a:r>
            <a:endParaRPr lang="en-US" sz="1750" dirty="0"/>
          </a:p>
        </p:txBody>
      </p:sp>
      <p:sp>
        <p:nvSpPr>
          <p:cNvPr id="9" name="Text 7"/>
          <p:cNvSpPr/>
          <p:nvPr/>
        </p:nvSpPr>
        <p:spPr>
          <a:xfrm>
            <a:off x="9449872" y="2222659"/>
            <a:ext cx="3156347" cy="694373"/>
          </a:xfrm>
          <a:prstGeom prst="rect">
            <a:avLst/>
          </a:prstGeom>
          <a:noFill/>
          <a:ln/>
        </p:spPr>
        <p:txBody>
          <a:bodyPr wrap="square" rtlCol="0" anchor="t"/>
          <a:lstStyle/>
          <a:p>
            <a:pPr marL="0" indent="0">
              <a:lnSpc>
                <a:spcPts val="2734"/>
              </a:lnSpc>
              <a:buNone/>
            </a:pPr>
            <a:r>
              <a:rPr lang="en-US" sz="2187" dirty="0">
                <a:solidFill>
                  <a:srgbClr val="1B1B27"/>
                </a:solidFill>
                <a:latin typeface="Raleway" pitchFamily="34" charset="0"/>
                <a:ea typeface="Raleway" pitchFamily="34" charset="-122"/>
                <a:cs typeface="Raleway" pitchFamily="34" charset="-120"/>
              </a:rPr>
              <a:t>Exploratory Data Analysis (EDA)</a:t>
            </a:r>
            <a:endParaRPr lang="en-US" sz="2187" dirty="0"/>
          </a:p>
        </p:txBody>
      </p:sp>
      <p:sp>
        <p:nvSpPr>
          <p:cNvPr id="10" name="Text 8"/>
          <p:cNvSpPr/>
          <p:nvPr/>
        </p:nvSpPr>
        <p:spPr>
          <a:xfrm>
            <a:off x="9449872" y="3139202"/>
            <a:ext cx="3156347" cy="3909417"/>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The cleaned data is then subjected to EDA techniques to gain insights into the patterns and trends of COVID-19 cases in Indian states. Descriptive statistics, data visualization, and time series analysis can be employed to identify any notable variations in the spread of the virus across different regions.</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1160264"/>
            <a:ext cx="7511058"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Machine Learning Algorithms</a:t>
            </a:r>
            <a:endParaRPr lang="en-US" sz="4374" dirty="0"/>
          </a:p>
        </p:txBody>
      </p:sp>
      <p:sp>
        <p:nvSpPr>
          <p:cNvPr id="6" name="Shape 3"/>
          <p:cNvSpPr/>
          <p:nvPr/>
        </p:nvSpPr>
        <p:spPr>
          <a:xfrm>
            <a:off x="4490799" y="2361486"/>
            <a:ext cx="499943" cy="499943"/>
          </a:xfrm>
          <a:prstGeom prst="roundRect">
            <a:avLst>
              <a:gd name="adj" fmla="val 20000"/>
            </a:avLst>
          </a:prstGeom>
          <a:solidFill>
            <a:srgbClr val="E1E1EA"/>
          </a:solidFill>
          <a:ln w="7620">
            <a:solidFill>
              <a:srgbClr val="C7C7D0"/>
            </a:solidFill>
            <a:prstDash val="solid"/>
          </a:ln>
        </p:spPr>
      </p:sp>
      <p:sp>
        <p:nvSpPr>
          <p:cNvPr id="7" name="Text 4"/>
          <p:cNvSpPr/>
          <p:nvPr/>
        </p:nvSpPr>
        <p:spPr>
          <a:xfrm>
            <a:off x="4669393" y="2403158"/>
            <a:ext cx="142637"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1</a:t>
            </a:r>
            <a:endParaRPr lang="en-US" sz="2624" dirty="0"/>
          </a:p>
        </p:txBody>
      </p:sp>
      <p:sp>
        <p:nvSpPr>
          <p:cNvPr id="8" name="Text 5"/>
          <p:cNvSpPr/>
          <p:nvPr/>
        </p:nvSpPr>
        <p:spPr>
          <a:xfrm>
            <a:off x="5212913" y="2437805"/>
            <a:ext cx="3091458" cy="347186"/>
          </a:xfrm>
          <a:prstGeom prst="rect">
            <a:avLst/>
          </a:prstGeom>
          <a:noFill/>
          <a:ln/>
        </p:spPr>
        <p:txBody>
          <a:bodyPr wrap="none" rtlCol="0" anchor="t"/>
          <a:lstStyle/>
          <a:p>
            <a:pPr marL="0" indent="0">
              <a:lnSpc>
                <a:spcPts val="2734"/>
              </a:lnSpc>
              <a:buNone/>
            </a:pPr>
            <a:r>
              <a:rPr lang="en-US" sz="2187" dirty="0">
                <a:solidFill>
                  <a:srgbClr val="3C3939"/>
                </a:solidFill>
                <a:latin typeface="Raleway" pitchFamily="34" charset="0"/>
                <a:ea typeface="Raleway" pitchFamily="34" charset="-122"/>
                <a:cs typeface="Raleway" pitchFamily="34" charset="-120"/>
              </a:rPr>
              <a:t>Decision Tree Regressor</a:t>
            </a:r>
            <a:endParaRPr lang="en-US" sz="2187" dirty="0"/>
          </a:p>
        </p:txBody>
      </p:sp>
      <p:sp>
        <p:nvSpPr>
          <p:cNvPr id="9" name="Text 6"/>
          <p:cNvSpPr/>
          <p:nvPr/>
        </p:nvSpPr>
        <p:spPr>
          <a:xfrm>
            <a:off x="5212913" y="2918222"/>
            <a:ext cx="3820001" cy="2132409"/>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The Decision Tree Regressor algorithm is a supervised learning algorithm used for regression tasks. It builds a decision tree based on the provided input features and their corresponding target values.</a:t>
            </a:r>
            <a:endParaRPr lang="en-US" sz="1750" dirty="0"/>
          </a:p>
        </p:txBody>
      </p:sp>
      <p:sp>
        <p:nvSpPr>
          <p:cNvPr id="10" name="Shape 7"/>
          <p:cNvSpPr/>
          <p:nvPr/>
        </p:nvSpPr>
        <p:spPr>
          <a:xfrm>
            <a:off x="9255085" y="2361486"/>
            <a:ext cx="499943" cy="499943"/>
          </a:xfrm>
          <a:prstGeom prst="roundRect">
            <a:avLst>
              <a:gd name="adj" fmla="val 20000"/>
            </a:avLst>
          </a:prstGeom>
          <a:solidFill>
            <a:srgbClr val="E1E1EA"/>
          </a:solidFill>
          <a:ln w="7620">
            <a:solidFill>
              <a:srgbClr val="C7C7D0"/>
            </a:solidFill>
            <a:prstDash val="solid"/>
          </a:ln>
        </p:spPr>
      </p:sp>
      <p:sp>
        <p:nvSpPr>
          <p:cNvPr id="11" name="Text 8"/>
          <p:cNvSpPr/>
          <p:nvPr/>
        </p:nvSpPr>
        <p:spPr>
          <a:xfrm>
            <a:off x="9418201" y="2403158"/>
            <a:ext cx="173712"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2</a:t>
            </a:r>
            <a:endParaRPr lang="en-US" sz="2624" dirty="0"/>
          </a:p>
        </p:txBody>
      </p:sp>
      <p:sp>
        <p:nvSpPr>
          <p:cNvPr id="12" name="Text 9"/>
          <p:cNvSpPr/>
          <p:nvPr/>
        </p:nvSpPr>
        <p:spPr>
          <a:xfrm>
            <a:off x="9977199" y="2437805"/>
            <a:ext cx="2777490" cy="347186"/>
          </a:xfrm>
          <a:prstGeom prst="rect">
            <a:avLst/>
          </a:prstGeom>
          <a:noFill/>
          <a:ln/>
        </p:spPr>
        <p:txBody>
          <a:bodyPr wrap="none" rtlCol="0" anchor="t"/>
          <a:lstStyle/>
          <a:p>
            <a:pPr marL="0" indent="0">
              <a:lnSpc>
                <a:spcPts val="2734"/>
              </a:lnSpc>
              <a:buNone/>
            </a:pPr>
            <a:r>
              <a:rPr lang="en-US" sz="2187" dirty="0">
                <a:solidFill>
                  <a:srgbClr val="3C3939"/>
                </a:solidFill>
                <a:latin typeface="Raleway" pitchFamily="34" charset="0"/>
                <a:ea typeface="Raleway" pitchFamily="34" charset="-122"/>
                <a:cs typeface="Raleway" pitchFamily="34" charset="-120"/>
              </a:rPr>
              <a:t>Logistic Regression</a:t>
            </a:r>
            <a:endParaRPr lang="en-US" sz="2187" dirty="0"/>
          </a:p>
        </p:txBody>
      </p:sp>
      <p:sp>
        <p:nvSpPr>
          <p:cNvPr id="13" name="Text 10"/>
          <p:cNvSpPr/>
          <p:nvPr/>
        </p:nvSpPr>
        <p:spPr>
          <a:xfrm>
            <a:off x="9977199" y="2918222"/>
            <a:ext cx="3820001" cy="2132409"/>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Logistic regression is a supervised learning algorithm used for classification tasks. While primarily designed for binary classification, it can be extended for multiclass classification.</a:t>
            </a:r>
            <a:endParaRPr lang="en-US" sz="1750" dirty="0"/>
          </a:p>
        </p:txBody>
      </p:sp>
      <p:sp>
        <p:nvSpPr>
          <p:cNvPr id="14" name="Shape 11"/>
          <p:cNvSpPr/>
          <p:nvPr/>
        </p:nvSpPr>
        <p:spPr>
          <a:xfrm>
            <a:off x="4490799" y="5446395"/>
            <a:ext cx="499943" cy="499943"/>
          </a:xfrm>
          <a:prstGeom prst="roundRect">
            <a:avLst>
              <a:gd name="adj" fmla="val 20000"/>
            </a:avLst>
          </a:prstGeom>
          <a:solidFill>
            <a:srgbClr val="E1E1EA"/>
          </a:solidFill>
          <a:ln w="7620">
            <a:solidFill>
              <a:srgbClr val="C7C7D0"/>
            </a:solidFill>
            <a:prstDash val="solid"/>
          </a:ln>
        </p:spPr>
      </p:sp>
      <p:sp>
        <p:nvSpPr>
          <p:cNvPr id="15" name="Text 12"/>
          <p:cNvSpPr/>
          <p:nvPr/>
        </p:nvSpPr>
        <p:spPr>
          <a:xfrm>
            <a:off x="4651772" y="5488067"/>
            <a:ext cx="177998"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3</a:t>
            </a:r>
            <a:endParaRPr lang="en-US" sz="2624" dirty="0"/>
          </a:p>
        </p:txBody>
      </p:sp>
      <p:sp>
        <p:nvSpPr>
          <p:cNvPr id="16" name="Text 13"/>
          <p:cNvSpPr/>
          <p:nvPr/>
        </p:nvSpPr>
        <p:spPr>
          <a:xfrm>
            <a:off x="5212913" y="5522714"/>
            <a:ext cx="2777490" cy="347186"/>
          </a:xfrm>
          <a:prstGeom prst="rect">
            <a:avLst/>
          </a:prstGeom>
          <a:noFill/>
          <a:ln/>
        </p:spPr>
        <p:txBody>
          <a:bodyPr wrap="none" rtlCol="0" anchor="t"/>
          <a:lstStyle/>
          <a:p>
            <a:pPr marL="0" indent="0">
              <a:lnSpc>
                <a:spcPts val="2734"/>
              </a:lnSpc>
              <a:buNone/>
            </a:pPr>
            <a:r>
              <a:rPr lang="en-US" sz="2187" dirty="0">
                <a:solidFill>
                  <a:srgbClr val="3C3939"/>
                </a:solidFill>
                <a:latin typeface="Raleway" pitchFamily="34" charset="0"/>
                <a:ea typeface="Raleway" pitchFamily="34" charset="-122"/>
                <a:cs typeface="Raleway" pitchFamily="34" charset="-120"/>
              </a:rPr>
              <a:t>Linear Regression</a:t>
            </a:r>
            <a:endParaRPr lang="en-US" sz="2187" dirty="0"/>
          </a:p>
        </p:txBody>
      </p:sp>
      <p:sp>
        <p:nvSpPr>
          <p:cNvPr id="17" name="Text 14"/>
          <p:cNvSpPr/>
          <p:nvPr/>
        </p:nvSpPr>
        <p:spPr>
          <a:xfrm>
            <a:off x="5212913" y="6003131"/>
            <a:ext cx="8584287" cy="1066205"/>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Linear regression is a supervised learning algorithm used for regression tasks. It models the relationship between the input features and the target variable by fitting a linear equation.</a:t>
            </a:r>
            <a:endParaRPr lang="en-US" sz="1750" dirty="0"/>
          </a:p>
        </p:txBody>
      </p:sp>
      <p:pic>
        <p:nvPicPr>
          <p:cNvPr id="1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31862"/>
          </a:xfrm>
          <a:prstGeom prst="rect">
            <a:avLst/>
          </a:prstGeom>
          <a:solidFill>
            <a:srgbClr val="FFFFFF">
              <a:alpha val="75000"/>
            </a:srgbClr>
          </a:solidFill>
          <a:ln/>
        </p:spPr>
      </p:sp>
      <p:sp>
        <p:nvSpPr>
          <p:cNvPr id="4" name="Text 2"/>
          <p:cNvSpPr/>
          <p:nvPr/>
        </p:nvSpPr>
        <p:spPr>
          <a:xfrm>
            <a:off x="2464594" y="561618"/>
            <a:ext cx="9701093" cy="1276350"/>
          </a:xfrm>
          <a:prstGeom prst="rect">
            <a:avLst/>
          </a:prstGeom>
          <a:noFill/>
          <a:ln/>
        </p:spPr>
        <p:txBody>
          <a:bodyPr wrap="square" rtlCol="0" anchor="t"/>
          <a:lstStyle/>
          <a:p>
            <a:pPr marL="0" indent="0">
              <a:lnSpc>
                <a:spcPts val="5025"/>
              </a:lnSpc>
              <a:buNone/>
            </a:pPr>
            <a:r>
              <a:rPr lang="en-US" sz="4020" dirty="0">
                <a:solidFill>
                  <a:srgbClr val="1B1B27"/>
                </a:solidFill>
                <a:latin typeface="Raleway" pitchFamily="34" charset="0"/>
                <a:ea typeface="Raleway" pitchFamily="34" charset="-122"/>
                <a:cs typeface="Raleway" pitchFamily="34" charset="-120"/>
              </a:rPr>
              <a:t>Role of Data Mining and Machine Learning</a:t>
            </a:r>
            <a:endParaRPr lang="en-US" sz="4020" dirty="0"/>
          </a:p>
        </p:txBody>
      </p:sp>
      <p:sp>
        <p:nvSpPr>
          <p:cNvPr id="5" name="Shape 3"/>
          <p:cNvSpPr/>
          <p:nvPr/>
        </p:nvSpPr>
        <p:spPr>
          <a:xfrm>
            <a:off x="2464594" y="2246352"/>
            <a:ext cx="3097530" cy="5423892"/>
          </a:xfrm>
          <a:prstGeom prst="roundRect">
            <a:avLst>
              <a:gd name="adj" fmla="val 2967"/>
            </a:avLst>
          </a:prstGeom>
          <a:solidFill>
            <a:srgbClr val="E1E1EA"/>
          </a:solidFill>
          <a:ln w="7620">
            <a:solidFill>
              <a:srgbClr val="C7C7D0"/>
            </a:solidFill>
            <a:prstDash val="solid"/>
          </a:ln>
        </p:spPr>
      </p:sp>
      <p:sp>
        <p:nvSpPr>
          <p:cNvPr id="6" name="Text 4"/>
          <p:cNvSpPr/>
          <p:nvPr/>
        </p:nvSpPr>
        <p:spPr>
          <a:xfrm>
            <a:off x="2676406" y="2458164"/>
            <a:ext cx="2673906" cy="957263"/>
          </a:xfrm>
          <a:prstGeom prst="rect">
            <a:avLst/>
          </a:prstGeom>
          <a:noFill/>
          <a:ln/>
        </p:spPr>
        <p:txBody>
          <a:bodyPr wrap="square" rtlCol="0" anchor="t"/>
          <a:lstStyle/>
          <a:p>
            <a:pPr marL="0" indent="0">
              <a:lnSpc>
                <a:spcPts val="2513"/>
              </a:lnSpc>
              <a:buNone/>
            </a:pPr>
            <a:r>
              <a:rPr lang="en-US" sz="2010" dirty="0">
                <a:solidFill>
                  <a:srgbClr val="3C3939"/>
                </a:solidFill>
                <a:latin typeface="Raleway" pitchFamily="34" charset="0"/>
                <a:ea typeface="Raleway" pitchFamily="34" charset="-122"/>
                <a:cs typeface="Raleway" pitchFamily="34" charset="-120"/>
              </a:rPr>
              <a:t>Identification of patterns and risk factors</a:t>
            </a:r>
            <a:endParaRPr lang="en-US" sz="2010" dirty="0"/>
          </a:p>
        </p:txBody>
      </p:sp>
      <p:sp>
        <p:nvSpPr>
          <p:cNvPr id="7" name="Text 5"/>
          <p:cNvSpPr/>
          <p:nvPr/>
        </p:nvSpPr>
        <p:spPr>
          <a:xfrm>
            <a:off x="2676406" y="3537942"/>
            <a:ext cx="2673906" cy="3920490"/>
          </a:xfrm>
          <a:prstGeom prst="rect">
            <a:avLst/>
          </a:prstGeom>
          <a:noFill/>
          <a:ln/>
        </p:spPr>
        <p:txBody>
          <a:bodyPr wrap="square" rtlCol="0" anchor="t"/>
          <a:lstStyle/>
          <a:p>
            <a:pPr marL="0" indent="0">
              <a:lnSpc>
                <a:spcPts val="2573"/>
              </a:lnSpc>
              <a:buNone/>
            </a:pPr>
            <a:r>
              <a:rPr lang="en-US" sz="1608" dirty="0">
                <a:solidFill>
                  <a:srgbClr val="3C3939"/>
                </a:solidFill>
                <a:latin typeface="Roboto" pitchFamily="34" charset="0"/>
                <a:ea typeface="Roboto" pitchFamily="34" charset="-122"/>
                <a:cs typeface="Roboto" pitchFamily="34" charset="-120"/>
              </a:rPr>
              <a:t>When it comes to the transmission of infectious illnesses, DM (Data Mining) may be used to assist detect trends and risk factors. ML algorithms can examine massive volumes of data to spot patterns in things like age, pre-existing conditions, and geography that may indicate Corona virus infection.</a:t>
            </a:r>
            <a:endParaRPr lang="en-US" sz="1608" dirty="0"/>
          </a:p>
        </p:txBody>
      </p:sp>
      <p:sp>
        <p:nvSpPr>
          <p:cNvPr id="8" name="Shape 6"/>
          <p:cNvSpPr/>
          <p:nvPr/>
        </p:nvSpPr>
        <p:spPr>
          <a:xfrm>
            <a:off x="5766316" y="2246352"/>
            <a:ext cx="3097530" cy="5423892"/>
          </a:xfrm>
          <a:prstGeom prst="roundRect">
            <a:avLst>
              <a:gd name="adj" fmla="val 2967"/>
            </a:avLst>
          </a:prstGeom>
          <a:solidFill>
            <a:srgbClr val="E1E1EA"/>
          </a:solidFill>
          <a:ln w="7620">
            <a:solidFill>
              <a:srgbClr val="C7C7D0"/>
            </a:solidFill>
            <a:prstDash val="solid"/>
          </a:ln>
        </p:spPr>
      </p:sp>
      <p:sp>
        <p:nvSpPr>
          <p:cNvPr id="9" name="Text 7"/>
          <p:cNvSpPr/>
          <p:nvPr/>
        </p:nvSpPr>
        <p:spPr>
          <a:xfrm>
            <a:off x="5978128" y="2458164"/>
            <a:ext cx="2673906" cy="638175"/>
          </a:xfrm>
          <a:prstGeom prst="rect">
            <a:avLst/>
          </a:prstGeom>
          <a:noFill/>
          <a:ln/>
        </p:spPr>
        <p:txBody>
          <a:bodyPr wrap="square" rtlCol="0" anchor="t"/>
          <a:lstStyle/>
          <a:p>
            <a:pPr marL="0" indent="0">
              <a:lnSpc>
                <a:spcPts val="2513"/>
              </a:lnSpc>
              <a:buNone/>
            </a:pPr>
            <a:r>
              <a:rPr lang="en-US" sz="2010" dirty="0">
                <a:solidFill>
                  <a:srgbClr val="3C3939"/>
                </a:solidFill>
                <a:latin typeface="Raleway" pitchFamily="34" charset="0"/>
                <a:ea typeface="Raleway" pitchFamily="34" charset="-122"/>
                <a:cs typeface="Raleway" pitchFamily="34" charset="-120"/>
              </a:rPr>
              <a:t>Early detection and diagnosis</a:t>
            </a:r>
            <a:endParaRPr lang="en-US" sz="2010" dirty="0"/>
          </a:p>
        </p:txBody>
      </p:sp>
      <p:sp>
        <p:nvSpPr>
          <p:cNvPr id="10" name="Text 8"/>
          <p:cNvSpPr/>
          <p:nvPr/>
        </p:nvSpPr>
        <p:spPr>
          <a:xfrm>
            <a:off x="5978128" y="3218855"/>
            <a:ext cx="2673906" cy="3267075"/>
          </a:xfrm>
          <a:prstGeom prst="rect">
            <a:avLst/>
          </a:prstGeom>
          <a:noFill/>
          <a:ln/>
        </p:spPr>
        <p:txBody>
          <a:bodyPr wrap="square" rtlCol="0" anchor="t"/>
          <a:lstStyle/>
          <a:p>
            <a:pPr marL="0" indent="0">
              <a:lnSpc>
                <a:spcPts val="2573"/>
              </a:lnSpc>
              <a:buNone/>
            </a:pPr>
            <a:r>
              <a:rPr lang="en-US" sz="1608" dirty="0">
                <a:solidFill>
                  <a:srgbClr val="3C3939"/>
                </a:solidFill>
                <a:latin typeface="Roboto" pitchFamily="34" charset="0"/>
                <a:ea typeface="Roboto" pitchFamily="34" charset="-122"/>
                <a:cs typeface="Roboto" pitchFamily="34" charset="-120"/>
              </a:rPr>
              <a:t>Predictive models built using ML may assist detect possible instances of infectious illnesses before they spread. Algorithms may be taught to monitor social media, news broadcasts, and other sources in real time in order to spot signs of impending epidemics.</a:t>
            </a:r>
            <a:endParaRPr lang="en-US" sz="1608" dirty="0"/>
          </a:p>
        </p:txBody>
      </p:sp>
      <p:sp>
        <p:nvSpPr>
          <p:cNvPr id="11" name="Shape 9"/>
          <p:cNvSpPr/>
          <p:nvPr/>
        </p:nvSpPr>
        <p:spPr>
          <a:xfrm>
            <a:off x="9068038" y="2246352"/>
            <a:ext cx="3097530" cy="5423892"/>
          </a:xfrm>
          <a:prstGeom prst="roundRect">
            <a:avLst>
              <a:gd name="adj" fmla="val 2967"/>
            </a:avLst>
          </a:prstGeom>
          <a:solidFill>
            <a:srgbClr val="E1E1EA"/>
          </a:solidFill>
          <a:ln w="7620">
            <a:solidFill>
              <a:srgbClr val="C7C7D0"/>
            </a:solidFill>
            <a:prstDash val="solid"/>
          </a:ln>
        </p:spPr>
      </p:sp>
      <p:sp>
        <p:nvSpPr>
          <p:cNvPr id="12" name="Text 10"/>
          <p:cNvSpPr/>
          <p:nvPr/>
        </p:nvSpPr>
        <p:spPr>
          <a:xfrm>
            <a:off x="9279850" y="2458164"/>
            <a:ext cx="2552819" cy="319088"/>
          </a:xfrm>
          <a:prstGeom prst="rect">
            <a:avLst/>
          </a:prstGeom>
          <a:noFill/>
          <a:ln/>
        </p:spPr>
        <p:txBody>
          <a:bodyPr wrap="none" rtlCol="0" anchor="t"/>
          <a:lstStyle/>
          <a:p>
            <a:pPr marL="0" indent="0">
              <a:lnSpc>
                <a:spcPts val="2513"/>
              </a:lnSpc>
              <a:buNone/>
            </a:pPr>
            <a:r>
              <a:rPr lang="en-US" sz="2010" dirty="0">
                <a:solidFill>
                  <a:srgbClr val="3C3939"/>
                </a:solidFill>
                <a:latin typeface="Raleway" pitchFamily="34" charset="0"/>
                <a:ea typeface="Raleway" pitchFamily="34" charset="-122"/>
                <a:cs typeface="Raleway" pitchFamily="34" charset="-120"/>
              </a:rPr>
              <a:t>Contact tracing</a:t>
            </a:r>
            <a:endParaRPr lang="en-US" sz="2010" dirty="0"/>
          </a:p>
        </p:txBody>
      </p:sp>
      <p:sp>
        <p:nvSpPr>
          <p:cNvPr id="13" name="Text 11"/>
          <p:cNvSpPr/>
          <p:nvPr/>
        </p:nvSpPr>
        <p:spPr>
          <a:xfrm>
            <a:off x="9279850" y="2899767"/>
            <a:ext cx="2673906" cy="2940367"/>
          </a:xfrm>
          <a:prstGeom prst="rect">
            <a:avLst/>
          </a:prstGeom>
          <a:noFill/>
          <a:ln/>
        </p:spPr>
        <p:txBody>
          <a:bodyPr wrap="square" rtlCol="0" anchor="t"/>
          <a:lstStyle/>
          <a:p>
            <a:pPr marL="0" indent="0">
              <a:lnSpc>
                <a:spcPts val="2573"/>
              </a:lnSpc>
              <a:buNone/>
            </a:pPr>
            <a:r>
              <a:rPr lang="en-US" sz="1608" dirty="0">
                <a:solidFill>
                  <a:srgbClr val="3C3939"/>
                </a:solidFill>
                <a:latin typeface="Roboto" pitchFamily="34" charset="0"/>
                <a:ea typeface="Roboto" pitchFamily="34" charset="-122"/>
                <a:cs typeface="Roboto" pitchFamily="34" charset="-120"/>
              </a:rPr>
              <a:t>Potential transmission channels and hotspots may be identified by analyzing contact tracing data using ML methods. With this information, public health workers may better focus their actions and slow the disease's spread.</a:t>
            </a:r>
            <a:endParaRPr lang="en-US" sz="1608" dirty="0"/>
          </a:p>
        </p:txBody>
      </p:sp>
      <p:pic>
        <p:nvPicPr>
          <p:cNvPr id="14"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1407319"/>
            <a:ext cx="5554980"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References</a:t>
            </a:r>
            <a:endParaRPr lang="en-US" sz="4374" dirty="0"/>
          </a:p>
        </p:txBody>
      </p:sp>
      <p:sp>
        <p:nvSpPr>
          <p:cNvPr id="5" name="Shape 3"/>
          <p:cNvSpPr/>
          <p:nvPr/>
        </p:nvSpPr>
        <p:spPr>
          <a:xfrm>
            <a:off x="2037993" y="2719626"/>
            <a:ext cx="499943" cy="499943"/>
          </a:xfrm>
          <a:prstGeom prst="roundRect">
            <a:avLst>
              <a:gd name="adj" fmla="val 20000"/>
            </a:avLst>
          </a:prstGeom>
          <a:solidFill>
            <a:srgbClr val="E1E1EA"/>
          </a:solidFill>
          <a:ln w="7620">
            <a:solidFill>
              <a:srgbClr val="C7C7D0"/>
            </a:solidFill>
            <a:prstDash val="solid"/>
          </a:ln>
        </p:spPr>
      </p:sp>
      <p:sp>
        <p:nvSpPr>
          <p:cNvPr id="6" name="Text 4"/>
          <p:cNvSpPr/>
          <p:nvPr/>
        </p:nvSpPr>
        <p:spPr>
          <a:xfrm>
            <a:off x="2216587" y="2761298"/>
            <a:ext cx="142637"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1</a:t>
            </a:r>
            <a:endParaRPr lang="en-US" sz="2624" dirty="0"/>
          </a:p>
        </p:txBody>
      </p:sp>
      <p:sp>
        <p:nvSpPr>
          <p:cNvPr id="7" name="Text 5"/>
          <p:cNvSpPr/>
          <p:nvPr/>
        </p:nvSpPr>
        <p:spPr>
          <a:xfrm>
            <a:off x="2760107" y="2795945"/>
            <a:ext cx="2647950" cy="1041559"/>
          </a:xfrm>
          <a:prstGeom prst="rect">
            <a:avLst/>
          </a:prstGeom>
          <a:noFill/>
          <a:ln/>
        </p:spPr>
        <p:txBody>
          <a:bodyPr wrap="square" rtlCol="0" anchor="t"/>
          <a:lstStyle/>
          <a:p>
            <a:pPr marL="0" indent="0">
              <a:lnSpc>
                <a:spcPts val="2734"/>
              </a:lnSpc>
              <a:buNone/>
            </a:pPr>
            <a:r>
              <a:rPr lang="en-US" sz="2187" dirty="0">
                <a:solidFill>
                  <a:srgbClr val="3C3939"/>
                </a:solidFill>
                <a:latin typeface="Raleway" pitchFamily="34" charset="0"/>
                <a:ea typeface="Raleway" pitchFamily="34" charset="-122"/>
                <a:cs typeface="Raleway" pitchFamily="34" charset="-120"/>
              </a:rPr>
              <a:t>A. Kumar, R. K. Sharma, and others (2021)</a:t>
            </a:r>
            <a:endParaRPr lang="en-US" sz="2187" dirty="0"/>
          </a:p>
        </p:txBody>
      </p:sp>
      <p:sp>
        <p:nvSpPr>
          <p:cNvPr id="8" name="Text 6"/>
          <p:cNvSpPr/>
          <p:nvPr/>
        </p:nvSpPr>
        <p:spPr>
          <a:xfrm>
            <a:off x="2760107" y="3970734"/>
            <a:ext cx="2647950" cy="1777008"/>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Modelling instances of COVID-19 using machine learning techniques in India. 10(1), 35–43; Health Policy and Technology.</a:t>
            </a:r>
            <a:endParaRPr lang="en-US" sz="1750" dirty="0"/>
          </a:p>
        </p:txBody>
      </p:sp>
      <p:sp>
        <p:nvSpPr>
          <p:cNvPr id="9" name="Shape 7"/>
          <p:cNvSpPr/>
          <p:nvPr/>
        </p:nvSpPr>
        <p:spPr>
          <a:xfrm>
            <a:off x="5630228" y="2719626"/>
            <a:ext cx="499943" cy="499943"/>
          </a:xfrm>
          <a:prstGeom prst="roundRect">
            <a:avLst>
              <a:gd name="adj" fmla="val 20000"/>
            </a:avLst>
          </a:prstGeom>
          <a:solidFill>
            <a:srgbClr val="E1E1EA"/>
          </a:solidFill>
          <a:ln w="7620">
            <a:solidFill>
              <a:srgbClr val="C7C7D0"/>
            </a:solidFill>
            <a:prstDash val="solid"/>
          </a:ln>
        </p:spPr>
      </p:sp>
      <p:sp>
        <p:nvSpPr>
          <p:cNvPr id="10" name="Text 8"/>
          <p:cNvSpPr/>
          <p:nvPr/>
        </p:nvSpPr>
        <p:spPr>
          <a:xfrm>
            <a:off x="5793343" y="2761298"/>
            <a:ext cx="173712"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2</a:t>
            </a:r>
            <a:endParaRPr lang="en-US" sz="2624" dirty="0"/>
          </a:p>
        </p:txBody>
      </p:sp>
      <p:sp>
        <p:nvSpPr>
          <p:cNvPr id="11" name="Text 9"/>
          <p:cNvSpPr/>
          <p:nvPr/>
        </p:nvSpPr>
        <p:spPr>
          <a:xfrm>
            <a:off x="6352342" y="2795945"/>
            <a:ext cx="2647950" cy="694373"/>
          </a:xfrm>
          <a:prstGeom prst="rect">
            <a:avLst/>
          </a:prstGeom>
          <a:noFill/>
          <a:ln/>
        </p:spPr>
        <p:txBody>
          <a:bodyPr wrap="square" rtlCol="0" anchor="t"/>
          <a:lstStyle/>
          <a:p>
            <a:pPr marL="0" indent="0">
              <a:lnSpc>
                <a:spcPts val="2734"/>
              </a:lnSpc>
              <a:buNone/>
            </a:pPr>
            <a:r>
              <a:rPr lang="en-US" sz="2187" dirty="0">
                <a:solidFill>
                  <a:srgbClr val="3C3939"/>
                </a:solidFill>
                <a:latin typeface="Raleway" pitchFamily="34" charset="0"/>
                <a:ea typeface="Raleway" pitchFamily="34" charset="-122"/>
                <a:cs typeface="Raleway" pitchFamily="34" charset="-120"/>
              </a:rPr>
              <a:t>Aduragba, O.T. and Cristea, A.I. (2019)</a:t>
            </a:r>
            <a:endParaRPr lang="en-US" sz="2187" dirty="0"/>
          </a:p>
        </p:txBody>
      </p:sp>
      <p:sp>
        <p:nvSpPr>
          <p:cNvPr id="12" name="Text 10"/>
          <p:cNvSpPr/>
          <p:nvPr/>
        </p:nvSpPr>
        <p:spPr>
          <a:xfrm>
            <a:off x="6352342" y="3623548"/>
            <a:ext cx="2647950" cy="3198614"/>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Research on Prediction of Infectious Diseases, their spread via Social Media and their link to Education. In Proceedings of the 4th International Conference on Information and Education Innovations (pp. 38-42).</a:t>
            </a:r>
            <a:endParaRPr lang="en-US" sz="1750" dirty="0"/>
          </a:p>
        </p:txBody>
      </p:sp>
      <p:sp>
        <p:nvSpPr>
          <p:cNvPr id="13" name="Shape 11"/>
          <p:cNvSpPr/>
          <p:nvPr/>
        </p:nvSpPr>
        <p:spPr>
          <a:xfrm>
            <a:off x="9222462" y="2719626"/>
            <a:ext cx="499943" cy="499943"/>
          </a:xfrm>
          <a:prstGeom prst="roundRect">
            <a:avLst>
              <a:gd name="adj" fmla="val 20000"/>
            </a:avLst>
          </a:prstGeom>
          <a:solidFill>
            <a:srgbClr val="E1E1EA"/>
          </a:solidFill>
          <a:ln w="7620">
            <a:solidFill>
              <a:srgbClr val="C7C7D0"/>
            </a:solidFill>
            <a:prstDash val="solid"/>
          </a:ln>
        </p:spPr>
      </p:sp>
      <p:sp>
        <p:nvSpPr>
          <p:cNvPr id="14" name="Text 12"/>
          <p:cNvSpPr/>
          <p:nvPr/>
        </p:nvSpPr>
        <p:spPr>
          <a:xfrm>
            <a:off x="9383435" y="2761298"/>
            <a:ext cx="177998"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3</a:t>
            </a:r>
            <a:endParaRPr lang="en-US" sz="2624" dirty="0"/>
          </a:p>
        </p:txBody>
      </p:sp>
      <p:sp>
        <p:nvSpPr>
          <p:cNvPr id="15" name="Text 13"/>
          <p:cNvSpPr/>
          <p:nvPr/>
        </p:nvSpPr>
        <p:spPr>
          <a:xfrm>
            <a:off x="9944576" y="2795945"/>
            <a:ext cx="2647950" cy="694373"/>
          </a:xfrm>
          <a:prstGeom prst="rect">
            <a:avLst/>
          </a:prstGeom>
          <a:noFill/>
          <a:ln/>
        </p:spPr>
        <p:txBody>
          <a:bodyPr wrap="square" rtlCol="0" anchor="t"/>
          <a:lstStyle/>
          <a:p>
            <a:pPr marL="0" indent="0">
              <a:lnSpc>
                <a:spcPts val="2734"/>
              </a:lnSpc>
              <a:buNone/>
            </a:pPr>
            <a:r>
              <a:rPr lang="en-US" sz="2187" dirty="0">
                <a:solidFill>
                  <a:srgbClr val="3C3939"/>
                </a:solidFill>
                <a:latin typeface="Raleway" pitchFamily="34" charset="0"/>
                <a:ea typeface="Raleway" pitchFamily="34" charset="-122"/>
                <a:cs typeface="Raleway" pitchFamily="34" charset="-120"/>
              </a:rPr>
              <a:t>Alfred, R. and Obit, J.H. (2021)</a:t>
            </a:r>
            <a:endParaRPr lang="en-US" sz="2187" dirty="0"/>
          </a:p>
        </p:txBody>
      </p:sp>
      <p:sp>
        <p:nvSpPr>
          <p:cNvPr id="16" name="Text 14"/>
          <p:cNvSpPr/>
          <p:nvPr/>
        </p:nvSpPr>
        <p:spPr>
          <a:xfrm>
            <a:off x="9944576" y="3623548"/>
            <a:ext cx="2647950" cy="1777008"/>
          </a:xfrm>
          <a:prstGeom prst="rect">
            <a:avLst/>
          </a:prstGeom>
          <a:noFill/>
          <a:ln/>
        </p:spPr>
        <p:txBody>
          <a:bodyPr wrap="square" rtlCol="0" anchor="t"/>
          <a:lstStyle/>
          <a:p>
            <a:pPr marL="0" indent="0">
              <a:lnSpc>
                <a:spcPts val="2799"/>
              </a:lnSpc>
              <a:buNone/>
            </a:pPr>
            <a:r>
              <a:rPr lang="en-US" sz="1750" dirty="0">
                <a:solidFill>
                  <a:srgbClr val="3C3939"/>
                </a:solidFill>
                <a:latin typeface="Roboto" pitchFamily="34" charset="0"/>
                <a:ea typeface="Roboto" pitchFamily="34" charset="-122"/>
                <a:cs typeface="Roboto" pitchFamily="34" charset="-120"/>
              </a:rPr>
              <a:t>The roles of ML methods in limiting the spread of deadly diseases: A systematic review. Heliyon, 7(6), p.e07371.</a:t>
            </a:r>
            <a:endParaRPr lang="en-US" sz="1750" dirty="0"/>
          </a:p>
        </p:txBody>
      </p:sp>
      <p:pic>
        <p:nvPicPr>
          <p:cNvPr id="1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2036088"/>
            <a:ext cx="8937427"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Artificial Intelligence and COVID-19</a:t>
            </a:r>
            <a:endParaRPr lang="en-US" sz="4374" dirty="0"/>
          </a:p>
        </p:txBody>
      </p:sp>
      <p:sp>
        <p:nvSpPr>
          <p:cNvPr id="6" name="Shape 3"/>
          <p:cNvSpPr/>
          <p:nvPr/>
        </p:nvSpPr>
        <p:spPr>
          <a:xfrm>
            <a:off x="1144310" y="3063716"/>
            <a:ext cx="44410" cy="3129677"/>
          </a:xfrm>
          <a:prstGeom prst="roundRect">
            <a:avLst>
              <a:gd name="adj" fmla="val 225151"/>
            </a:avLst>
          </a:prstGeom>
          <a:solidFill>
            <a:srgbClr val="C7C7D0"/>
          </a:solidFill>
          <a:ln/>
        </p:spPr>
      </p:sp>
      <p:sp>
        <p:nvSpPr>
          <p:cNvPr id="7" name="Shape 4"/>
          <p:cNvSpPr/>
          <p:nvPr/>
        </p:nvSpPr>
        <p:spPr>
          <a:xfrm>
            <a:off x="1416427" y="3465016"/>
            <a:ext cx="777597" cy="44410"/>
          </a:xfrm>
          <a:prstGeom prst="roundRect">
            <a:avLst>
              <a:gd name="adj" fmla="val 225151"/>
            </a:avLst>
          </a:prstGeom>
          <a:solidFill>
            <a:srgbClr val="C7C7D0"/>
          </a:solidFill>
          <a:ln/>
        </p:spPr>
      </p:sp>
      <p:sp>
        <p:nvSpPr>
          <p:cNvPr id="8" name="Shape 5"/>
          <p:cNvSpPr/>
          <p:nvPr/>
        </p:nvSpPr>
        <p:spPr>
          <a:xfrm>
            <a:off x="916484" y="3237309"/>
            <a:ext cx="499943" cy="499943"/>
          </a:xfrm>
          <a:prstGeom prst="roundRect">
            <a:avLst>
              <a:gd name="adj" fmla="val 20000"/>
            </a:avLst>
          </a:prstGeom>
          <a:solidFill>
            <a:srgbClr val="E1E1EA"/>
          </a:solidFill>
          <a:ln w="7620">
            <a:solidFill>
              <a:srgbClr val="C7C7D0"/>
            </a:solidFill>
            <a:prstDash val="solid"/>
          </a:ln>
        </p:spPr>
      </p:sp>
      <p:sp>
        <p:nvSpPr>
          <p:cNvPr id="9" name="Text 6"/>
          <p:cNvSpPr/>
          <p:nvPr/>
        </p:nvSpPr>
        <p:spPr>
          <a:xfrm>
            <a:off x="1095077" y="3278981"/>
            <a:ext cx="142637"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1</a:t>
            </a:r>
            <a:endParaRPr lang="en-US" sz="2624" dirty="0"/>
          </a:p>
        </p:txBody>
      </p:sp>
      <p:sp>
        <p:nvSpPr>
          <p:cNvPr id="10" name="Text 7"/>
          <p:cNvSpPr/>
          <p:nvPr/>
        </p:nvSpPr>
        <p:spPr>
          <a:xfrm>
            <a:off x="2388513" y="3285887"/>
            <a:ext cx="7504748" cy="347186"/>
          </a:xfrm>
          <a:prstGeom prst="rect">
            <a:avLst/>
          </a:prstGeom>
          <a:noFill/>
          <a:ln/>
        </p:spPr>
        <p:txBody>
          <a:bodyPr wrap="non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Prediction of the final size for COVID-19 epidemic using ML</a:t>
            </a:r>
            <a:endParaRPr lang="en-US" sz="2187" dirty="0"/>
          </a:p>
        </p:txBody>
      </p:sp>
      <p:sp>
        <p:nvSpPr>
          <p:cNvPr id="11" name="Text 8"/>
          <p:cNvSpPr/>
          <p:nvPr/>
        </p:nvSpPr>
        <p:spPr>
          <a:xfrm>
            <a:off x="2388513" y="3766304"/>
            <a:ext cx="7751088" cy="355402"/>
          </a:xfrm>
          <a:prstGeom prst="rect">
            <a:avLst/>
          </a:prstGeom>
          <a:noFill/>
          <a:ln/>
        </p:spPr>
        <p:txBody>
          <a:bodyPr wrap="non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A case study of Egypt. Infectious Disease Modelling, 5, pp.622-634.</a:t>
            </a:r>
            <a:endParaRPr lang="en-US" sz="1750" dirty="0"/>
          </a:p>
        </p:txBody>
      </p:sp>
      <p:sp>
        <p:nvSpPr>
          <p:cNvPr id="12" name="Shape 9"/>
          <p:cNvSpPr/>
          <p:nvPr/>
        </p:nvSpPr>
        <p:spPr>
          <a:xfrm>
            <a:off x="1416427" y="4967347"/>
            <a:ext cx="777597" cy="44410"/>
          </a:xfrm>
          <a:prstGeom prst="roundRect">
            <a:avLst>
              <a:gd name="adj" fmla="val 225151"/>
            </a:avLst>
          </a:prstGeom>
          <a:solidFill>
            <a:srgbClr val="C7C7D0"/>
          </a:solidFill>
          <a:ln/>
        </p:spPr>
      </p:sp>
      <p:sp>
        <p:nvSpPr>
          <p:cNvPr id="13" name="Shape 10"/>
          <p:cNvSpPr/>
          <p:nvPr/>
        </p:nvSpPr>
        <p:spPr>
          <a:xfrm>
            <a:off x="916484" y="4739640"/>
            <a:ext cx="499943" cy="499943"/>
          </a:xfrm>
          <a:prstGeom prst="roundRect">
            <a:avLst>
              <a:gd name="adj" fmla="val 20000"/>
            </a:avLst>
          </a:prstGeom>
          <a:solidFill>
            <a:srgbClr val="E1E1EA"/>
          </a:solidFill>
          <a:ln w="7620">
            <a:solidFill>
              <a:srgbClr val="C7C7D0"/>
            </a:solidFill>
            <a:prstDash val="solid"/>
          </a:ln>
        </p:spPr>
      </p:sp>
      <p:sp>
        <p:nvSpPr>
          <p:cNvPr id="14" name="Text 11"/>
          <p:cNvSpPr/>
          <p:nvPr/>
        </p:nvSpPr>
        <p:spPr>
          <a:xfrm>
            <a:off x="1079599" y="4781312"/>
            <a:ext cx="173712" cy="416481"/>
          </a:xfrm>
          <a:prstGeom prst="rect">
            <a:avLst/>
          </a:prstGeom>
          <a:noFill/>
          <a:ln/>
        </p:spPr>
        <p:txBody>
          <a:bodyPr wrap="none" rtlCol="0" anchor="t"/>
          <a:lstStyle/>
          <a:p>
            <a:pPr marL="0" indent="0" algn="ctr">
              <a:lnSpc>
                <a:spcPts val="3281"/>
              </a:lnSpc>
              <a:buNone/>
            </a:pPr>
            <a:r>
              <a:rPr lang="en-US" sz="2624" dirty="0">
                <a:solidFill>
                  <a:srgbClr val="3C3939"/>
                </a:solidFill>
                <a:latin typeface="Raleway" pitchFamily="34" charset="0"/>
                <a:ea typeface="Raleway" pitchFamily="34" charset="-122"/>
                <a:cs typeface="Raleway" pitchFamily="34" charset="-120"/>
              </a:rPr>
              <a:t>2</a:t>
            </a:r>
            <a:endParaRPr lang="en-US" sz="2624" dirty="0"/>
          </a:p>
        </p:txBody>
      </p:sp>
      <p:sp>
        <p:nvSpPr>
          <p:cNvPr id="15" name="Text 12"/>
          <p:cNvSpPr/>
          <p:nvPr/>
        </p:nvSpPr>
        <p:spPr>
          <a:xfrm>
            <a:off x="2388513" y="4788218"/>
            <a:ext cx="7751088" cy="694373"/>
          </a:xfrm>
          <a:prstGeom prst="rect">
            <a:avLst/>
          </a:prstGeom>
          <a:noFill/>
          <a:ln/>
        </p:spPr>
        <p:txBody>
          <a:bodyPr wrap="squar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AI-powered cloud for COVID-19 and other infectious disease diagnosis</a:t>
            </a:r>
            <a:endParaRPr lang="en-US" sz="2187" dirty="0"/>
          </a:p>
        </p:txBody>
      </p:sp>
      <p:sp>
        <p:nvSpPr>
          <p:cNvPr id="16" name="Text 13"/>
          <p:cNvSpPr/>
          <p:nvPr/>
        </p:nvSpPr>
        <p:spPr>
          <a:xfrm>
            <a:off x="2388513" y="5615821"/>
            <a:ext cx="7751088" cy="355402"/>
          </a:xfrm>
          <a:prstGeom prst="rect">
            <a:avLst/>
          </a:prstGeom>
          <a:noFill/>
          <a:ln/>
        </p:spPr>
        <p:txBody>
          <a:bodyPr wrap="non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Personal and Ubiquitous Computing, pp.1-4.</a:t>
            </a:r>
            <a:endParaRPr lang="en-US" sz="1750" dirty="0"/>
          </a:p>
        </p:txBody>
      </p:sp>
      <p:pic>
        <p:nvPicPr>
          <p:cNvPr id="1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sp>
        <p:nvSpPr>
          <p:cNvPr id="4" name="Text 2"/>
          <p:cNvSpPr/>
          <p:nvPr/>
        </p:nvSpPr>
        <p:spPr>
          <a:xfrm>
            <a:off x="2037993" y="2616518"/>
            <a:ext cx="8004810"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AI and ML in Fighting COVID-19</a:t>
            </a:r>
            <a:endParaRPr lang="en-US" sz="4374" dirty="0"/>
          </a:p>
        </p:txBody>
      </p:sp>
      <p:pic>
        <p:nvPicPr>
          <p:cNvPr id="5" name="Image 0" descr="preencoded.png"/>
          <p:cNvPicPr>
            <a:picLocks noChangeAspect="1"/>
          </p:cNvPicPr>
          <p:nvPr/>
        </p:nvPicPr>
        <p:blipFill>
          <a:blip r:embed="rId3"/>
          <a:stretch>
            <a:fillRect/>
          </a:stretch>
        </p:blipFill>
        <p:spPr>
          <a:xfrm>
            <a:off x="2037993" y="3755231"/>
            <a:ext cx="444341" cy="444341"/>
          </a:xfrm>
          <a:prstGeom prst="rect">
            <a:avLst/>
          </a:prstGeom>
        </p:spPr>
      </p:pic>
      <p:sp>
        <p:nvSpPr>
          <p:cNvPr id="6" name="Text 3"/>
          <p:cNvSpPr/>
          <p:nvPr/>
        </p:nvSpPr>
        <p:spPr>
          <a:xfrm>
            <a:off x="2037993" y="4421743"/>
            <a:ext cx="2777490" cy="347186"/>
          </a:xfrm>
          <a:prstGeom prst="rect">
            <a:avLst/>
          </a:prstGeom>
          <a:noFill/>
          <a:ln/>
        </p:spPr>
        <p:txBody>
          <a:bodyPr wrap="non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Prediction</a:t>
            </a:r>
            <a:endParaRPr lang="en-US" sz="2187" dirty="0"/>
          </a:p>
        </p:txBody>
      </p:sp>
      <p:sp>
        <p:nvSpPr>
          <p:cNvPr id="7" name="Text 4"/>
          <p:cNvSpPr/>
          <p:nvPr/>
        </p:nvSpPr>
        <p:spPr>
          <a:xfrm>
            <a:off x="2037993" y="4902160"/>
            <a:ext cx="3295888" cy="710803"/>
          </a:xfrm>
          <a:prstGeom prst="rect">
            <a:avLst/>
          </a:prstGeom>
          <a:noFill/>
          <a:ln/>
        </p:spPr>
        <p:txBody>
          <a:bodyPr wrap="squar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Using ML classification algorithms.</a:t>
            </a:r>
            <a:endParaRPr lang="en-US" sz="1750" dirty="0"/>
          </a:p>
        </p:txBody>
      </p:sp>
      <p:pic>
        <p:nvPicPr>
          <p:cNvPr id="8" name="Image 1" descr="preencoded.png"/>
          <p:cNvPicPr>
            <a:picLocks noChangeAspect="1"/>
          </p:cNvPicPr>
          <p:nvPr/>
        </p:nvPicPr>
        <p:blipFill>
          <a:blip r:embed="rId4"/>
          <a:stretch>
            <a:fillRect/>
          </a:stretch>
        </p:blipFill>
        <p:spPr>
          <a:xfrm>
            <a:off x="5667137" y="3755231"/>
            <a:ext cx="444341" cy="444341"/>
          </a:xfrm>
          <a:prstGeom prst="rect">
            <a:avLst/>
          </a:prstGeom>
        </p:spPr>
      </p:pic>
      <p:sp>
        <p:nvSpPr>
          <p:cNvPr id="9" name="Text 5"/>
          <p:cNvSpPr/>
          <p:nvPr/>
        </p:nvSpPr>
        <p:spPr>
          <a:xfrm>
            <a:off x="5667137" y="4421743"/>
            <a:ext cx="2777490" cy="347186"/>
          </a:xfrm>
          <a:prstGeom prst="rect">
            <a:avLst/>
          </a:prstGeom>
          <a:noFill/>
          <a:ln/>
        </p:spPr>
        <p:txBody>
          <a:bodyPr wrap="non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Diagnosis</a:t>
            </a:r>
            <a:endParaRPr lang="en-US" sz="2187" dirty="0"/>
          </a:p>
        </p:txBody>
      </p:sp>
      <p:sp>
        <p:nvSpPr>
          <p:cNvPr id="10" name="Text 6"/>
          <p:cNvSpPr/>
          <p:nvPr/>
        </p:nvSpPr>
        <p:spPr>
          <a:xfrm>
            <a:off x="5667137" y="4902160"/>
            <a:ext cx="3296007" cy="710803"/>
          </a:xfrm>
          <a:prstGeom prst="rect">
            <a:avLst/>
          </a:prstGeom>
          <a:noFill/>
          <a:ln/>
        </p:spPr>
        <p:txBody>
          <a:bodyPr wrap="squar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AI for COVID-19 and other infectious disease diagnosis.</a:t>
            </a:r>
            <a:endParaRPr lang="en-US" sz="1750" dirty="0"/>
          </a:p>
        </p:txBody>
      </p:sp>
      <p:pic>
        <p:nvPicPr>
          <p:cNvPr id="11" name="Image 2" descr="preencoded.png"/>
          <p:cNvPicPr>
            <a:picLocks noChangeAspect="1"/>
          </p:cNvPicPr>
          <p:nvPr/>
        </p:nvPicPr>
        <p:blipFill>
          <a:blip r:embed="rId5"/>
          <a:stretch>
            <a:fillRect/>
          </a:stretch>
        </p:blipFill>
        <p:spPr>
          <a:xfrm>
            <a:off x="9296400" y="3755231"/>
            <a:ext cx="444341" cy="444341"/>
          </a:xfrm>
          <a:prstGeom prst="rect">
            <a:avLst/>
          </a:prstGeom>
        </p:spPr>
      </p:pic>
      <p:sp>
        <p:nvSpPr>
          <p:cNvPr id="12" name="Text 7"/>
          <p:cNvSpPr/>
          <p:nvPr/>
        </p:nvSpPr>
        <p:spPr>
          <a:xfrm>
            <a:off x="9296400" y="4421743"/>
            <a:ext cx="2777490" cy="347186"/>
          </a:xfrm>
          <a:prstGeom prst="rect">
            <a:avLst/>
          </a:prstGeom>
          <a:noFill/>
          <a:ln/>
        </p:spPr>
        <p:txBody>
          <a:bodyPr wrap="non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Cloud Computing</a:t>
            </a:r>
            <a:endParaRPr lang="en-US" sz="2187" dirty="0"/>
          </a:p>
        </p:txBody>
      </p:sp>
      <p:sp>
        <p:nvSpPr>
          <p:cNvPr id="13" name="Text 8"/>
          <p:cNvSpPr/>
          <p:nvPr/>
        </p:nvSpPr>
        <p:spPr>
          <a:xfrm>
            <a:off x="9296400" y="4902160"/>
            <a:ext cx="3296007" cy="710803"/>
          </a:xfrm>
          <a:prstGeom prst="rect">
            <a:avLst/>
          </a:prstGeom>
          <a:noFill/>
          <a:ln/>
        </p:spPr>
        <p:txBody>
          <a:bodyPr wrap="squar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AI-powered cloud for COVID-19 diagnosis.</a:t>
            </a:r>
            <a:endParaRPr lang="en-US" sz="1750" dirty="0"/>
          </a:p>
        </p:txBody>
      </p:sp>
      <p:pic>
        <p:nvPicPr>
          <p:cNvPr id="14"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FFFFFF">
              <a:alpha val="85000"/>
            </a:srgbClr>
          </a:solidFill>
          <a:ln/>
        </p:spPr>
      </p:sp>
      <p:sp>
        <p:nvSpPr>
          <p:cNvPr id="6" name="Text 3"/>
          <p:cNvSpPr/>
          <p:nvPr/>
        </p:nvSpPr>
        <p:spPr>
          <a:xfrm>
            <a:off x="2037993" y="2109668"/>
            <a:ext cx="7634883" cy="694373"/>
          </a:xfrm>
          <a:prstGeom prst="rect">
            <a:avLst/>
          </a:prstGeom>
          <a:noFill/>
          <a:ln/>
        </p:spPr>
        <p:txBody>
          <a:bodyPr wrap="none" rtlCol="0" anchor="t"/>
          <a:lstStyle/>
          <a:p>
            <a:pPr marL="0" indent="0">
              <a:lnSpc>
                <a:spcPts val="5468"/>
              </a:lnSpc>
              <a:buNone/>
            </a:pPr>
            <a:r>
              <a:rPr lang="en-US" sz="4374" dirty="0">
                <a:solidFill>
                  <a:srgbClr val="1B1B27"/>
                </a:solidFill>
                <a:latin typeface="Raleway" pitchFamily="34" charset="0"/>
                <a:ea typeface="Raleway" pitchFamily="34" charset="-122"/>
                <a:cs typeface="Raleway" pitchFamily="34" charset="-120"/>
              </a:rPr>
              <a:t>Review of Current Knowledge</a:t>
            </a:r>
            <a:endParaRPr lang="en-US" sz="4374" dirty="0"/>
          </a:p>
        </p:txBody>
      </p:sp>
      <p:pic>
        <p:nvPicPr>
          <p:cNvPr id="7" name="Image 1" descr="preencoded.png"/>
          <p:cNvPicPr>
            <a:picLocks noChangeAspect="1"/>
          </p:cNvPicPr>
          <p:nvPr/>
        </p:nvPicPr>
        <p:blipFill>
          <a:blip r:embed="rId4"/>
          <a:stretch>
            <a:fillRect/>
          </a:stretch>
        </p:blipFill>
        <p:spPr>
          <a:xfrm>
            <a:off x="2037993" y="3137297"/>
            <a:ext cx="5277207" cy="888682"/>
          </a:xfrm>
          <a:prstGeom prst="rect">
            <a:avLst/>
          </a:prstGeom>
        </p:spPr>
      </p:pic>
      <p:sp>
        <p:nvSpPr>
          <p:cNvPr id="8" name="Text 4"/>
          <p:cNvSpPr/>
          <p:nvPr/>
        </p:nvSpPr>
        <p:spPr>
          <a:xfrm>
            <a:off x="2260163" y="4359235"/>
            <a:ext cx="4832866" cy="694373"/>
          </a:xfrm>
          <a:prstGeom prst="rect">
            <a:avLst/>
          </a:prstGeom>
          <a:noFill/>
          <a:ln/>
        </p:spPr>
        <p:txBody>
          <a:bodyPr wrap="squar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COVID-19 in India: A review of current knowledge</a:t>
            </a:r>
            <a:endParaRPr lang="en-US" sz="2187" dirty="0"/>
          </a:p>
        </p:txBody>
      </p:sp>
      <p:sp>
        <p:nvSpPr>
          <p:cNvPr id="9" name="Text 5"/>
          <p:cNvSpPr/>
          <p:nvPr/>
        </p:nvSpPr>
        <p:spPr>
          <a:xfrm>
            <a:off x="2260163" y="5186839"/>
            <a:ext cx="4832866" cy="710803"/>
          </a:xfrm>
          <a:prstGeom prst="rect">
            <a:avLst/>
          </a:prstGeom>
          <a:noFill/>
          <a:ln/>
        </p:spPr>
        <p:txBody>
          <a:bodyPr wrap="squar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Indian Journal of Medical Research, 151(2), 147-159.</a:t>
            </a:r>
            <a:endParaRPr lang="en-US" sz="1750" dirty="0"/>
          </a:p>
        </p:txBody>
      </p:sp>
      <p:pic>
        <p:nvPicPr>
          <p:cNvPr id="10" name="Image 2" descr="preencoded.png"/>
          <p:cNvPicPr>
            <a:picLocks noChangeAspect="1"/>
          </p:cNvPicPr>
          <p:nvPr/>
        </p:nvPicPr>
        <p:blipFill>
          <a:blip r:embed="rId5"/>
          <a:stretch>
            <a:fillRect/>
          </a:stretch>
        </p:blipFill>
        <p:spPr>
          <a:xfrm>
            <a:off x="7315200" y="3137297"/>
            <a:ext cx="5277207" cy="888682"/>
          </a:xfrm>
          <a:prstGeom prst="rect">
            <a:avLst/>
          </a:prstGeom>
        </p:spPr>
      </p:pic>
      <p:sp>
        <p:nvSpPr>
          <p:cNvPr id="11" name="Text 6"/>
          <p:cNvSpPr/>
          <p:nvPr/>
        </p:nvSpPr>
        <p:spPr>
          <a:xfrm>
            <a:off x="7537371" y="4359235"/>
            <a:ext cx="4832866" cy="694373"/>
          </a:xfrm>
          <a:prstGeom prst="rect">
            <a:avLst/>
          </a:prstGeom>
          <a:noFill/>
          <a:ln/>
        </p:spPr>
        <p:txBody>
          <a:bodyPr wrap="square" rtlCol="0" anchor="t"/>
          <a:lstStyle/>
          <a:p>
            <a:pPr marL="0" indent="0" algn="l">
              <a:lnSpc>
                <a:spcPts val="2734"/>
              </a:lnSpc>
              <a:buNone/>
            </a:pPr>
            <a:r>
              <a:rPr lang="en-US" sz="2187" dirty="0">
                <a:solidFill>
                  <a:srgbClr val="3C3939"/>
                </a:solidFill>
                <a:latin typeface="Raleway" pitchFamily="34" charset="0"/>
                <a:ea typeface="Raleway" pitchFamily="34" charset="-122"/>
                <a:cs typeface="Raleway" pitchFamily="34" charset="-120"/>
              </a:rPr>
              <a:t>Predicting the COVID-19 infection with clinical features using ML</a:t>
            </a:r>
            <a:endParaRPr lang="en-US" sz="2187" dirty="0"/>
          </a:p>
        </p:txBody>
      </p:sp>
      <p:sp>
        <p:nvSpPr>
          <p:cNvPr id="12" name="Text 7"/>
          <p:cNvSpPr/>
          <p:nvPr/>
        </p:nvSpPr>
        <p:spPr>
          <a:xfrm>
            <a:off x="7537371" y="5186839"/>
            <a:ext cx="4832866" cy="710803"/>
          </a:xfrm>
          <a:prstGeom prst="rect">
            <a:avLst/>
          </a:prstGeom>
          <a:noFill/>
          <a:ln/>
        </p:spPr>
        <p:txBody>
          <a:bodyPr wrap="square" rtlCol="0" anchor="t"/>
          <a:lstStyle/>
          <a:p>
            <a:pPr marL="0" indent="0" algn="l">
              <a:lnSpc>
                <a:spcPts val="2799"/>
              </a:lnSpc>
              <a:buNone/>
            </a:pPr>
            <a:r>
              <a:rPr lang="en-US" sz="1750" dirty="0">
                <a:solidFill>
                  <a:srgbClr val="3C3939"/>
                </a:solidFill>
                <a:latin typeface="Roboto" pitchFamily="34" charset="0"/>
                <a:ea typeface="Roboto" pitchFamily="34" charset="-122"/>
                <a:cs typeface="Roboto" pitchFamily="34" charset="-120"/>
              </a:rPr>
              <a:t>Multimedia Tools and Applications, 80, pp.11943-11957.</a:t>
            </a:r>
            <a:endParaRPr lang="en-US" sz="1750" dirty="0"/>
          </a:p>
        </p:txBody>
      </p:sp>
      <p:pic>
        <p:nvPicPr>
          <p:cNvPr id="13"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910</Words>
  <Application>Microsoft Office PowerPoint</Application>
  <PresentationFormat>Custom</PresentationFormat>
  <Paragraphs>69</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2024-03-09T06:26:48Z</dcterms:created>
  <dcterms:modified xsi:type="dcterms:W3CDTF">2024-03-09T06:49:01Z</dcterms:modified>
</cp:coreProperties>
</file>