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66" r:id="rId2"/>
    <p:sldId id="257" r:id="rId3"/>
    <p:sldId id="258" r:id="rId4"/>
    <p:sldId id="273" r:id="rId5"/>
    <p:sldId id="281" r:id="rId6"/>
    <p:sldId id="282" r:id="rId7"/>
    <p:sldId id="280" r:id="rId8"/>
    <p:sldId id="263"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4994" autoAdjust="0"/>
    <p:restoredTop sz="94660"/>
  </p:normalViewPr>
  <p:slideViewPr>
    <p:cSldViewPr>
      <p:cViewPr>
        <p:scale>
          <a:sx n="100" d="100"/>
          <a:sy n="100" d="100"/>
        </p:scale>
        <p:origin x="-1134" y="228"/>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2EDF1DC-7690-4D7C-9EFE-C0284B698A6F}" type="datetimeFigureOut">
              <a:rPr lang="en-IN" smtClean="0"/>
              <a:pPr/>
              <a:t>21-06-2024</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988BE5B-ABA3-48F7-A3E2-4C9E1C55AD29}" type="slidenum">
              <a:rPr lang="en-IN" smtClean="0"/>
              <a:pPr/>
              <a:t>‹#›</a:t>
            </a:fld>
            <a:endParaRPr lang="en-IN"/>
          </a:p>
        </p:txBody>
      </p:sp>
    </p:spTree>
    <p:extLst>
      <p:ext uri="{BB962C8B-B14F-4D97-AF65-F5344CB8AC3E}">
        <p14:creationId xmlns:p14="http://schemas.microsoft.com/office/powerpoint/2010/main" xmlns="" val="10106229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EEF46EB-803C-42A6-A459-3068A43079B9}"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90456DFF-AA4F-4DA1-8C33-26829967B6D9}" type="datetimeFigureOut">
              <a:rPr lang="en-IN" smtClean="0"/>
              <a:pPr/>
              <a:t>21-06-2024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91F81F7-5487-4D27-AE55-023DC2313922}" type="slidenum">
              <a:rPr lang="en-IN" smtClean="0"/>
              <a:pPr/>
              <a:t>‹#›</a:t>
            </a:fld>
            <a:endParaRPr lang="en-IN"/>
          </a:p>
        </p:txBody>
      </p:sp>
    </p:spTree>
    <p:extLst>
      <p:ext uri="{BB962C8B-B14F-4D97-AF65-F5344CB8AC3E}">
        <p14:creationId xmlns:p14="http://schemas.microsoft.com/office/powerpoint/2010/main" xmlns="" val="16236330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90456DFF-AA4F-4DA1-8C33-26829967B6D9}" type="datetimeFigureOut">
              <a:rPr lang="en-IN" smtClean="0"/>
              <a:pPr/>
              <a:t>21-06-2024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91F81F7-5487-4D27-AE55-023DC2313922}" type="slidenum">
              <a:rPr lang="en-IN" smtClean="0"/>
              <a:pPr/>
              <a:t>‹#›</a:t>
            </a:fld>
            <a:endParaRPr lang="en-IN"/>
          </a:p>
        </p:txBody>
      </p:sp>
    </p:spTree>
    <p:extLst>
      <p:ext uri="{BB962C8B-B14F-4D97-AF65-F5344CB8AC3E}">
        <p14:creationId xmlns:p14="http://schemas.microsoft.com/office/powerpoint/2010/main" xmlns="" val="3859673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I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0456DFF-AA4F-4DA1-8C33-26829967B6D9}" type="datetimeFigureOut">
              <a:rPr lang="en-IN" smtClean="0"/>
              <a:pPr/>
              <a:t>21-06-2024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91F81F7-5487-4D27-AE55-023DC2313922}" type="slidenum">
              <a:rPr lang="en-IN" smtClean="0"/>
              <a:pPr/>
              <a:t>‹#›</a:t>
            </a:fld>
            <a:endParaRPr lang="en-IN"/>
          </a:p>
        </p:txBody>
      </p:sp>
    </p:spTree>
    <p:extLst>
      <p:ext uri="{BB962C8B-B14F-4D97-AF65-F5344CB8AC3E}">
        <p14:creationId xmlns:p14="http://schemas.microsoft.com/office/powerpoint/2010/main" xmlns="" val="305102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4"/>
          <p:cNvSpPr>
            <a:spLocks noGrp="1"/>
          </p:cNvSpPr>
          <p:nvPr>
            <p:ph type="dt" sz="half" idx="10"/>
          </p:nvPr>
        </p:nvSpPr>
        <p:spPr/>
        <p:txBody>
          <a:bodyPr/>
          <a:lstStyle/>
          <a:p>
            <a:fld id="{90456DFF-AA4F-4DA1-8C33-26829967B6D9}" type="datetimeFigureOut">
              <a:rPr lang="en-IN" smtClean="0"/>
              <a:pPr/>
              <a:t>21-06-2024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91F81F7-5487-4D27-AE55-023DC2313922}" type="slidenum">
              <a:rPr lang="en-IN" smtClean="0"/>
              <a:pPr/>
              <a:t>‹#›</a:t>
            </a:fld>
            <a:endParaRPr lang="en-IN"/>
          </a:p>
        </p:txBody>
      </p:sp>
    </p:spTree>
    <p:extLst>
      <p:ext uri="{BB962C8B-B14F-4D97-AF65-F5344CB8AC3E}">
        <p14:creationId xmlns:p14="http://schemas.microsoft.com/office/powerpoint/2010/main" xmlns="" val="438384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I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6"/>
          <p:cNvSpPr>
            <a:spLocks noGrp="1"/>
          </p:cNvSpPr>
          <p:nvPr>
            <p:ph type="dt" sz="half" idx="10"/>
          </p:nvPr>
        </p:nvSpPr>
        <p:spPr/>
        <p:txBody>
          <a:bodyPr/>
          <a:lstStyle/>
          <a:p>
            <a:fld id="{90456DFF-AA4F-4DA1-8C33-26829967B6D9}" type="datetimeFigureOut">
              <a:rPr lang="en-IN" smtClean="0"/>
              <a:pPr/>
              <a:t>21-06-2024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091F81F7-5487-4D27-AE55-023DC2313922}" type="slidenum">
              <a:rPr lang="en-IN" smtClean="0"/>
              <a:pPr/>
              <a:t>‹#›</a:t>
            </a:fld>
            <a:endParaRPr lang="en-IN"/>
          </a:p>
        </p:txBody>
      </p:sp>
    </p:spTree>
    <p:extLst>
      <p:ext uri="{BB962C8B-B14F-4D97-AF65-F5344CB8AC3E}">
        <p14:creationId xmlns:p14="http://schemas.microsoft.com/office/powerpoint/2010/main" xmlns="" val="25317196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2"/>
          <p:cNvSpPr>
            <a:spLocks noGrp="1"/>
          </p:cNvSpPr>
          <p:nvPr>
            <p:ph type="dt" sz="half" idx="10"/>
          </p:nvPr>
        </p:nvSpPr>
        <p:spPr/>
        <p:txBody>
          <a:bodyPr/>
          <a:lstStyle/>
          <a:p>
            <a:fld id="{90456DFF-AA4F-4DA1-8C33-26829967B6D9}" type="datetimeFigureOut">
              <a:rPr lang="en-IN" smtClean="0"/>
              <a:pPr/>
              <a:t>21-06-2024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91F81F7-5487-4D27-AE55-023DC2313922}" type="slidenum">
              <a:rPr lang="en-IN" smtClean="0"/>
              <a:pPr/>
              <a:t>‹#›</a:t>
            </a:fld>
            <a:endParaRPr lang="en-IN"/>
          </a:p>
        </p:txBody>
      </p:sp>
    </p:spTree>
    <p:extLst>
      <p:ext uri="{BB962C8B-B14F-4D97-AF65-F5344CB8AC3E}">
        <p14:creationId xmlns:p14="http://schemas.microsoft.com/office/powerpoint/2010/main" xmlns="" val="2376926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456DFF-AA4F-4DA1-8C33-26829967B6D9}" type="datetimeFigureOut">
              <a:rPr lang="en-IN" smtClean="0"/>
              <a:pPr/>
              <a:t>21-06-2024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091F81F7-5487-4D27-AE55-023DC2313922}" type="slidenum">
              <a:rPr lang="en-IN" smtClean="0"/>
              <a:pPr/>
              <a:t>‹#›</a:t>
            </a:fld>
            <a:endParaRPr lang="en-IN"/>
          </a:p>
        </p:txBody>
      </p:sp>
    </p:spTree>
    <p:extLst>
      <p:ext uri="{BB962C8B-B14F-4D97-AF65-F5344CB8AC3E}">
        <p14:creationId xmlns:p14="http://schemas.microsoft.com/office/powerpoint/2010/main" xmlns="" val="7969984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0456DFF-AA4F-4DA1-8C33-26829967B6D9}" type="datetimeFigureOut">
              <a:rPr lang="en-IN" smtClean="0"/>
              <a:pPr/>
              <a:t>21-06-2024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91F81F7-5487-4D27-AE55-023DC2313922}" type="slidenum">
              <a:rPr lang="en-IN" smtClean="0"/>
              <a:pPr/>
              <a:t>‹#›</a:t>
            </a:fld>
            <a:endParaRPr lang="en-IN"/>
          </a:p>
        </p:txBody>
      </p:sp>
    </p:spTree>
    <p:extLst>
      <p:ext uri="{BB962C8B-B14F-4D97-AF65-F5344CB8AC3E}">
        <p14:creationId xmlns:p14="http://schemas.microsoft.com/office/powerpoint/2010/main" xmlns="" val="8665288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0456DFF-AA4F-4DA1-8C33-26829967B6D9}" type="datetimeFigureOut">
              <a:rPr lang="en-IN" smtClean="0"/>
              <a:pPr/>
              <a:t>21-06-2024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91F81F7-5487-4D27-AE55-023DC2313922}" type="slidenum">
              <a:rPr lang="en-IN" smtClean="0"/>
              <a:pPr/>
              <a:t>‹#›</a:t>
            </a:fld>
            <a:endParaRPr lang="en-IN"/>
          </a:p>
        </p:txBody>
      </p:sp>
    </p:spTree>
    <p:extLst>
      <p:ext uri="{BB962C8B-B14F-4D97-AF65-F5344CB8AC3E}">
        <p14:creationId xmlns:p14="http://schemas.microsoft.com/office/powerpoint/2010/main" xmlns="" val="31081084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90456DFF-AA4F-4DA1-8C33-26829967B6D9}" type="datetimeFigureOut">
              <a:rPr lang="en-IN" smtClean="0"/>
              <a:pPr/>
              <a:t>21-06-2024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91F81F7-5487-4D27-AE55-023DC2313922}" type="slidenum">
              <a:rPr lang="en-IN" smtClean="0"/>
              <a:pPr/>
              <a:t>‹#›</a:t>
            </a:fld>
            <a:endParaRPr lang="en-IN"/>
          </a:p>
        </p:txBody>
      </p:sp>
    </p:spTree>
    <p:extLst>
      <p:ext uri="{BB962C8B-B14F-4D97-AF65-F5344CB8AC3E}">
        <p14:creationId xmlns:p14="http://schemas.microsoft.com/office/powerpoint/2010/main" xmlns="" val="2815399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90456DFF-AA4F-4DA1-8C33-26829967B6D9}" type="datetimeFigureOut">
              <a:rPr lang="en-IN" smtClean="0"/>
              <a:pPr/>
              <a:t>21-06-2024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91F81F7-5487-4D27-AE55-023DC2313922}" type="slidenum">
              <a:rPr lang="en-IN" smtClean="0"/>
              <a:pPr/>
              <a:t>‹#›</a:t>
            </a:fld>
            <a:endParaRPr lang="en-IN"/>
          </a:p>
        </p:txBody>
      </p:sp>
    </p:spTree>
    <p:extLst>
      <p:ext uri="{BB962C8B-B14F-4D97-AF65-F5344CB8AC3E}">
        <p14:creationId xmlns:p14="http://schemas.microsoft.com/office/powerpoint/2010/main" xmlns="" val="31535863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456DFF-AA4F-4DA1-8C33-26829967B6D9}" type="datetimeFigureOut">
              <a:rPr lang="en-IN" smtClean="0"/>
              <a:pPr/>
              <a:t>21-06-2024</a:t>
            </a:fld>
            <a:endParaRPr lang="en-I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1F81F7-5487-4D27-AE55-023DC2313922}" type="slidenum">
              <a:rPr lang="en-IN" smtClean="0"/>
              <a:pPr/>
              <a:t>‹#›</a:t>
            </a:fld>
            <a:endParaRPr lang="en-IN"/>
          </a:p>
        </p:txBody>
      </p:sp>
    </p:spTree>
    <p:extLst>
      <p:ext uri="{BB962C8B-B14F-4D97-AF65-F5344CB8AC3E}">
        <p14:creationId xmlns:p14="http://schemas.microsoft.com/office/powerpoint/2010/main" xmlns="" val="38938517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47800"/>
            <a:ext cx="8229600" cy="2011362"/>
          </a:xfrm>
        </p:spPr>
        <p:txBody>
          <a:bodyPr>
            <a:normAutofit fontScale="90000"/>
          </a:bodyPr>
          <a:lstStyle/>
          <a:p>
            <a:r>
              <a:rPr lang="en-US" sz="3300" b="1" dirty="0">
                <a:solidFill>
                  <a:schemeClr val="accent2"/>
                </a:solidFill>
              </a:rPr>
              <a:t/>
            </a:r>
            <a:br>
              <a:rPr lang="en-US" sz="3300" b="1" dirty="0">
                <a:solidFill>
                  <a:schemeClr val="accent2"/>
                </a:solidFill>
              </a:rPr>
            </a:br>
            <a:r>
              <a:rPr lang="en-US" sz="3300" b="1" dirty="0">
                <a:solidFill>
                  <a:schemeClr val="accent2"/>
                </a:solidFill>
              </a:rPr>
              <a:t/>
            </a:r>
            <a:br>
              <a:rPr lang="en-US" sz="3300" b="1" dirty="0">
                <a:solidFill>
                  <a:schemeClr val="accent2"/>
                </a:solidFill>
              </a:rPr>
            </a:br>
            <a:r>
              <a:rPr lang="en-US" sz="3300" b="1" dirty="0">
                <a:solidFill>
                  <a:schemeClr val="accent2"/>
                </a:solidFill>
              </a:rPr>
              <a:t/>
            </a:r>
            <a:br>
              <a:rPr lang="en-US" sz="3300" b="1" dirty="0">
                <a:solidFill>
                  <a:schemeClr val="accent2"/>
                </a:solidFill>
              </a:rPr>
            </a:br>
            <a:r>
              <a:rPr lang="en-US" cap="all" dirty="0">
                <a:solidFill>
                  <a:srgbClr val="692725"/>
                </a:solidFill>
              </a:rPr>
              <a:t/>
            </a:r>
            <a:br>
              <a:rPr lang="en-US" cap="all" dirty="0">
                <a:solidFill>
                  <a:srgbClr val="692725"/>
                </a:solidFill>
              </a:rPr>
            </a:br>
            <a:endParaRPr lang="en-US" dirty="0"/>
          </a:p>
        </p:txBody>
      </p:sp>
      <p:sp>
        <p:nvSpPr>
          <p:cNvPr id="7" name="Slide Number Placeholder 6"/>
          <p:cNvSpPr>
            <a:spLocks noGrp="1"/>
          </p:cNvSpPr>
          <p:nvPr>
            <p:ph type="sldNum" sz="quarter" idx="12"/>
          </p:nvPr>
        </p:nvSpPr>
        <p:spPr/>
        <p:txBody>
          <a:bodyPr/>
          <a:lstStyle/>
          <a:p>
            <a:fld id="{5E2DCB55-F2B0-4AAE-AA90-08C17C1B6DD7}" type="slidenum">
              <a:rPr lang="en-US" sz="1400" b="1" smtClean="0">
                <a:solidFill>
                  <a:srgbClr val="4D1C72"/>
                </a:solidFill>
              </a:rPr>
              <a:pPr/>
              <a:t>1</a:t>
            </a:fld>
            <a:endParaRPr lang="en-US" sz="1400" b="1" dirty="0">
              <a:solidFill>
                <a:srgbClr val="4D1C72"/>
              </a:solidFill>
            </a:endParaRPr>
          </a:p>
        </p:txBody>
      </p:sp>
      <p:sp>
        <p:nvSpPr>
          <p:cNvPr id="5" name="Rectangle 4"/>
          <p:cNvSpPr/>
          <p:nvPr/>
        </p:nvSpPr>
        <p:spPr>
          <a:xfrm>
            <a:off x="584626" y="3538614"/>
            <a:ext cx="7507406" cy="1569660"/>
          </a:xfrm>
          <a:prstGeom prst="rect">
            <a:avLst/>
          </a:prstGeom>
        </p:spPr>
        <p:txBody>
          <a:bodyPr wrap="square">
            <a:spAutoFit/>
          </a:bodyPr>
          <a:lstStyle/>
          <a:p>
            <a:pPr algn="ctr"/>
            <a:r>
              <a:rPr lang="en-US" sz="2400" dirty="0" smtClean="0">
                <a:latin typeface="Times New Roman" pitchFamily="18" charset="0"/>
                <a:cs typeface="Times New Roman" pitchFamily="18" charset="0"/>
              </a:rPr>
              <a:t>Abdul Jabbar,</a:t>
            </a:r>
            <a:r>
              <a:rPr lang="hr-HR" sz="2400" dirty="0" smtClean="0">
                <a:latin typeface="Times New Roman" pitchFamily="18" charset="0"/>
                <a:cs typeface="Times New Roman" pitchFamily="18" charset="0"/>
              </a:rPr>
              <a:t> Dr. Kishan Pal Singh</a:t>
            </a:r>
            <a:endParaRPr lang="en-US" sz="2400" dirty="0" smtClean="0">
              <a:solidFill>
                <a:srgbClr val="0070C0"/>
              </a:solidFill>
              <a:latin typeface="Times New Roman" pitchFamily="18" charset="0"/>
              <a:cs typeface="Times New Roman" pitchFamily="18" charset="0"/>
            </a:endParaRPr>
          </a:p>
          <a:p>
            <a:pPr algn="ctr"/>
            <a:r>
              <a:rPr lang="en-US" sz="2400" dirty="0" smtClean="0">
                <a:solidFill>
                  <a:srgbClr val="0070C0"/>
                </a:solidFill>
                <a:latin typeface="Times New Roman" pitchFamily="18" charset="0"/>
                <a:cs typeface="Times New Roman" pitchFamily="18" charset="0"/>
              </a:rPr>
              <a:t>Department </a:t>
            </a:r>
            <a:r>
              <a:rPr lang="en-US" sz="2400" dirty="0">
                <a:solidFill>
                  <a:srgbClr val="0070C0"/>
                </a:solidFill>
                <a:latin typeface="Times New Roman" pitchFamily="18" charset="0"/>
                <a:cs typeface="Times New Roman" pitchFamily="18" charset="0"/>
              </a:rPr>
              <a:t>of Mechanical Engineering </a:t>
            </a:r>
          </a:p>
          <a:p>
            <a:pPr algn="ctr"/>
            <a:r>
              <a:rPr lang="en-US" sz="2400" dirty="0" smtClean="0">
                <a:solidFill>
                  <a:srgbClr val="0070C0"/>
                </a:solidFill>
                <a:latin typeface="Times New Roman" pitchFamily="18" charset="0"/>
                <a:cs typeface="Times New Roman" pitchFamily="18" charset="0"/>
              </a:rPr>
              <a:t>Mangalayatan University, Aligarh </a:t>
            </a:r>
          </a:p>
          <a:p>
            <a:pPr algn="ctr"/>
            <a:endParaRPr lang="en-US" sz="2400" dirty="0">
              <a:solidFill>
                <a:srgbClr val="0070C0"/>
              </a:solidFill>
              <a:latin typeface="Times New Roman" pitchFamily="18" charset="0"/>
              <a:cs typeface="Times New Roman" pitchFamily="18" charset="0"/>
            </a:endParaRPr>
          </a:p>
        </p:txBody>
      </p:sp>
      <p:sp>
        <p:nvSpPr>
          <p:cNvPr id="12" name="Rectangle 11"/>
          <p:cNvSpPr/>
          <p:nvPr/>
        </p:nvSpPr>
        <p:spPr>
          <a:xfrm>
            <a:off x="642910" y="642918"/>
            <a:ext cx="7744374" cy="1640794"/>
          </a:xfrm>
          <a:prstGeom prst="rect">
            <a:avLst/>
          </a:prstGeom>
          <a:solidFill>
            <a:schemeClr val="accent2">
              <a:lumMod val="60000"/>
              <a:lumOff val="40000"/>
              <a:alpha val="3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hr-HR" sz="2400" b="1" dirty="0" smtClean="0">
                <a:solidFill>
                  <a:schemeClr val="tx1"/>
                </a:solidFill>
              </a:rPr>
              <a:t>Analysis of Process Parameters and its Influence in Additive Manufacturing</a:t>
            </a:r>
            <a:endParaRPr lang="en-US" sz="2400" b="1" dirty="0" smtClean="0">
              <a:solidFill>
                <a:schemeClr val="tx1"/>
              </a:solidFill>
            </a:endParaRPr>
          </a:p>
          <a:p>
            <a:pPr algn="ctr"/>
            <a:r>
              <a:rPr lang="en-US" b="1" dirty="0">
                <a:solidFill>
                  <a:schemeClr val="tx1"/>
                </a:solidFill>
              </a:rPr>
              <a:t/>
            </a:r>
            <a:br>
              <a:rPr lang="en-US" b="1" dirty="0">
                <a:solidFill>
                  <a:schemeClr val="tx1"/>
                </a:solidFill>
              </a:rPr>
            </a:br>
            <a:endParaRPr lang="en-US" dirty="0">
              <a:solidFill>
                <a:schemeClr val="tx1"/>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446362" y="4869160"/>
            <a:ext cx="3459707" cy="126453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2251836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1143000"/>
          </a:xfrm>
        </p:spPr>
        <p:txBody>
          <a:bodyPr>
            <a:normAutofit/>
          </a:bodyPr>
          <a:lstStyle/>
          <a:p>
            <a:r>
              <a:rPr lang="en-US" sz="2800" b="1" dirty="0" smtClean="0">
                <a:latin typeface="Times New Roman" pitchFamily="18" charset="0"/>
                <a:cs typeface="Times New Roman" pitchFamily="18" charset="0"/>
              </a:rPr>
              <a:t>Presentation Outline</a:t>
            </a:r>
            <a:endParaRPr lang="en-IN" sz="2800" dirty="0"/>
          </a:p>
        </p:txBody>
      </p:sp>
      <p:sp>
        <p:nvSpPr>
          <p:cNvPr id="3" name="Content Placeholder 2"/>
          <p:cNvSpPr>
            <a:spLocks noGrp="1"/>
          </p:cNvSpPr>
          <p:nvPr>
            <p:ph idx="1"/>
          </p:nvPr>
        </p:nvSpPr>
        <p:spPr>
          <a:xfrm>
            <a:off x="539552" y="1412776"/>
            <a:ext cx="7931224" cy="3921299"/>
          </a:xfrm>
        </p:spPr>
        <p:txBody>
          <a:bodyPr>
            <a:normAutofit/>
          </a:bodyPr>
          <a:lstStyle/>
          <a:p>
            <a:r>
              <a:rPr lang="en-US" sz="2400" b="1" dirty="0" smtClean="0">
                <a:latin typeface="Times New Roman" pitchFamily="18" charset="0"/>
                <a:cs typeface="Times New Roman" pitchFamily="18" charset="0"/>
              </a:rPr>
              <a:t>Introduction</a:t>
            </a:r>
          </a:p>
          <a:p>
            <a:pPr lvl="0"/>
            <a:r>
              <a:rPr lang="en-US" sz="2400" b="1" dirty="0" smtClean="0"/>
              <a:t>Materials and Methods</a:t>
            </a:r>
            <a:endParaRPr lang="en-US" sz="2400" dirty="0" smtClean="0"/>
          </a:p>
          <a:p>
            <a:pPr lvl="0"/>
            <a:r>
              <a:rPr lang="en-US" sz="2400" b="1" dirty="0" smtClean="0"/>
              <a:t>3D Acquisition and CAD </a:t>
            </a:r>
            <a:r>
              <a:rPr lang="en-US" sz="2400" b="1" dirty="0" err="1" smtClean="0"/>
              <a:t>Modelling</a:t>
            </a:r>
            <a:endParaRPr lang="en-US" sz="2400" dirty="0" smtClean="0"/>
          </a:p>
          <a:p>
            <a:pPr lvl="0"/>
            <a:r>
              <a:rPr lang="en-US" sz="2400" b="1" dirty="0" smtClean="0"/>
              <a:t>Dimensional Inspection</a:t>
            </a:r>
            <a:endParaRPr lang="en-US" sz="2400" dirty="0" smtClean="0"/>
          </a:p>
          <a:p>
            <a:pPr lvl="0"/>
            <a:r>
              <a:rPr lang="en-US" sz="2400" b="1" dirty="0" smtClean="0"/>
              <a:t>Circularity and </a:t>
            </a:r>
            <a:r>
              <a:rPr lang="en-US" sz="2400" b="1" dirty="0" err="1" smtClean="0"/>
              <a:t>Cylindricity</a:t>
            </a:r>
            <a:r>
              <a:rPr lang="en-US" sz="2400" b="1" dirty="0" smtClean="0"/>
              <a:t> Control</a:t>
            </a:r>
            <a:endParaRPr lang="en-US" sz="2400" dirty="0" smtClean="0"/>
          </a:p>
          <a:p>
            <a:r>
              <a:rPr lang="hr-HR" sz="2400" b="1" dirty="0" smtClean="0">
                <a:latin typeface="Times New Roman" pitchFamily="18" charset="0"/>
                <a:cs typeface="Times New Roman" pitchFamily="18" charset="0"/>
              </a:rPr>
              <a:t>Conclusions</a:t>
            </a:r>
            <a:endParaRPr lang="en-US" sz="2400" b="1" dirty="0" smtClean="0">
              <a:latin typeface="Times New Roman" pitchFamily="18" charset="0"/>
              <a:cs typeface="Times New Roman" pitchFamily="18" charset="0"/>
            </a:endParaRPr>
          </a:p>
          <a:p>
            <a:r>
              <a:rPr lang="en-US" sz="2400" b="1" dirty="0" smtClean="0">
                <a:latin typeface="Times New Roman" pitchFamily="18" charset="0"/>
                <a:cs typeface="Times New Roman" pitchFamily="18" charset="0"/>
              </a:rPr>
              <a:t>References</a:t>
            </a:r>
          </a:p>
          <a:p>
            <a:pPr marL="0" indent="0">
              <a:buNone/>
            </a:pPr>
            <a:endParaRPr lang="en-IN" sz="2400" dirty="0" smtClean="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xmlns="" val="11166296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60648"/>
            <a:ext cx="8136904" cy="940966"/>
          </a:xfrm>
        </p:spPr>
        <p:txBody>
          <a:bodyPr>
            <a:normAutofit fontScale="90000"/>
          </a:bodyPr>
          <a:lstStyle/>
          <a:p>
            <a:r>
              <a:rPr lang="en-US" sz="3100" b="1" dirty="0" smtClean="0">
                <a:latin typeface="Times New Roman" pitchFamily="18" charset="0"/>
                <a:cs typeface="Times New Roman" pitchFamily="18" charset="0"/>
              </a:rPr>
              <a:t>Introduction</a:t>
            </a:r>
            <a:r>
              <a:rPr lang="en-US" dirty="0" smtClean="0">
                <a:latin typeface="Times New Roman" pitchFamily="18" charset="0"/>
                <a:cs typeface="Times New Roman" pitchFamily="18" charset="0"/>
              </a:rPr>
              <a:t/>
            </a:r>
            <a:br>
              <a:rPr lang="en-US" dirty="0" smtClean="0">
                <a:latin typeface="Times New Roman" pitchFamily="18" charset="0"/>
                <a:cs typeface="Times New Roman" pitchFamily="18" charset="0"/>
              </a:rPr>
            </a:br>
            <a:endParaRPr lang="en-IN" dirty="0"/>
          </a:p>
        </p:txBody>
      </p:sp>
      <p:sp>
        <p:nvSpPr>
          <p:cNvPr id="3" name="Content Placeholder 2"/>
          <p:cNvSpPr>
            <a:spLocks noGrp="1"/>
          </p:cNvSpPr>
          <p:nvPr>
            <p:ph idx="1"/>
          </p:nvPr>
        </p:nvSpPr>
        <p:spPr>
          <a:xfrm>
            <a:off x="357158" y="714356"/>
            <a:ext cx="8496944" cy="5256584"/>
          </a:xfrm>
        </p:spPr>
        <p:txBody>
          <a:bodyPr>
            <a:noAutofit/>
          </a:bodyPr>
          <a:lstStyle/>
          <a:p>
            <a:pPr algn="just"/>
            <a:r>
              <a:rPr lang="hr-HR" sz="2300" dirty="0" smtClean="0"/>
              <a:t>All of the methods that allow for the successive addition of extremely thin material layers to create three-dimensional objects are collectively referred to as additive manufacturing, or AM.</a:t>
            </a:r>
            <a:endParaRPr lang="en-US" sz="2300" dirty="0" smtClean="0"/>
          </a:p>
          <a:p>
            <a:pPr algn="just"/>
            <a:r>
              <a:rPr lang="hr-HR" sz="2300" dirty="0" smtClean="0"/>
              <a:t>The first generation of additive manufacturing (AM) systems were restricted to industrial uses due to the progress of additive technology.</a:t>
            </a:r>
            <a:endParaRPr lang="en-US" sz="2300" dirty="0" smtClean="0"/>
          </a:p>
          <a:p>
            <a:pPr algn="just"/>
            <a:r>
              <a:rPr lang="hr-HR" sz="2300" dirty="0" smtClean="0"/>
              <a:t> However, due to their remarkable level of innovation, AM systems are now widely used.</a:t>
            </a:r>
            <a:endParaRPr lang="en-US" sz="2300" dirty="0" smtClean="0"/>
          </a:p>
          <a:p>
            <a:pPr algn="just"/>
            <a:r>
              <a:rPr lang="hr-HR" sz="2300" dirty="0" smtClean="0"/>
              <a:t>These days, a broad spectrum of users—many of whom are not engineering experts—commonly use the words additive manufacturing and 3D printing.</a:t>
            </a:r>
            <a:endParaRPr lang="en-US" sz="2300" dirty="0" smtClean="0"/>
          </a:p>
          <a:p>
            <a:pPr algn="just"/>
            <a:r>
              <a:rPr lang="hr-HR" sz="2300" dirty="0" smtClean="0"/>
              <a:t> In fact, the widespread availability of inexpensive 3D printers has made it possible for regular consumers to utilize this technology, allowing them to quickly and more affordably create 3D objects at home.</a:t>
            </a:r>
            <a:endParaRPr lang="en-US" sz="2300" dirty="0"/>
          </a:p>
        </p:txBody>
      </p:sp>
    </p:spTree>
    <p:extLst>
      <p:ext uri="{BB962C8B-B14F-4D97-AF65-F5344CB8AC3E}">
        <p14:creationId xmlns:p14="http://schemas.microsoft.com/office/powerpoint/2010/main" xmlns="" val="2207219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b="1" dirty="0" smtClean="0"/>
              <a:t>Materials and Methods</a:t>
            </a:r>
            <a:endParaRPr lang="en-US" dirty="0" smtClean="0"/>
          </a:p>
        </p:txBody>
      </p:sp>
      <p:sp>
        <p:nvSpPr>
          <p:cNvPr id="3" name="Content Placeholder 2"/>
          <p:cNvSpPr>
            <a:spLocks noGrp="1"/>
          </p:cNvSpPr>
          <p:nvPr>
            <p:ph idx="1"/>
          </p:nvPr>
        </p:nvSpPr>
        <p:spPr>
          <a:xfrm>
            <a:off x="428596" y="1142984"/>
            <a:ext cx="8286808" cy="5143536"/>
          </a:xfrm>
        </p:spPr>
        <p:txBody>
          <a:bodyPr>
            <a:noAutofit/>
          </a:bodyPr>
          <a:lstStyle/>
          <a:p>
            <a:pPr lvl="0"/>
            <a:r>
              <a:rPr lang="hr-HR" sz="2000" dirty="0" smtClean="0"/>
              <a:t>A Da Vinci 1.0A 3D printer was used to build the prototypes that are being considered</a:t>
            </a:r>
            <a:r>
              <a:rPr lang="en-US" sz="2000" dirty="0" smtClean="0"/>
              <a:t>.</a:t>
            </a:r>
          </a:p>
          <a:p>
            <a:pPr lvl="0"/>
            <a:r>
              <a:rPr lang="hr-HR" sz="2000" dirty="0" smtClean="0"/>
              <a:t>The Da Vinci 1.0A is powered by the exclusive "XYZware" software, and it can construct up to 20x20x20 cm with compatibility for both PLA and ABS filaments.</a:t>
            </a:r>
            <a:endParaRPr lang="en-US" sz="2000" dirty="0" smtClean="0"/>
          </a:p>
          <a:p>
            <a:pPr lvl="0"/>
            <a:r>
              <a:rPr lang="hr-HR" sz="2000" dirty="0" smtClean="0"/>
              <a:t> Regretfully, you are unable to accurately and individually alter the printing parameters using this software. For this, the programs "Slic3r" and "Simplify3D" were utilized. </a:t>
            </a:r>
            <a:endParaRPr lang="en-US" sz="2000" dirty="0" smtClean="0"/>
          </a:p>
          <a:p>
            <a:pPr lvl="0"/>
            <a:r>
              <a:rPr lang="hr-HR" sz="2000" dirty="0" smtClean="0"/>
              <a:t>To start the printing process, the ".gcode" files produced by these programs—which included the mandated set of printing parameters—were loaded into the XYZware program</a:t>
            </a:r>
            <a:endParaRPr lang="en-US" sz="2000" dirty="0" smtClean="0"/>
          </a:p>
          <a:p>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b="1" dirty="0" smtClean="0"/>
              <a:t>3D Acquisition and CAD </a:t>
            </a:r>
            <a:r>
              <a:rPr lang="en-US" b="1" dirty="0" err="1" smtClean="0"/>
              <a:t>Modelling</a:t>
            </a:r>
            <a:r>
              <a:rPr lang="en-US" dirty="0" smtClean="0"/>
              <a:t/>
            </a:r>
            <a:br>
              <a:rPr lang="en-US" dirty="0" smtClean="0"/>
            </a:br>
            <a:endParaRPr lang="en-US" dirty="0"/>
          </a:p>
        </p:txBody>
      </p:sp>
      <p:sp>
        <p:nvSpPr>
          <p:cNvPr id="3" name="Content Placeholder 2"/>
          <p:cNvSpPr>
            <a:spLocks noGrp="1"/>
          </p:cNvSpPr>
          <p:nvPr>
            <p:ph idx="1"/>
          </p:nvPr>
        </p:nvSpPr>
        <p:spPr>
          <a:xfrm>
            <a:off x="357158" y="1071546"/>
            <a:ext cx="8215370" cy="5000660"/>
          </a:xfrm>
        </p:spPr>
        <p:txBody>
          <a:bodyPr>
            <a:normAutofit fontScale="92500" lnSpcReduction="10000"/>
          </a:bodyPr>
          <a:lstStyle/>
          <a:p>
            <a:r>
              <a:rPr lang="hr-HR" sz="2400" dirty="0" smtClean="0"/>
              <a:t>A typical reverse engineering method was used to check the printed components for dimensions and shape accuracy </a:t>
            </a:r>
            <a:r>
              <a:rPr lang="en-US" sz="2400" dirty="0" smtClean="0"/>
              <a:t>.</a:t>
            </a:r>
          </a:p>
          <a:p>
            <a:r>
              <a:rPr lang="hr-HR" sz="2400" dirty="0" smtClean="0"/>
              <a:t>Using a 3D laser scanner based on triangulation, Hexagon metrology was able to obtain all of the prototypes </a:t>
            </a:r>
            <a:r>
              <a:rPr lang="en-US" sz="2400" dirty="0" smtClean="0"/>
              <a:t>.</a:t>
            </a:r>
          </a:p>
          <a:p>
            <a:r>
              <a:rPr lang="hr-HR" sz="2400" dirty="0" smtClean="0"/>
              <a:t>This device can acquire point clouds at a high rate (150000 points per second) with a high degree of accuracy (0.013 mm) and has programmable line lengths.</a:t>
            </a:r>
            <a:endParaRPr lang="en-US" sz="2400" dirty="0" smtClean="0"/>
          </a:p>
          <a:p>
            <a:r>
              <a:rPr lang="hr-HR" sz="2400" dirty="0" smtClean="0"/>
              <a:t>After post-processing and conversion into NURBS surfaces, the obtained point clouds produced models that deviated from the point clouds by less than 0.035 mm</a:t>
            </a:r>
            <a:endParaRPr lang="en-US" sz="2400" dirty="0" smtClean="0"/>
          </a:p>
          <a:p>
            <a:r>
              <a:rPr lang="hr-HR" sz="2400" dirty="0" smtClean="0"/>
              <a:t>The last stage of the procedure was turning the NURBS surfaces into CAD solid models</a:t>
            </a:r>
            <a:r>
              <a:rPr lang="en-US" sz="2400" dirty="0" smtClean="0"/>
              <a:t>.</a:t>
            </a:r>
          </a:p>
          <a:p>
            <a:r>
              <a:rPr lang="hr-HR" sz="2400" dirty="0" smtClean="0"/>
              <a:t>Each prototype CAD model has been successively aligned with the nominal CAD model.</a:t>
            </a:r>
            <a:endParaRPr lang="en-US" sz="2400" dirty="0" smtClean="0"/>
          </a:p>
          <a:p>
            <a:endParaRPr lang="en-US" sz="2400" dirty="0" smtClean="0"/>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b="1" dirty="0" smtClean="0"/>
              <a:t>Dimensional Inspection</a:t>
            </a:r>
            <a:r>
              <a:rPr lang="en-US" dirty="0" smtClean="0"/>
              <a:t/>
            </a:r>
            <a:br>
              <a:rPr lang="en-US" dirty="0" smtClean="0"/>
            </a:br>
            <a:endParaRPr lang="en-US" dirty="0"/>
          </a:p>
        </p:txBody>
      </p:sp>
      <p:sp>
        <p:nvSpPr>
          <p:cNvPr id="3" name="Content Placeholder 2"/>
          <p:cNvSpPr>
            <a:spLocks noGrp="1"/>
          </p:cNvSpPr>
          <p:nvPr>
            <p:ph idx="1"/>
          </p:nvPr>
        </p:nvSpPr>
        <p:spPr>
          <a:xfrm>
            <a:off x="500034" y="928670"/>
            <a:ext cx="8229600" cy="4525963"/>
          </a:xfrm>
        </p:spPr>
        <p:txBody>
          <a:bodyPr>
            <a:normAutofit fontScale="62500" lnSpcReduction="20000"/>
          </a:bodyPr>
          <a:lstStyle/>
          <a:p>
            <a:r>
              <a:rPr lang="hr-HR" sz="3400" dirty="0" smtClean="0"/>
              <a:t>The deviation values, which were defined as the shortest path between any point on the nominal CAD model and the obtained model, were measured in order to perform the dimensional inspection. </a:t>
            </a:r>
            <a:endParaRPr lang="en-US" sz="3400" dirty="0" smtClean="0"/>
          </a:p>
          <a:p>
            <a:r>
              <a:rPr lang="hr-HR" sz="3400" dirty="0" smtClean="0"/>
              <a:t>To obtain data regarding the printed object's dimensional accuracy, Root Mean Square Errors (RMSE) have also been computed. </a:t>
            </a:r>
            <a:endParaRPr lang="en-US" sz="3400" dirty="0" smtClean="0"/>
          </a:p>
          <a:p>
            <a:r>
              <a:rPr lang="hr-HR" sz="3400" dirty="0" smtClean="0"/>
              <a:t>Colored maps that represent the distributions of deviation values throughout the CAD models of the prototypes are shown in Figure 7. </a:t>
            </a:r>
            <a:endParaRPr lang="en-US" sz="3400" dirty="0" smtClean="0"/>
          </a:p>
          <a:p>
            <a:r>
              <a:rPr lang="hr-HR" sz="3400" dirty="0" smtClean="0"/>
              <a:t>These maps demonstrate that the z-axis is where the biggest discrepancies between the nominal CAD model and the obtained models occur. </a:t>
            </a:r>
            <a:endParaRPr lang="en-US" sz="3400" dirty="0" smtClean="0"/>
          </a:p>
          <a:p>
            <a:r>
              <a:rPr lang="hr-HR" sz="3400" dirty="0" smtClean="0"/>
              <a:t>The prototypes are really all smaller than the nominal cylinder.</a:t>
            </a:r>
            <a:endParaRPr lang="en-US" sz="3400" dirty="0" smtClean="0"/>
          </a:p>
          <a:p>
            <a:endParaRPr lang="en-US" dirty="0" smtClean="0"/>
          </a:p>
          <a:p>
            <a:pPr>
              <a:buNone/>
            </a:pP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hr-HR" b="1" dirty="0" smtClean="0">
                <a:latin typeface="Times New Roman" pitchFamily="18" charset="0"/>
                <a:cs typeface="Times New Roman" pitchFamily="18" charset="0"/>
              </a:rPr>
              <a:t>Conclusions</a:t>
            </a:r>
            <a:r>
              <a:rPr lang="en-US" b="1" dirty="0" smtClean="0">
                <a:latin typeface="Times New Roman" pitchFamily="18" charset="0"/>
                <a:cs typeface="Times New Roman" pitchFamily="18" charset="0"/>
              </a:rPr>
              <a:t/>
            </a:r>
            <a:br>
              <a:rPr lang="en-US" b="1" dirty="0" smtClean="0">
                <a:latin typeface="Times New Roman" pitchFamily="18" charset="0"/>
                <a:cs typeface="Times New Roman" pitchFamily="18" charset="0"/>
              </a:rPr>
            </a:br>
            <a:endParaRPr lang="en-US" dirty="0"/>
          </a:p>
        </p:txBody>
      </p:sp>
      <p:sp>
        <p:nvSpPr>
          <p:cNvPr id="3" name="Content Placeholder 2"/>
          <p:cNvSpPr>
            <a:spLocks noGrp="1"/>
          </p:cNvSpPr>
          <p:nvPr>
            <p:ph idx="1"/>
          </p:nvPr>
        </p:nvSpPr>
        <p:spPr/>
        <p:txBody>
          <a:bodyPr>
            <a:noAutofit/>
          </a:bodyPr>
          <a:lstStyle/>
          <a:p>
            <a:pPr algn="just"/>
            <a:r>
              <a:rPr lang="hr-HR" sz="2400" dirty="0" smtClean="0"/>
              <a:t>This paper presents the results of a study on the impact of certain parameters of AM processes. </a:t>
            </a:r>
            <a:endParaRPr lang="en-US" sz="2400" dirty="0" smtClean="0"/>
          </a:p>
          <a:p>
            <a:pPr algn="just"/>
            <a:r>
              <a:rPr lang="hr-HR" sz="2400" dirty="0" smtClean="0"/>
              <a:t>A thorough investigation was carried out to evaluate the dimensions and geometric accuracy of a cheap 3D printer. </a:t>
            </a:r>
            <a:endParaRPr lang="en-US" sz="2400" dirty="0" smtClean="0"/>
          </a:p>
          <a:p>
            <a:pPr algn="just"/>
            <a:r>
              <a:rPr lang="hr-HR" sz="2400" dirty="0" smtClean="0"/>
              <a:t>In specifically, different levels of layer thickness have been printed on a few cylindrical specimens. Using a conventional reverse engineering method, these prototypes were acquired and transformed into CAD models. </a:t>
            </a:r>
            <a:endParaRPr lang="en-US" sz="2400" dirty="0" smtClean="0"/>
          </a:p>
          <a:p>
            <a:pPr algn="just"/>
            <a:r>
              <a:rPr lang="hr-HR" sz="2400" dirty="0" smtClean="0"/>
              <a:t>Then, by comparing these models to the nominal CAD model, the maximum deviation values and root mean square errors were computed. Additionally, controls for cylinder and circularity were performed</a:t>
            </a:r>
            <a:endParaRPr lang="en-US" sz="24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100" b="1" dirty="0" smtClean="0">
                <a:latin typeface="Times New Roman" pitchFamily="18" charset="0"/>
                <a:cs typeface="Times New Roman" pitchFamily="18" charset="0"/>
              </a:rPr>
              <a:t>References</a:t>
            </a:r>
            <a:r>
              <a:rPr lang="en-US" dirty="0" smtClean="0">
                <a:latin typeface="Times New Roman" pitchFamily="18" charset="0"/>
                <a:cs typeface="Times New Roman" pitchFamily="18" charset="0"/>
              </a:rPr>
              <a:t/>
            </a:r>
            <a:br>
              <a:rPr lang="en-US" dirty="0" smtClean="0">
                <a:latin typeface="Times New Roman" pitchFamily="18" charset="0"/>
                <a:cs typeface="Times New Roman" pitchFamily="18" charset="0"/>
              </a:rPr>
            </a:br>
            <a:endParaRPr lang="en-IN" dirty="0"/>
          </a:p>
        </p:txBody>
      </p:sp>
      <p:sp>
        <p:nvSpPr>
          <p:cNvPr id="3" name="Content Placeholder 2"/>
          <p:cNvSpPr>
            <a:spLocks noGrp="1"/>
          </p:cNvSpPr>
          <p:nvPr>
            <p:ph idx="1"/>
          </p:nvPr>
        </p:nvSpPr>
        <p:spPr>
          <a:xfrm>
            <a:off x="323528" y="836712"/>
            <a:ext cx="8424936" cy="5184576"/>
          </a:xfrm>
        </p:spPr>
        <p:txBody>
          <a:bodyPr>
            <a:normAutofit fontScale="62500" lnSpcReduction="20000"/>
          </a:bodyPr>
          <a:lstStyle/>
          <a:p>
            <a:pPr marL="971550" lvl="1" indent="-514350">
              <a:buAutoNum type="arabicPeriod"/>
            </a:pPr>
            <a:r>
              <a:rPr lang="en-US" dirty="0" err="1" smtClean="0"/>
              <a:t>Bikas,H</a:t>
            </a:r>
            <a:r>
              <a:rPr lang="en-US" dirty="0" smtClean="0"/>
              <a:t>., Stavropoulos, P., </a:t>
            </a:r>
            <a:r>
              <a:rPr lang="en-US" dirty="0" err="1" smtClean="0"/>
              <a:t>Chryssolouris</a:t>
            </a:r>
            <a:r>
              <a:rPr lang="en-US" dirty="0" smtClean="0"/>
              <a:t>, G., Additive manufacturing methods and modeling approaches: A critical review, 2016, International Journal of Advanced Manufacturing Technology,83(1-4),pp.389-405</a:t>
            </a:r>
          </a:p>
          <a:p>
            <a:pPr marL="971550" lvl="1" indent="-514350">
              <a:buAutoNum type="arabicPeriod"/>
            </a:pPr>
            <a:r>
              <a:rPr lang="en-US" dirty="0" err="1" smtClean="0"/>
              <a:t>Guo,N</a:t>
            </a:r>
            <a:r>
              <a:rPr lang="en-US" dirty="0" smtClean="0"/>
              <a:t>.,	</a:t>
            </a:r>
            <a:r>
              <a:rPr lang="en-US" dirty="0" err="1" smtClean="0"/>
              <a:t>Leu</a:t>
            </a:r>
            <a:r>
              <a:rPr lang="en-US" dirty="0" smtClean="0"/>
              <a:t>, M.C., Additive Manufacturing: Technology, applications and research heeds,2013,Frontiers of Mechanical Engineering,8(3),pp.215-243</a:t>
            </a:r>
          </a:p>
          <a:p>
            <a:pPr marL="971550" lvl="1" indent="-514350">
              <a:buAutoNum type="arabicPeriod"/>
            </a:pPr>
            <a:r>
              <a:rPr lang="en-US" dirty="0" err="1" smtClean="0"/>
              <a:t>Lanzotti</a:t>
            </a:r>
            <a:r>
              <a:rPr lang="en-US" dirty="0" smtClean="0"/>
              <a:t>, A., </a:t>
            </a:r>
            <a:r>
              <a:rPr lang="en-US" dirty="0" err="1" smtClean="0"/>
              <a:t>DelGiudice</a:t>
            </a:r>
            <a:r>
              <a:rPr lang="en-US" dirty="0" smtClean="0"/>
              <a:t>, D.M., </a:t>
            </a:r>
            <a:r>
              <a:rPr lang="en-US" dirty="0" err="1" smtClean="0"/>
              <a:t>Lepore</a:t>
            </a:r>
            <a:r>
              <a:rPr lang="en-US" dirty="0" smtClean="0"/>
              <a:t>, </a:t>
            </a:r>
            <a:r>
              <a:rPr lang="en-US" dirty="0" err="1" smtClean="0"/>
              <a:t>A.,Staiano</a:t>
            </a:r>
            <a:r>
              <a:rPr lang="en-US" dirty="0" smtClean="0"/>
              <a:t>, </a:t>
            </a:r>
            <a:r>
              <a:rPr lang="en-US" dirty="0" err="1" smtClean="0"/>
              <a:t>G.,Martorelli</a:t>
            </a:r>
            <a:r>
              <a:rPr lang="en-US" dirty="0" smtClean="0"/>
              <a:t>, M., on the geometric accuracy of Rep Rap open-source three-dimensional printer, 2015, Journal of Mechanical Design, Transactions of theASME,137 (10),art.no.101703</a:t>
            </a:r>
          </a:p>
          <a:p>
            <a:pPr marL="971550" lvl="1" indent="-514350">
              <a:buAutoNum type="arabicPeriod"/>
            </a:pPr>
            <a:r>
              <a:rPr lang="en-US" dirty="0" err="1" smtClean="0"/>
              <a:t>Cerniglia</a:t>
            </a:r>
            <a:r>
              <a:rPr lang="en-US" dirty="0" smtClean="0"/>
              <a:t>, </a:t>
            </a:r>
            <a:r>
              <a:rPr lang="en-US" dirty="0" err="1" smtClean="0"/>
              <a:t>D.,Montinaro</a:t>
            </a:r>
            <a:r>
              <a:rPr lang="en-US" dirty="0" smtClean="0"/>
              <a:t>, </a:t>
            </a:r>
            <a:r>
              <a:rPr lang="en-US" dirty="0" err="1" smtClean="0"/>
              <a:t>N.,Nigrelli</a:t>
            </a:r>
            <a:r>
              <a:rPr lang="en-US" dirty="0" smtClean="0"/>
              <a:t>, </a:t>
            </a:r>
            <a:r>
              <a:rPr lang="en-US" dirty="0" err="1" smtClean="0"/>
              <a:t>V.,Detection</a:t>
            </a:r>
            <a:r>
              <a:rPr lang="en-US" dirty="0" smtClean="0"/>
              <a:t> of disbands in multi-layers </a:t>
            </a:r>
            <a:r>
              <a:rPr lang="en-US" dirty="0" err="1" smtClean="0"/>
              <a:t>tructures</a:t>
            </a:r>
            <a:r>
              <a:rPr lang="en-US" dirty="0" smtClean="0"/>
              <a:t> by laser-based ultra sonic technique,2008, Journal of Adhesion, 84(10),pp.811-829</a:t>
            </a:r>
          </a:p>
          <a:p>
            <a:pPr marL="971550" lvl="1" indent="-514350">
              <a:buAutoNum type="arabicPeriod"/>
            </a:pPr>
            <a:r>
              <a:rPr lang="en-US" dirty="0" err="1" smtClean="0"/>
              <a:t>Boschetto</a:t>
            </a:r>
            <a:r>
              <a:rPr lang="en-US" dirty="0" smtClean="0"/>
              <a:t>, </a:t>
            </a:r>
            <a:r>
              <a:rPr lang="en-US" dirty="0" err="1" smtClean="0"/>
              <a:t>A.,Bottini,L</a:t>
            </a:r>
            <a:r>
              <a:rPr lang="en-US" dirty="0" smtClean="0"/>
              <a:t>. Accuracy prediction in fused deposition </a:t>
            </a:r>
            <a:r>
              <a:rPr lang="en-US" dirty="0" err="1" smtClean="0"/>
              <a:t>modelling</a:t>
            </a:r>
            <a:r>
              <a:rPr lang="en-US" dirty="0" smtClean="0"/>
              <a:t>, 2014, International Journal of Advanced Manufacturing Technology, 73 (5-8), pp.913-928</a:t>
            </a:r>
          </a:p>
          <a:p>
            <a:pPr marL="971550" lvl="1" indent="-514350">
              <a:buAutoNum type="arabicPeriod"/>
            </a:pPr>
            <a:r>
              <a:rPr lang="en-US" dirty="0" err="1" smtClean="0"/>
              <a:t>Ingrassia,T</a:t>
            </a:r>
            <a:r>
              <a:rPr lang="en-US" dirty="0" smtClean="0"/>
              <a:t>., </a:t>
            </a:r>
            <a:r>
              <a:rPr lang="en-US" dirty="0" err="1" smtClean="0"/>
              <a:t>Mancuso,A</a:t>
            </a:r>
            <a:r>
              <a:rPr lang="en-US" dirty="0" smtClean="0"/>
              <a:t>., </a:t>
            </a:r>
            <a:r>
              <a:rPr lang="en-US" dirty="0" err="1" smtClean="0"/>
              <a:t>Nigrelli,V</a:t>
            </a:r>
            <a:r>
              <a:rPr lang="en-US" dirty="0" smtClean="0"/>
              <a:t>., </a:t>
            </a:r>
            <a:r>
              <a:rPr lang="en-US" dirty="0" err="1" smtClean="0"/>
              <a:t>Tumino</a:t>
            </a:r>
            <a:r>
              <a:rPr lang="en-US" dirty="0" smtClean="0"/>
              <a:t>, D., Numerical study of the components positioning influence on the stability of a reverse shoulder prosthesis (2014) International Journal on Interactive Design and Manufacturing, 8(3), pp.187-197</a:t>
            </a:r>
          </a:p>
          <a:p>
            <a:endParaRPr lang="en-IN" dirty="0"/>
          </a:p>
        </p:txBody>
      </p:sp>
    </p:spTree>
    <p:extLst>
      <p:ext uri="{BB962C8B-B14F-4D97-AF65-F5344CB8AC3E}">
        <p14:creationId xmlns:p14="http://schemas.microsoft.com/office/powerpoint/2010/main" xmlns="" val="23656142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386</TotalTime>
  <Words>671</Words>
  <Application>Microsoft Office PowerPoint</Application>
  <PresentationFormat>On-screen Show (4:3)</PresentationFormat>
  <Paragraphs>52</Paragraphs>
  <Slides>8</Slides>
  <Notes>1</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    </vt:lpstr>
      <vt:lpstr>Presentation Outline</vt:lpstr>
      <vt:lpstr>Introduction </vt:lpstr>
      <vt:lpstr>Materials and Methods</vt:lpstr>
      <vt:lpstr>3D Acquisition and CAD Modelling </vt:lpstr>
      <vt:lpstr>Dimensional Inspection </vt:lpstr>
      <vt:lpstr>Conclusions </vt:lpstr>
      <vt:lpstr>References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Review of Electrical Discharge Machining on  various Superalloys SE=</dc:title>
  <dc:creator>HP</dc:creator>
  <cp:lastModifiedBy>Student Login</cp:lastModifiedBy>
  <cp:revision>33</cp:revision>
  <dcterms:created xsi:type="dcterms:W3CDTF">2022-04-20T16:24:08Z</dcterms:created>
  <dcterms:modified xsi:type="dcterms:W3CDTF">2024-06-21T10:25:58Z</dcterms:modified>
</cp:coreProperties>
</file>