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66" r:id="rId6"/>
    <p:sldId id="259" r:id="rId7"/>
    <p:sldId id="260" r:id="rId8"/>
    <p:sldId id="267" r:id="rId9"/>
    <p:sldId id="261" r:id="rId10"/>
    <p:sldId id="268" r:id="rId11"/>
    <p:sldId id="262" r:id="rId12"/>
    <p:sldId id="263"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F32B2-7AA1-742F-F01E-C1B21230E7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31477B2-F9D5-CC43-0C68-2AC08261B9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D5A77A52-668A-BC99-B7C4-F3614C7DAA3D}"/>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5" name="Footer Placeholder 4">
            <a:extLst>
              <a:ext uri="{FF2B5EF4-FFF2-40B4-BE49-F238E27FC236}">
                <a16:creationId xmlns:a16="http://schemas.microsoft.com/office/drawing/2014/main" id="{FBA6B4D7-1782-7EB9-160F-22D3650CE63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D33F614-A0FB-6302-AB0E-309C5390D65E}"/>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3112536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49831-428D-33CE-AF32-676ECD3EBB5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CEA6958-6325-36FC-9643-07DA1156A0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F9D9213-870D-60C2-92CA-C9F8345B36DA}"/>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5" name="Footer Placeholder 4">
            <a:extLst>
              <a:ext uri="{FF2B5EF4-FFF2-40B4-BE49-F238E27FC236}">
                <a16:creationId xmlns:a16="http://schemas.microsoft.com/office/drawing/2014/main" id="{FFEF080D-11B0-0E6B-2947-460450CA4A6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426264D-E3E5-F864-DA9B-DD6C542FFDE1}"/>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1455562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067F5-2117-655F-7B8E-3BA4EA032B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29EB53DB-8D56-C138-EA26-06CDAC61B7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0E81A0-A205-EDC0-F007-55EDB840E7E3}"/>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5" name="Footer Placeholder 4">
            <a:extLst>
              <a:ext uri="{FF2B5EF4-FFF2-40B4-BE49-F238E27FC236}">
                <a16:creationId xmlns:a16="http://schemas.microsoft.com/office/drawing/2014/main" id="{F535967F-5210-1131-7ED7-539A9B46A98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6DC6C8A-7424-902B-2283-240F5AAE9A41}"/>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1208399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AD9B4-EAD3-525E-AF21-947F37997E9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36BC956-DE29-18C3-7141-D58CF72F64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2CEEA5E5-6C25-6C2C-71C5-88EF9C86E1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3AE3D58A-DC20-3428-C7F3-D0E550FB5747}"/>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6" name="Footer Placeholder 5">
            <a:extLst>
              <a:ext uri="{FF2B5EF4-FFF2-40B4-BE49-F238E27FC236}">
                <a16:creationId xmlns:a16="http://schemas.microsoft.com/office/drawing/2014/main" id="{3DF75209-CC81-5888-68E2-8A773861CAA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B49C4C4-F009-E2B8-982A-599977EF74DA}"/>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1707313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364D2-5E1F-BE73-4A7A-705C64D195C3}"/>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CF54500-1FC5-E4C2-5892-B5678AD8C2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4D0AE5-30CD-06C3-F49E-7EAE184F8D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8C661BD0-0396-DB4D-C333-0B0168387D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14F70CB-5582-33F9-267A-CC67A33E44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5C30C7CC-8E6D-45FC-6F90-57E6DEC52A40}"/>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8" name="Footer Placeholder 7">
            <a:extLst>
              <a:ext uri="{FF2B5EF4-FFF2-40B4-BE49-F238E27FC236}">
                <a16:creationId xmlns:a16="http://schemas.microsoft.com/office/drawing/2014/main" id="{BA6E8CDE-4753-AD63-D293-42786BE01C96}"/>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043A1551-334D-78C2-70B2-2EEA1C1FC279}"/>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3969845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CC2B2-2C40-8400-6DEA-B044960AA30F}"/>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FEBE62A9-7313-A940-D9F7-CC93A51CEC0E}"/>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4" name="Footer Placeholder 3">
            <a:extLst>
              <a:ext uri="{FF2B5EF4-FFF2-40B4-BE49-F238E27FC236}">
                <a16:creationId xmlns:a16="http://schemas.microsoft.com/office/drawing/2014/main" id="{2ADB97D1-F5EB-87C2-4EFF-CB19A1906AA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DF257CE8-C476-7AD3-F483-AD8A8625BBEA}"/>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3284298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E15C68-08B3-DB89-1086-4A66C3AA342E}"/>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3" name="Footer Placeholder 2">
            <a:extLst>
              <a:ext uri="{FF2B5EF4-FFF2-40B4-BE49-F238E27FC236}">
                <a16:creationId xmlns:a16="http://schemas.microsoft.com/office/drawing/2014/main" id="{13F910C6-3AE2-0373-8121-EF7C3E821FC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D38E9909-9481-8A09-3D09-5A57306AA5C3}"/>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2772964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5E24A-C071-E517-7B8D-B4399F8016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990F5F6C-9A4C-A373-2B5C-050EE87F32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F013155-D9AF-6297-26D3-237015B18E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1D06AE-8810-8AE1-59A9-4406643636F2}"/>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6" name="Footer Placeholder 5">
            <a:extLst>
              <a:ext uri="{FF2B5EF4-FFF2-40B4-BE49-F238E27FC236}">
                <a16:creationId xmlns:a16="http://schemas.microsoft.com/office/drawing/2014/main" id="{CCFBE162-9B4F-63ED-65BC-DE3C245F619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31CE445-1754-F0AA-5CD9-C84A85D9FBF6}"/>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2046796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F798A-7D5C-9A23-6DDD-FDC21F5DB2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3AAAA5D-8B6E-D0B3-5719-90943BB18B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9ACEBFC5-F945-7CA1-B086-D97132ED72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857523-B810-55AD-F67E-9D2CDDDC9145}"/>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6" name="Footer Placeholder 5">
            <a:extLst>
              <a:ext uri="{FF2B5EF4-FFF2-40B4-BE49-F238E27FC236}">
                <a16:creationId xmlns:a16="http://schemas.microsoft.com/office/drawing/2014/main" id="{BAF83EAE-086C-E586-A1FD-798DCE6024B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930EBA8B-473D-9F03-55AF-D17EE14BC5B8}"/>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700124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96F48-D88F-B797-8D7C-68800E4C8F19}"/>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5F49BFF-0E0B-184A-B672-C8D7686B01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2F29CF1-9671-0241-672E-35CF16C893A8}"/>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5" name="Footer Placeholder 4">
            <a:extLst>
              <a:ext uri="{FF2B5EF4-FFF2-40B4-BE49-F238E27FC236}">
                <a16:creationId xmlns:a16="http://schemas.microsoft.com/office/drawing/2014/main" id="{4B7E05E8-BF9B-9ACB-3077-AEA784AA883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9E5F86A-C32F-6DFD-7354-843D254106B1}"/>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3571267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81A21B-E6A2-04A1-BC92-7769E610CBC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CB4045A-5BAC-DA5B-3FE4-3E3EBE2ABA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87395B4-B934-26D9-DCC1-30A0B25AD4ED}"/>
              </a:ext>
            </a:extLst>
          </p:cNvPr>
          <p:cNvSpPr>
            <a:spLocks noGrp="1"/>
          </p:cNvSpPr>
          <p:nvPr>
            <p:ph type="dt" sz="half" idx="10"/>
          </p:nvPr>
        </p:nvSpPr>
        <p:spPr/>
        <p:txBody>
          <a:bodyPr/>
          <a:lstStyle/>
          <a:p>
            <a:fld id="{2762B134-D961-44F7-A056-88399926DB49}" type="datetimeFigureOut">
              <a:rPr lang="en-IN" smtClean="0"/>
              <a:t>09-09-2024</a:t>
            </a:fld>
            <a:endParaRPr lang="en-IN"/>
          </a:p>
        </p:txBody>
      </p:sp>
      <p:sp>
        <p:nvSpPr>
          <p:cNvPr id="5" name="Footer Placeholder 4">
            <a:extLst>
              <a:ext uri="{FF2B5EF4-FFF2-40B4-BE49-F238E27FC236}">
                <a16:creationId xmlns:a16="http://schemas.microsoft.com/office/drawing/2014/main" id="{B60824B4-7906-49EA-35D4-EE1016F6583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7FA7753-CB2B-D342-62C7-A334EDC1D91F}"/>
              </a:ext>
            </a:extLst>
          </p:cNvPr>
          <p:cNvSpPr>
            <a:spLocks noGrp="1"/>
          </p:cNvSpPr>
          <p:nvPr>
            <p:ph type="sldNum" sz="quarter" idx="12"/>
          </p:nvPr>
        </p:nvSpPr>
        <p:spPr/>
        <p:txBody>
          <a:bodyPr/>
          <a:lstStyle/>
          <a:p>
            <a:fld id="{1A36DEBF-7921-4513-94C2-F0457E6A0B18}" type="slidenum">
              <a:rPr lang="en-IN" smtClean="0"/>
              <a:t>‹#›</a:t>
            </a:fld>
            <a:endParaRPr lang="en-IN"/>
          </a:p>
        </p:txBody>
      </p:sp>
    </p:spTree>
    <p:extLst>
      <p:ext uri="{BB962C8B-B14F-4D97-AF65-F5344CB8AC3E}">
        <p14:creationId xmlns:p14="http://schemas.microsoft.com/office/powerpoint/2010/main" val="27621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499991-C7FC-B31C-E615-DA6A2BE21E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777B052-0571-CD92-48FB-53FE065624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1C752F2-F678-2959-7FCA-4C6075638F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62B134-D961-44F7-A056-88399926DB49}" type="datetimeFigureOut">
              <a:rPr lang="en-IN" smtClean="0"/>
              <a:t>09-09-2024</a:t>
            </a:fld>
            <a:endParaRPr lang="en-IN"/>
          </a:p>
        </p:txBody>
      </p:sp>
      <p:sp>
        <p:nvSpPr>
          <p:cNvPr id="5" name="Footer Placeholder 4">
            <a:extLst>
              <a:ext uri="{FF2B5EF4-FFF2-40B4-BE49-F238E27FC236}">
                <a16:creationId xmlns:a16="http://schemas.microsoft.com/office/drawing/2014/main" id="{3C96BD7B-7727-7B10-9993-F8958C2D6C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45593B8-84C1-E46B-A29C-12FD9F815D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36DEBF-7921-4513-94C2-F0457E6A0B18}" type="slidenum">
              <a:rPr lang="en-IN" smtClean="0"/>
              <a:t>‹#›</a:t>
            </a:fld>
            <a:endParaRPr lang="en-IN"/>
          </a:p>
        </p:txBody>
      </p:sp>
    </p:spTree>
    <p:extLst>
      <p:ext uri="{BB962C8B-B14F-4D97-AF65-F5344CB8AC3E}">
        <p14:creationId xmlns:p14="http://schemas.microsoft.com/office/powerpoint/2010/main" val="38570715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4108/EAI.30-10-2018.2281476"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00+] Powerpoint Backgrounds | Wallpapers.com">
            <a:extLst>
              <a:ext uri="{FF2B5EF4-FFF2-40B4-BE49-F238E27FC236}">
                <a16:creationId xmlns:a16="http://schemas.microsoft.com/office/drawing/2014/main" id="{EF0C061C-7214-FDE9-7B1E-178C095A3C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0D34F1F4-3F6B-328A-9546-47D0816490BD}"/>
              </a:ext>
            </a:extLst>
          </p:cNvPr>
          <p:cNvSpPr>
            <a:spLocks noGrp="1"/>
          </p:cNvSpPr>
          <p:nvPr>
            <p:ph type="subTitle" idx="1"/>
          </p:nvPr>
        </p:nvSpPr>
        <p:spPr>
          <a:xfrm>
            <a:off x="424070" y="2185104"/>
            <a:ext cx="11635408" cy="1655762"/>
          </a:xfrm>
        </p:spPr>
        <p:txBody>
          <a:bodyPr>
            <a:normAutofit lnSpcReduction="10000"/>
          </a:bodyPr>
          <a:lstStyle/>
          <a:p>
            <a:pPr>
              <a:lnSpc>
                <a:spcPct val="150000"/>
              </a:lnSpc>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WARRANTIES, PROTECTION, AND OWNERSHIP: A COMPREHENSIVE REVIEW OF LEGAL FRAMEWORKS IN THE PRE-OWNED CAR MARKET IN JHARKHAND</a:t>
            </a:r>
          </a:p>
          <a:p>
            <a:endParaRPr lang="en-IN" dirty="0"/>
          </a:p>
        </p:txBody>
      </p:sp>
      <p:sp>
        <p:nvSpPr>
          <p:cNvPr id="4" name="TextBox 3">
            <a:extLst>
              <a:ext uri="{FF2B5EF4-FFF2-40B4-BE49-F238E27FC236}">
                <a16:creationId xmlns:a16="http://schemas.microsoft.com/office/drawing/2014/main" id="{F2E9F071-29F1-0CF9-1AAB-F791A3B055DC}"/>
              </a:ext>
            </a:extLst>
          </p:cNvPr>
          <p:cNvSpPr txBox="1"/>
          <p:nvPr/>
        </p:nvSpPr>
        <p:spPr>
          <a:xfrm>
            <a:off x="9250254" y="4672896"/>
            <a:ext cx="2701445" cy="1892826"/>
          </a:xfrm>
          <a:prstGeom prst="rect">
            <a:avLst/>
          </a:prstGeom>
          <a:noFill/>
        </p:spPr>
        <p:txBody>
          <a:bodyPr wrap="none" rtlCol="0">
            <a:spAutoFit/>
          </a:bodyPr>
          <a:lstStyle/>
          <a:p>
            <a:pPr algn="r">
              <a:lnSpc>
                <a:spcPct val="150000"/>
              </a:lnSpc>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Research Scholars</a:t>
            </a:r>
          </a:p>
          <a:p>
            <a:pPr algn="r">
              <a:lnSpc>
                <a:spcPct val="150000"/>
              </a:lnSpc>
            </a:pP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Monalisha</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Ganguly</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pP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Dr.</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Md Saifullah Khalid</a:t>
            </a:r>
          </a:p>
          <a:p>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2378150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C219EB11-EC10-0988-C363-883D39CD4D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3C748D9-0149-C0FD-76D1-8C98AF711D58}"/>
              </a:ext>
            </a:extLst>
          </p:cNvPr>
          <p:cNvSpPr txBox="1"/>
          <p:nvPr/>
        </p:nvSpPr>
        <p:spPr>
          <a:xfrm>
            <a:off x="278294" y="229203"/>
            <a:ext cx="11529391" cy="707886"/>
          </a:xfrm>
          <a:prstGeom prst="rect">
            <a:avLst/>
          </a:prstGeom>
          <a:noFill/>
        </p:spPr>
        <p:txBody>
          <a:bodyPr wrap="square">
            <a:spAutoFit/>
          </a:bodyPr>
          <a:lstStyle/>
          <a:p>
            <a:pPr algn="ctr"/>
            <a:r>
              <a:rPr lang="en-IN" sz="4000" b="1" dirty="0">
                <a:effectLst/>
                <a:latin typeface="Times New Roman" panose="02020603050405020304" pitchFamily="18" charset="0"/>
                <a:ea typeface="Calibri" panose="020F0502020204030204" pitchFamily="34" charset="0"/>
              </a:rPr>
              <a:t>INTRODUCTION</a:t>
            </a:r>
            <a:endParaRPr lang="en-IN" sz="4000" b="1" dirty="0"/>
          </a:p>
        </p:txBody>
      </p:sp>
      <p:sp>
        <p:nvSpPr>
          <p:cNvPr id="5" name="TextBox 4">
            <a:extLst>
              <a:ext uri="{FF2B5EF4-FFF2-40B4-BE49-F238E27FC236}">
                <a16:creationId xmlns:a16="http://schemas.microsoft.com/office/drawing/2014/main" id="{89FC583F-37D2-CAD4-0E9B-C98B39C513DA}"/>
              </a:ext>
            </a:extLst>
          </p:cNvPr>
          <p:cNvSpPr txBox="1"/>
          <p:nvPr/>
        </p:nvSpPr>
        <p:spPr>
          <a:xfrm>
            <a:off x="278293" y="993125"/>
            <a:ext cx="11529391"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preowned automobile sector is a rich environment concerning market relations, consumer habits and tendencies, and the net of legal conditions concerning warranties, protection, and ownership status.</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This knowledge is important to the players particularly the buyers and the sellers in the context of the used automobile industry in India.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Warranties are of considerable role in ensuring the buyers’ trust and protection in the used automobile market.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These warranties include maker’s warranties, dealer promises as well as third-party assurance, and all these warranties offer different levels of warranty and assurance of the performance and the state of the vehicle.</a:t>
            </a:r>
          </a:p>
          <a:p>
            <a:pPr algn="just">
              <a:lnSpc>
                <a:spcPct val="150000"/>
              </a:lnSpc>
            </a:pPr>
            <a:r>
              <a:rPr lang="en-IN" sz="1800" b="1" u="sng" kern="100" dirty="0">
                <a:effectLst/>
                <a:latin typeface="Times New Roman" panose="02020603050405020304" pitchFamily="18" charset="0"/>
                <a:ea typeface="Calibri" panose="020F0502020204030204" pitchFamily="34" charset="0"/>
                <a:cs typeface="Mangal" panose="02040503050203030202" pitchFamily="18" charset="0"/>
              </a:rPr>
              <a:t>The Rising Popularity of Pre-Owned Cars in India</a:t>
            </a:r>
            <a:endParaRPr lang="en-IN" sz="1800" b="1" u="sng"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current trend of the growing used automobile market in India is a clear change in trend and consumer behavior. The following are some reasons why this tendency appears. For instance, there is increasing financial independence and shifts in the economic conditions that make used cars more appealing as well as affordable.</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enhancement of vehicle quality and technology increases the customer’s confidence in procuring a used car while increasing urbanization and traffic challenges create a market demand for a reliable, safe, and efficient vehicle to appeal to a diverse market.</a:t>
            </a:r>
            <a:endParaRPr lang="en-IN" dirty="0"/>
          </a:p>
        </p:txBody>
      </p:sp>
    </p:spTree>
    <p:extLst>
      <p:ext uri="{BB962C8B-B14F-4D97-AF65-F5344CB8AC3E}">
        <p14:creationId xmlns:p14="http://schemas.microsoft.com/office/powerpoint/2010/main" val="885141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200+] Powerpoint Backgrounds | Wallpapers.com">
            <a:extLst>
              <a:ext uri="{FF2B5EF4-FFF2-40B4-BE49-F238E27FC236}">
                <a16:creationId xmlns:a16="http://schemas.microsoft.com/office/drawing/2014/main" id="{8D43E6EC-1C2B-DC1D-F42E-60717439EF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823940-68C2-E102-2A54-298B1FBD8D3F}"/>
              </a:ext>
            </a:extLst>
          </p:cNvPr>
          <p:cNvSpPr txBox="1"/>
          <p:nvPr/>
        </p:nvSpPr>
        <p:spPr>
          <a:xfrm>
            <a:off x="298174" y="544204"/>
            <a:ext cx="11595652" cy="5546647"/>
          </a:xfrm>
          <a:prstGeom prst="rect">
            <a:avLst/>
          </a:prstGeom>
          <a:noFill/>
        </p:spPr>
        <p:txBody>
          <a:bodyPr wrap="square">
            <a:spAutoFit/>
          </a:bodyPr>
          <a:lstStyle/>
          <a:p>
            <a:pPr algn="just">
              <a:lnSpc>
                <a:spcPct val="150000"/>
              </a:lnSpc>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 Objective</a:t>
            </a:r>
          </a:p>
          <a:p>
            <a:pPr marL="285750" indent="-285750" algn="just">
              <a:lnSpc>
                <a:spcPct val="150000"/>
              </a:lnSpc>
              <a:buFont typeface="Arial" panose="020B0604020202020204" pitchFamily="34" charset="0"/>
              <a:buChar char="•"/>
            </a:pPr>
            <a:r>
              <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research will evaluate the current legal requirements and legislations applying to warranties, protection plans, and ownership issues in Jharkhand’s used car market. </a:t>
            </a:r>
          </a:p>
          <a:p>
            <a:pPr marL="285750" indent="-285750" algn="just">
              <a:lnSpc>
                <a:spcPct val="150000"/>
              </a:lnSpc>
              <a:buFont typeface="Arial" panose="020B0604020202020204" pitchFamily="34" charset="0"/>
              <a:buChar char="•"/>
            </a:pPr>
            <a:r>
              <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will look at the existing laws to determine what gaps there are in the protection of consumers and also look at the efficiency of these laws in the protection the both buyers and sellers. </a:t>
            </a:r>
          </a:p>
          <a:p>
            <a:pPr marL="285750" indent="-285750" algn="just">
              <a:lnSpc>
                <a:spcPct val="150000"/>
              </a:lnSpc>
              <a:buFont typeface="Arial" panose="020B0604020202020204" pitchFamily="34" charset="0"/>
              <a:buChar char="•"/>
            </a:pPr>
            <a:r>
              <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study seeks to examine to what extent that current legal frameworks protect and influence the used car market consumer interest. Through these aspects, the study aims at making traffic analysis on these regulations seeking to inform consumers’ well-being from these regulations as well as market influences.</a:t>
            </a:r>
          </a:p>
          <a:p>
            <a:pPr algn="just">
              <a:lnSpc>
                <a:spcPct val="150000"/>
              </a:lnSpc>
              <a:spcAft>
                <a:spcPts val="800"/>
              </a:spcAft>
            </a:pPr>
            <a:r>
              <a:rPr lang="en-IN" sz="1800" b="1" u="sng"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Significance of the study</a:t>
            </a:r>
            <a:endParaRPr lang="en-IN" sz="1800" b="1"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findings would be helpful to several stakeholders: </a:t>
            </a:r>
            <a:r>
              <a:rPr lang="en-IN"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purchasers, manufacturers, dealers, lawyers, and buyers’ interest organizations, in a way that enables them to comprehend their part, and the law best. However, this research will help in making a change to consumer protection since it will expound on the flaws of the existing laws about warranties and guarantees in the pre-owned car business in Jharkhand.</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5756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3C4B790B-6D8F-985A-2FCB-93CDF9E017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64BBAA7-3E3B-34EA-732E-62488F58FE64}"/>
              </a:ext>
            </a:extLst>
          </p:cNvPr>
          <p:cNvSpPr txBox="1"/>
          <p:nvPr/>
        </p:nvSpPr>
        <p:spPr>
          <a:xfrm>
            <a:off x="371061" y="292412"/>
            <a:ext cx="11555896" cy="707886"/>
          </a:xfrm>
          <a:prstGeom prst="rect">
            <a:avLst/>
          </a:prstGeom>
          <a:noFill/>
        </p:spPr>
        <p:txBody>
          <a:bodyPr wrap="square">
            <a:spAutoFit/>
          </a:bodyPr>
          <a:lstStyle/>
          <a:p>
            <a:pPr algn="ctr"/>
            <a:r>
              <a:rPr lang="en-IN" sz="4000" b="1" dirty="0">
                <a:solidFill>
                  <a:srgbClr val="000000"/>
                </a:solidFill>
                <a:effectLst/>
                <a:latin typeface="Times New Roman" panose="02020603050405020304" pitchFamily="18" charset="0"/>
                <a:ea typeface="Calibri" panose="020F0502020204030204" pitchFamily="34" charset="0"/>
              </a:rPr>
              <a:t>LITERATURE REVIEW</a:t>
            </a:r>
            <a:endParaRPr lang="en-IN" sz="4000" b="1" dirty="0"/>
          </a:p>
        </p:txBody>
      </p:sp>
      <p:sp>
        <p:nvSpPr>
          <p:cNvPr id="5" name="TextBox 4">
            <a:extLst>
              <a:ext uri="{FF2B5EF4-FFF2-40B4-BE49-F238E27FC236}">
                <a16:creationId xmlns:a16="http://schemas.microsoft.com/office/drawing/2014/main" id="{C6447166-4641-363D-6685-BE8C4F95BDE9}"/>
              </a:ext>
            </a:extLst>
          </p:cNvPr>
          <p:cNvSpPr txBox="1"/>
          <p:nvPr/>
        </p:nvSpPr>
        <p:spPr>
          <a:xfrm>
            <a:off x="271669" y="1239293"/>
            <a:ext cx="11648661" cy="5541517"/>
          </a:xfrm>
          <a:prstGeom prst="rect">
            <a:avLst/>
          </a:prstGeom>
          <a:noFill/>
        </p:spPr>
        <p:txBody>
          <a:bodyPr wrap="square">
            <a:spAutoFit/>
          </a:bodyPr>
          <a:lstStyle/>
          <a:p>
            <a:pPr algn="just">
              <a:lnSpc>
                <a:spcPct val="150000"/>
              </a:lnSpc>
              <a:spcAft>
                <a:spcPts val="800"/>
              </a:spcAft>
            </a:pPr>
            <a:r>
              <a:rPr lang="en-IN" sz="1800" b="1" u="sng" kern="100" dirty="0">
                <a:effectLst/>
                <a:latin typeface="Times New Roman" panose="02020603050405020304" pitchFamily="18" charset="0"/>
                <a:ea typeface="Calibri" panose="020F0502020204030204" pitchFamily="34" charset="0"/>
                <a:cs typeface="Mangal" panose="02040503050203030202" pitchFamily="18" charset="0"/>
              </a:rPr>
              <a:t>Warranties and Pre-owned car market</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t>
            </a: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Warranty and the pre-owned car market are the two important sections that provide the service to guests. Warranties thus form part of the buyer-seller relationship that offers even promises, guarantees, and responsibilities. Research on warranty policies which comprises manufacturer warranties, dealer guarantees, and supplemental warranties seeks to establish their scope, constraint, and relevance in the field of purchase.</a:t>
            </a: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Warranties are important in enhancing the confidence and satisfaction of consumers while buying a used car since they assure the buyer of the quality of the car they are buying (Soberman,2003). </a:t>
            </a: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Such assurances make consumers think beyond more standard, fleet-owned vehicles; perhaps even those that are slightly older with more mileage, and help them develop a sense of security.</a:t>
            </a:r>
          </a:p>
          <a:p>
            <a:pPr algn="just">
              <a:lnSpc>
                <a:spcPct val="150000"/>
              </a:lnSpc>
              <a:spcAft>
                <a:spcPts val="800"/>
              </a:spcAft>
            </a:pPr>
            <a:r>
              <a:rPr lang="en-IN" sz="1800" b="1" u="sng" dirty="0">
                <a:solidFill>
                  <a:srgbClr val="000000"/>
                </a:solidFill>
                <a:effectLst/>
                <a:latin typeface="Times New Roman" panose="02020603050405020304" pitchFamily="18" charset="0"/>
                <a:ea typeface="Calibri" panose="020F0502020204030204" pitchFamily="34" charset="0"/>
              </a:rPr>
              <a:t>Consumer protection law &amp; pre-owned car market.</a:t>
            </a:r>
          </a:p>
          <a:p>
            <a:pPr marL="285750" indent="-285750" algn="just">
              <a:lnSpc>
                <a:spcPct val="150000"/>
              </a:lnSpc>
              <a:spcAft>
                <a:spcPts val="800"/>
              </a:spcAft>
              <a:buFont typeface="Courier New" panose="02070309020205020404" pitchFamily="49" charset="0"/>
              <a:buChar char="o"/>
            </a:pPr>
            <a:r>
              <a:rPr lang="en-IN" sz="1800" dirty="0">
                <a:solidFill>
                  <a:srgbClr val="000000"/>
                </a:solidFill>
                <a:effectLst/>
                <a:latin typeface="Times New Roman" panose="02020603050405020304" pitchFamily="18" charset="0"/>
                <a:ea typeface="Calibri" panose="020F0502020204030204" pitchFamily="34" charset="0"/>
              </a:rPr>
              <a:t>Laws on consumer protection ensure that consumers receive the right information and that they are not exploited through fraudulent methods of sales. </a:t>
            </a:r>
            <a:endParaRPr lang="en-IN" sz="1800" b="1" u="sng"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95809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200+] Powerpoint Backgrounds | Wallpapers.com">
            <a:extLst>
              <a:ext uri="{FF2B5EF4-FFF2-40B4-BE49-F238E27FC236}">
                <a16:creationId xmlns:a16="http://schemas.microsoft.com/office/drawing/2014/main" id="{7B9C68E9-36DD-581A-A3CF-44F48CA3C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CA295B0-6E51-5F2C-BC79-EB2084C5B267}"/>
              </a:ext>
            </a:extLst>
          </p:cNvPr>
          <p:cNvSpPr txBox="1"/>
          <p:nvPr/>
        </p:nvSpPr>
        <p:spPr>
          <a:xfrm>
            <a:off x="344556" y="937089"/>
            <a:ext cx="11688417" cy="4202882"/>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Campbell (2023) describes consumer protection laws as the basic rights of any individual who intends to purchase a used car. According to him, these laws protect the buyer from fraud, misrepresentation of facts, and unfair trade practices.</a:t>
            </a:r>
          </a:p>
          <a:p>
            <a:pPr algn="just">
              <a:lnSpc>
                <a:spcPct val="150000"/>
              </a:lnSpc>
            </a:pPr>
            <a:r>
              <a:rPr lang="en-IN" sz="1800" dirty="0">
                <a:effectLst/>
                <a:latin typeface="Times New Roman" panose="02020603050405020304" pitchFamily="18" charset="0"/>
                <a:ea typeface="Calibri" panose="020F0502020204030204" pitchFamily="34" charset="0"/>
              </a:rPr>
              <a:t> </a:t>
            </a:r>
            <a:r>
              <a:rPr lang="en-IN" sz="1800" b="1" u="sng" dirty="0">
                <a:solidFill>
                  <a:srgbClr val="000000"/>
                </a:solidFill>
                <a:effectLst/>
                <a:latin typeface="Times New Roman" panose="02020603050405020304" pitchFamily="18" charset="0"/>
                <a:ea typeface="Calibri" panose="020F0502020204030204" pitchFamily="34" charset="0"/>
              </a:rPr>
              <a:t>Ownership and pre-owned car segment</a:t>
            </a:r>
          </a:p>
          <a:p>
            <a:pPr marL="285750" indent="-285750" algn="just">
              <a:lnSpc>
                <a:spcPct val="150000"/>
              </a:lnSpc>
              <a:buFont typeface="Courier New" panose="02070309020205020404" pitchFamily="49" charset="0"/>
              <a:buChar char="o"/>
            </a:pPr>
            <a:r>
              <a:rPr lang="en-IN" sz="1800" dirty="0" err="1">
                <a:effectLst/>
                <a:latin typeface="Times New Roman" panose="02020603050405020304" pitchFamily="18" charset="0"/>
                <a:ea typeface="Calibri" panose="020F0502020204030204" pitchFamily="34" charset="0"/>
              </a:rPr>
              <a:t>Biradar</a:t>
            </a:r>
            <a:r>
              <a:rPr lang="en-IN" sz="1800" dirty="0">
                <a:effectLst/>
                <a:latin typeface="Times New Roman" panose="02020603050405020304" pitchFamily="18" charset="0"/>
                <a:ea typeface="Calibri" panose="020F0502020204030204" pitchFamily="34" charset="0"/>
              </a:rPr>
              <a:t>, &amp; Kulkarni, (2015), it is clear that efficient ownership transfer procedures boost consumer confidence since purchasers can have a valid and clean title that protects consumers from all possible legal issues. Further, smooth ownership transfer and valid documentation of vehicles will give rise to market stability in terms of instilling confidence among buyers and reducing cases of fraud as noted.</a:t>
            </a:r>
          </a:p>
          <a:p>
            <a:pPr marL="285750" indent="-285750" algn="just">
              <a:lnSpc>
                <a:spcPct val="150000"/>
              </a:lnSpc>
              <a:buFont typeface="Courier New" panose="02070309020205020404" pitchFamily="49" charset="0"/>
              <a:buChar char="o"/>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Also according to Tshabalala &amp; Hans, (2011), it is ownership processes that are well-managed that guarantee not only the protection and satisfaction of consumers but also a more efficient and reliable used car market as a whole for buyers and sellers alike.</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09411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94AA9251-6EB3-C6E5-70CF-0438939838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A514EF1-CE9B-BFD1-647F-3ECC7100A127}"/>
              </a:ext>
            </a:extLst>
          </p:cNvPr>
          <p:cNvSpPr txBox="1"/>
          <p:nvPr/>
        </p:nvSpPr>
        <p:spPr>
          <a:xfrm>
            <a:off x="92766" y="279159"/>
            <a:ext cx="11820938" cy="707886"/>
          </a:xfrm>
          <a:prstGeom prst="rect">
            <a:avLst/>
          </a:prstGeom>
          <a:noFill/>
        </p:spPr>
        <p:txBody>
          <a:bodyPr wrap="square">
            <a:spAutoFit/>
          </a:bodyPr>
          <a:lstStyle/>
          <a:p>
            <a:pPr algn="ctr"/>
            <a:r>
              <a:rPr lang="en-IN" sz="4000" b="1" dirty="0">
                <a:solidFill>
                  <a:srgbClr val="000000"/>
                </a:solidFill>
                <a:effectLst/>
                <a:latin typeface="Times New Roman" panose="02020603050405020304" pitchFamily="18" charset="0"/>
                <a:ea typeface="Calibri" panose="020F0502020204030204" pitchFamily="34" charset="0"/>
              </a:rPr>
              <a:t>RESEARCH METHODOLOGY</a:t>
            </a:r>
            <a:endParaRPr lang="en-IN" sz="4000" b="1" dirty="0"/>
          </a:p>
        </p:txBody>
      </p:sp>
      <p:sp>
        <p:nvSpPr>
          <p:cNvPr id="5" name="TextBox 4">
            <a:extLst>
              <a:ext uri="{FF2B5EF4-FFF2-40B4-BE49-F238E27FC236}">
                <a16:creationId xmlns:a16="http://schemas.microsoft.com/office/drawing/2014/main" id="{C9254BB2-9EF3-3B5F-2F5B-A4C58BDAD10F}"/>
              </a:ext>
            </a:extLst>
          </p:cNvPr>
          <p:cNvSpPr txBox="1"/>
          <p:nvPr/>
        </p:nvSpPr>
        <p:spPr>
          <a:xfrm>
            <a:off x="92767" y="1083497"/>
            <a:ext cx="11820937" cy="5654561"/>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The current review paper, therefore, contains a systematic approach to ensure that the area is comprehensively examined. A massive review of the available academic, legal, and industry sources related to warranties, consumer protection, and ownership rights in the pre-owned car market is done. </a:t>
            </a:r>
          </a:p>
          <a:p>
            <a:pPr marL="285750" indent="-285750" algn="just">
              <a:lnSpc>
                <a:spcPct val="150000"/>
              </a:lnSpc>
              <a:spcAft>
                <a:spcPts val="800"/>
              </a:spcAft>
              <a:buFont typeface="Wingdings" panose="05000000000000000000" pitchFamily="2" charset="2"/>
              <a:buChar char="§"/>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This review includes statutory laws, regulatory guidelines, and case studies specific to Jharkhand.</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The database search began with a literature review that involved the use of several social sciences databases including but not limited to SCIENCEDOMAIN International, Endnotes, Web of Science: Such as Emerging Sources Citation Index, Scopus, Elsevier’s SSRN, Wiley Online Library, Taylor &amp; Francis online, Springer link, </a:t>
            </a:r>
            <a:r>
              <a:rPr lang="en-US" sz="1800" kern="0" dirty="0" err="1">
                <a:effectLst/>
                <a:latin typeface="Times New Roman" panose="02020603050405020304" pitchFamily="18" charset="0"/>
                <a:ea typeface="Times New Roman" panose="02020603050405020304" pitchFamily="18" charset="0"/>
                <a:cs typeface="Mangal" panose="02040503050203030202" pitchFamily="18" charset="0"/>
              </a:rPr>
              <a:t>Proquest</a:t>
            </a: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 business collection, and Google scholar. This was done using the following keywords: ”warranties”, “ consumer protection law”, “ownership”, “pre-owned car” and “Jharkhand”.</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Each element of the model was justified with evidence identified from the studies that were reviewed. Following this, findings from the literature were organized following the outlined structure and presented the key insights from the review while also supporting the development of the conceptual model. Throughout the process, the reviewer continued to revise the methodology with iteration to provide strength and focus on research objectives.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55933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200+] Powerpoint Backgrounds | Wallpapers.com">
            <a:extLst>
              <a:ext uri="{FF2B5EF4-FFF2-40B4-BE49-F238E27FC236}">
                <a16:creationId xmlns:a16="http://schemas.microsoft.com/office/drawing/2014/main" id="{DAAB1324-D988-9431-A181-1D87983796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E3FB5DB-C7A2-3A1D-1077-8EE523A59E5E}"/>
              </a:ext>
            </a:extLst>
          </p:cNvPr>
          <p:cNvSpPr txBox="1"/>
          <p:nvPr/>
        </p:nvSpPr>
        <p:spPr>
          <a:xfrm>
            <a:off x="225287" y="0"/>
            <a:ext cx="11741426" cy="707886"/>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RESULTS</a:t>
            </a:r>
            <a:r>
              <a:rPr lang="en-US" dirty="0"/>
              <a:t> </a:t>
            </a:r>
            <a:endParaRPr lang="en-IN" dirty="0"/>
          </a:p>
        </p:txBody>
      </p:sp>
      <p:graphicFrame>
        <p:nvGraphicFramePr>
          <p:cNvPr id="3" name="Table 2">
            <a:extLst>
              <a:ext uri="{FF2B5EF4-FFF2-40B4-BE49-F238E27FC236}">
                <a16:creationId xmlns:a16="http://schemas.microsoft.com/office/drawing/2014/main" id="{33A8D0D8-0924-F3E6-C921-6E3454AB568F}"/>
              </a:ext>
            </a:extLst>
          </p:cNvPr>
          <p:cNvGraphicFramePr>
            <a:graphicFrameLocks noGrp="1"/>
          </p:cNvGraphicFramePr>
          <p:nvPr>
            <p:extLst>
              <p:ext uri="{D42A27DB-BD31-4B8C-83A1-F6EECF244321}">
                <p14:modId xmlns:p14="http://schemas.microsoft.com/office/powerpoint/2010/main" val="1223459416"/>
              </p:ext>
            </p:extLst>
          </p:nvPr>
        </p:nvGraphicFramePr>
        <p:xfrm>
          <a:off x="0" y="707887"/>
          <a:ext cx="12192000" cy="6087063"/>
        </p:xfrm>
        <a:graphic>
          <a:graphicData uri="http://schemas.openxmlformats.org/drawingml/2006/table">
            <a:tbl>
              <a:tblPr firstRow="1" firstCol="1" bandRow="1">
                <a:tableStyleId>{5C22544A-7EE6-4342-B048-85BDC9FD1C3A}</a:tableStyleId>
              </a:tblPr>
              <a:tblGrid>
                <a:gridCol w="6082478">
                  <a:extLst>
                    <a:ext uri="{9D8B030D-6E8A-4147-A177-3AD203B41FA5}">
                      <a16:colId xmlns:a16="http://schemas.microsoft.com/office/drawing/2014/main" val="2582091440"/>
                    </a:ext>
                  </a:extLst>
                </a:gridCol>
                <a:gridCol w="6109522">
                  <a:extLst>
                    <a:ext uri="{9D8B030D-6E8A-4147-A177-3AD203B41FA5}">
                      <a16:colId xmlns:a16="http://schemas.microsoft.com/office/drawing/2014/main" val="3606808982"/>
                    </a:ext>
                  </a:extLst>
                </a:gridCol>
              </a:tblGrid>
              <a:tr h="3130756">
                <a:tc>
                  <a:txBody>
                    <a:bodyPr/>
                    <a:lstStyle/>
                    <a:p>
                      <a:pPr marL="520700" algn="l">
                        <a:lnSpc>
                          <a:spcPct val="150000"/>
                        </a:lnSpc>
                        <a:spcBef>
                          <a:spcPts val="800"/>
                        </a:spcBef>
                        <a:spcAft>
                          <a:spcPts val="0"/>
                        </a:spcAft>
                      </a:pPr>
                      <a:r>
                        <a:rPr lang="en-IN" sz="1300" kern="100" dirty="0">
                          <a:effectLst/>
                          <a:latin typeface="Times New Roman" panose="02020603050405020304" pitchFamily="18" charset="0"/>
                          <a:cs typeface="Times New Roman" panose="02020603050405020304" pitchFamily="18" charset="0"/>
                        </a:rPr>
                        <a:t>Warranty and pre-owned car markets are closely interrelated and define consumer trust and perception towards the quality of the product. Hence, right and reasonable warranty policies are significant to the sellers and the buyers of used cars, as they assure them of a secure environment for transactions. A perfect warranty gives the buyers confidence that in the event of any mechanical failure or product defect, they are shielded. This safety net ensures larger numbers of consumers think of purchasing pre-owned vehicles, thus creating a broader market for the products and may lead to improved resale prices. As the warranty length increases, longer product reliability is expected, and it can bring more customers to the pre-owned automobile market. </a:t>
                      </a:r>
                      <a:endParaRPr lang="en-IN" sz="13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203" marR="18203" marT="0" marB="0">
                    <a:solidFill>
                      <a:schemeClr val="tx2"/>
                    </a:solidFill>
                  </a:tcPr>
                </a:tc>
                <a:tc>
                  <a:txBody>
                    <a:bodyPr/>
                    <a:lstStyle/>
                    <a:p>
                      <a:pPr marL="520700" algn="just">
                        <a:lnSpc>
                          <a:spcPct val="150000"/>
                        </a:lnSpc>
                        <a:spcBef>
                          <a:spcPts val="800"/>
                        </a:spcBef>
                        <a:spcAft>
                          <a:spcPts val="0"/>
                        </a:spcAft>
                      </a:pPr>
                      <a:r>
                        <a:rPr lang="en-US" sz="1300" kern="100" dirty="0">
                          <a:effectLst/>
                          <a:latin typeface="Times New Roman" panose="02020603050405020304" pitchFamily="18" charset="0"/>
                          <a:cs typeface="Times New Roman" panose="02020603050405020304" pitchFamily="18" charset="0"/>
                        </a:rPr>
                        <a:t>(Bansal et al., 2017; Michael, 2006; </a:t>
                      </a:r>
                      <a:r>
                        <a:rPr lang="en-US" sz="1300" kern="100" dirty="0" err="1">
                          <a:effectLst/>
                          <a:latin typeface="Times New Roman" panose="02020603050405020304" pitchFamily="18" charset="0"/>
                          <a:cs typeface="Times New Roman" panose="02020603050405020304" pitchFamily="18" charset="0"/>
                        </a:rPr>
                        <a:t>Mcneil</a:t>
                      </a:r>
                      <a:r>
                        <a:rPr lang="en-US" sz="1300" kern="100" dirty="0">
                          <a:effectLst/>
                          <a:latin typeface="Times New Roman" panose="02020603050405020304" pitchFamily="18" charset="0"/>
                          <a:cs typeface="Times New Roman" panose="02020603050405020304" pitchFamily="18" charset="0"/>
                        </a:rPr>
                        <a:t>, &amp; Miller, 1980; </a:t>
                      </a:r>
                      <a:r>
                        <a:rPr lang="en-US" sz="1300" kern="100" dirty="0" err="1">
                          <a:effectLst/>
                          <a:latin typeface="Times New Roman" panose="02020603050405020304" pitchFamily="18" charset="0"/>
                          <a:cs typeface="Times New Roman" panose="02020603050405020304" pitchFamily="18" charset="0"/>
                        </a:rPr>
                        <a:t>Aljazea</a:t>
                      </a:r>
                      <a:r>
                        <a:rPr lang="en-US" sz="1300" kern="100" dirty="0">
                          <a:effectLst/>
                          <a:latin typeface="Times New Roman" panose="02020603050405020304" pitchFamily="18" charset="0"/>
                          <a:cs typeface="Times New Roman" panose="02020603050405020304" pitchFamily="18" charset="0"/>
                        </a:rPr>
                        <a:t> et al., 2018; Soberman,2003; Kelley, &amp; Conant, 1991; Padmanabhan &amp; Rao, 1993; Sun, &amp; Wu, 2016; </a:t>
                      </a:r>
                      <a:r>
                        <a:rPr lang="en-US" sz="1300" kern="100" dirty="0" err="1">
                          <a:effectLst/>
                          <a:latin typeface="Times New Roman" panose="02020603050405020304" pitchFamily="18" charset="0"/>
                          <a:cs typeface="Times New Roman" panose="02020603050405020304" pitchFamily="18" charset="0"/>
                        </a:rPr>
                        <a:t>Arini</a:t>
                      </a:r>
                      <a:r>
                        <a:rPr lang="en-US" sz="1300" kern="100" dirty="0">
                          <a:effectLst/>
                          <a:latin typeface="Times New Roman" panose="02020603050405020304" pitchFamily="18" charset="0"/>
                          <a:cs typeface="Times New Roman" panose="02020603050405020304" pitchFamily="18" charset="0"/>
                        </a:rPr>
                        <a:t> et al., 2019)</a:t>
                      </a:r>
                      <a:endParaRPr lang="en-IN" sz="13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203" marR="18203" marT="0" marB="0">
                    <a:solidFill>
                      <a:schemeClr val="tx2"/>
                    </a:solidFill>
                  </a:tcPr>
                </a:tc>
                <a:extLst>
                  <a:ext uri="{0D108BD9-81ED-4DB2-BD59-A6C34878D82A}">
                    <a16:rowId xmlns:a16="http://schemas.microsoft.com/office/drawing/2014/main" val="1074783227"/>
                  </a:ext>
                </a:extLst>
              </a:tr>
              <a:tr h="2853706">
                <a:tc>
                  <a:txBody>
                    <a:bodyPr/>
                    <a:lstStyle/>
                    <a:p>
                      <a:pPr marL="520700" algn="l">
                        <a:lnSpc>
                          <a:spcPct val="150000"/>
                        </a:lnSpc>
                        <a:spcBef>
                          <a:spcPts val="800"/>
                        </a:spcBef>
                        <a:spcAft>
                          <a:spcPts val="0"/>
                        </a:spcAft>
                      </a:pPr>
                      <a:r>
                        <a:rPr lang="en-IN" sz="1300" kern="100" dirty="0">
                          <a:effectLst/>
                          <a:latin typeface="Times New Roman" panose="02020603050405020304" pitchFamily="18" charset="0"/>
                          <a:cs typeface="Times New Roman" panose="02020603050405020304" pitchFamily="18" charset="0"/>
                        </a:rPr>
                        <a:t>Laws related to consumer protection have the responsibility of guaranteeing that all transactions within the used car industry are conducted fairly without anyone being misled. It is imperative since it will ensure that the consumers make an informed decision when buying the vehicle and will minimize instances of fraud and parting with their hard-earned money to a conman. These laws are aimed at promoting transparency, whereby any existing warranties and information on the general health of the car or its background will be relayed to the prospective buyer. </a:t>
                      </a:r>
                      <a:endParaRPr lang="en-IN" sz="13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203" marR="18203" marT="0" marB="0">
                    <a:solidFill>
                      <a:schemeClr val="tx2"/>
                    </a:solidFill>
                  </a:tcPr>
                </a:tc>
                <a:tc>
                  <a:txBody>
                    <a:bodyPr/>
                    <a:lstStyle/>
                    <a:p>
                      <a:pPr algn="just">
                        <a:lnSpc>
                          <a:spcPct val="150000"/>
                        </a:lnSpc>
                        <a:spcAft>
                          <a:spcPts val="800"/>
                        </a:spcAft>
                      </a:pPr>
                      <a:r>
                        <a:rPr lang="en-IN" sz="1300" kern="100" dirty="0">
                          <a:effectLst/>
                          <a:latin typeface="Times New Roman" panose="02020603050405020304" pitchFamily="18" charset="0"/>
                          <a:cs typeface="Times New Roman" panose="02020603050405020304" pitchFamily="18" charset="0"/>
                        </a:rPr>
                        <a:t>(</a:t>
                      </a:r>
                      <a:r>
                        <a:rPr lang="en-IN" sz="1300" b="1" kern="100" dirty="0" err="1">
                          <a:solidFill>
                            <a:schemeClr val="lt1"/>
                          </a:solidFill>
                          <a:effectLst/>
                          <a:latin typeface="Times New Roman" panose="02020603050405020304" pitchFamily="18" charset="0"/>
                          <a:ea typeface="+mn-ea"/>
                          <a:cs typeface="Times New Roman" panose="02020603050405020304" pitchFamily="18" charset="0"/>
                        </a:rPr>
                        <a:t>Talesh</a:t>
                      </a:r>
                      <a:r>
                        <a:rPr lang="en-IN" sz="1300" b="1" kern="100" dirty="0">
                          <a:solidFill>
                            <a:schemeClr val="lt1"/>
                          </a:solidFill>
                          <a:effectLst/>
                          <a:latin typeface="Times New Roman" panose="02020603050405020304" pitchFamily="18" charset="0"/>
                          <a:ea typeface="+mn-ea"/>
                          <a:cs typeface="Times New Roman" panose="02020603050405020304" pitchFamily="18" charset="0"/>
                        </a:rPr>
                        <a:t>, 2015; </a:t>
                      </a:r>
                      <a:r>
                        <a:rPr lang="en-IN" sz="1300" b="1" kern="100" dirty="0" err="1">
                          <a:solidFill>
                            <a:schemeClr val="lt1"/>
                          </a:solidFill>
                          <a:effectLst/>
                          <a:latin typeface="Times New Roman" panose="02020603050405020304" pitchFamily="18" charset="0"/>
                          <a:ea typeface="+mn-ea"/>
                          <a:cs typeface="Times New Roman" panose="02020603050405020304" pitchFamily="18" charset="0"/>
                        </a:rPr>
                        <a:t>Mcneil</a:t>
                      </a:r>
                      <a:r>
                        <a:rPr lang="en-IN" sz="1300" b="1" kern="100" dirty="0">
                          <a:solidFill>
                            <a:schemeClr val="lt1"/>
                          </a:solidFill>
                          <a:effectLst/>
                          <a:latin typeface="Times New Roman" panose="02020603050405020304" pitchFamily="18" charset="0"/>
                          <a:ea typeface="+mn-ea"/>
                          <a:cs typeface="Times New Roman" panose="02020603050405020304" pitchFamily="18" charset="0"/>
                        </a:rPr>
                        <a:t> et al., 1979; Pratt, &amp; Hoffer, 1985; Belova, 2021; Campbell, 2023; </a:t>
                      </a:r>
                      <a:r>
                        <a:rPr lang="en-IN" sz="1300" b="1" kern="100" dirty="0" err="1">
                          <a:solidFill>
                            <a:schemeClr val="lt1"/>
                          </a:solidFill>
                          <a:effectLst/>
                          <a:latin typeface="Times New Roman" panose="02020603050405020304" pitchFamily="18" charset="0"/>
                          <a:ea typeface="+mn-ea"/>
                          <a:cs typeface="Times New Roman" panose="02020603050405020304" pitchFamily="18" charset="0"/>
                        </a:rPr>
                        <a:t>Indriani</a:t>
                      </a:r>
                      <a:r>
                        <a:rPr lang="en-IN" sz="1300" b="1" kern="100" dirty="0">
                          <a:solidFill>
                            <a:schemeClr val="lt1"/>
                          </a:solidFill>
                          <a:effectLst/>
                          <a:latin typeface="Times New Roman" panose="02020603050405020304" pitchFamily="18" charset="0"/>
                          <a:ea typeface="+mn-ea"/>
                          <a:cs typeface="Times New Roman" panose="02020603050405020304" pitchFamily="18" charset="0"/>
                        </a:rPr>
                        <a:t>, 2021; Huang et al., 2023; Tshabalala &amp; Hans, 2011; </a:t>
                      </a:r>
                      <a:r>
                        <a:rPr lang="en-IN" sz="1300" b="1" kern="100" dirty="0" err="1">
                          <a:solidFill>
                            <a:schemeClr val="lt1"/>
                          </a:solidFill>
                          <a:effectLst/>
                          <a:latin typeface="Times New Roman" panose="02020603050405020304" pitchFamily="18" charset="0"/>
                          <a:ea typeface="+mn-ea"/>
                          <a:cs typeface="Times New Roman" panose="02020603050405020304" pitchFamily="18" charset="0"/>
                        </a:rPr>
                        <a:t>Arini</a:t>
                      </a:r>
                      <a:r>
                        <a:rPr lang="en-IN" sz="1300" b="1" kern="100" dirty="0">
                          <a:solidFill>
                            <a:schemeClr val="lt1"/>
                          </a:solidFill>
                          <a:effectLst/>
                          <a:latin typeface="Times New Roman" panose="02020603050405020304" pitchFamily="18" charset="0"/>
                          <a:ea typeface="+mn-ea"/>
                          <a:cs typeface="Times New Roman" panose="02020603050405020304" pitchFamily="18" charset="0"/>
                        </a:rPr>
                        <a:t> et al., 2019; G, &amp; Mathew, 2021) </a:t>
                      </a:r>
                    </a:p>
                  </a:txBody>
                  <a:tcPr marL="18203" marR="18203" marT="0" marB="0">
                    <a:solidFill>
                      <a:schemeClr val="tx2"/>
                    </a:solidFill>
                  </a:tcPr>
                </a:tc>
                <a:extLst>
                  <a:ext uri="{0D108BD9-81ED-4DB2-BD59-A6C34878D82A}">
                    <a16:rowId xmlns:a16="http://schemas.microsoft.com/office/drawing/2014/main" val="405497498"/>
                  </a:ext>
                </a:extLst>
              </a:tr>
            </a:tbl>
          </a:graphicData>
        </a:graphic>
      </p:graphicFrame>
    </p:spTree>
    <p:extLst>
      <p:ext uri="{BB962C8B-B14F-4D97-AF65-F5344CB8AC3E}">
        <p14:creationId xmlns:p14="http://schemas.microsoft.com/office/powerpoint/2010/main" val="3546722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53FCF692-D3CA-56C0-8ABA-AA39288D7F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200+] Powerpoint Backgrounds | Wallpapers.com">
            <a:extLst>
              <a:ext uri="{FF2B5EF4-FFF2-40B4-BE49-F238E27FC236}">
                <a16:creationId xmlns:a16="http://schemas.microsoft.com/office/drawing/2014/main" id="{8203E44D-A944-5101-94E5-BF2DBA9A9A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F304174A-CB2B-AA7C-DC86-B33F172C8A60}"/>
              </a:ext>
            </a:extLst>
          </p:cNvPr>
          <p:cNvGraphicFramePr>
            <a:graphicFrameLocks noGrp="1"/>
          </p:cNvGraphicFramePr>
          <p:nvPr>
            <p:extLst>
              <p:ext uri="{D42A27DB-BD31-4B8C-83A1-F6EECF244321}">
                <p14:modId xmlns:p14="http://schemas.microsoft.com/office/powerpoint/2010/main" val="950439292"/>
              </p:ext>
            </p:extLst>
          </p:nvPr>
        </p:nvGraphicFramePr>
        <p:xfrm>
          <a:off x="0" y="1"/>
          <a:ext cx="12344400" cy="6858000"/>
        </p:xfrm>
        <a:graphic>
          <a:graphicData uri="http://schemas.openxmlformats.org/drawingml/2006/table">
            <a:tbl>
              <a:tblPr firstRow="1" firstCol="1" bandRow="1">
                <a:tableStyleId>{D113A9D2-9D6B-4929-AA2D-F23B5EE8CBE7}</a:tableStyleId>
              </a:tblPr>
              <a:tblGrid>
                <a:gridCol w="6158508">
                  <a:extLst>
                    <a:ext uri="{9D8B030D-6E8A-4147-A177-3AD203B41FA5}">
                      <a16:colId xmlns:a16="http://schemas.microsoft.com/office/drawing/2014/main" val="296038925"/>
                    </a:ext>
                  </a:extLst>
                </a:gridCol>
                <a:gridCol w="6185892">
                  <a:extLst>
                    <a:ext uri="{9D8B030D-6E8A-4147-A177-3AD203B41FA5}">
                      <a16:colId xmlns:a16="http://schemas.microsoft.com/office/drawing/2014/main" val="4087237990"/>
                    </a:ext>
                  </a:extLst>
                </a:gridCol>
              </a:tblGrid>
              <a:tr h="6858000">
                <a:tc>
                  <a:txBody>
                    <a:bodyPr/>
                    <a:lstStyle/>
                    <a:p>
                      <a:pPr marL="520700" algn="l">
                        <a:lnSpc>
                          <a:spcPct val="150000"/>
                        </a:lnSpc>
                        <a:spcBef>
                          <a:spcPts val="800"/>
                        </a:spcBef>
                        <a:spcAft>
                          <a:spcPts val="0"/>
                        </a:spcAft>
                      </a:pPr>
                      <a:r>
                        <a:rPr lang="en-IN" sz="1400" kern="100" dirty="0">
                          <a:effectLst/>
                          <a:latin typeface="Times New Roman" panose="02020603050405020304" pitchFamily="18" charset="0"/>
                          <a:cs typeface="Times New Roman" panose="02020603050405020304" pitchFamily="18" charset="0"/>
                        </a:rPr>
                        <a:t>Vehicle ownership leads to enhanced mobility and convenience, and consumers can travel across the country without the need to use a vehicle via the use of public transport or other online hailing applications. It is within the ownership of the car that one can discover essential, past data relating to the car, such as how many people have owned the car, how long the previous owners possessed the car, and even how the car was used or maintained. This paper argues that ownership in the used car market affects consumer behavior and decision-making in a way that offers customers several advantages. In the used car market, the idea of ownership is thus related to the economic consequences for consumers. From customers’ perspectives, the issue provides more information and, therefore, helps to avoid vehicles with certain undesirable previous histories. It also assists with pricing since some cars with a good ownership profile will cost a lot of money, while those with a bad profile will cost less.</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228" marR="35228" marT="0" marB="0">
                    <a:solidFill>
                      <a:schemeClr val="tx2"/>
                    </a:solidFill>
                  </a:tcPr>
                </a:tc>
                <a:tc>
                  <a:txBody>
                    <a:bodyPr/>
                    <a:lstStyle/>
                    <a:p>
                      <a:pPr algn="just">
                        <a:lnSpc>
                          <a:spcPct val="150000"/>
                        </a:lnSpc>
                        <a:spcAft>
                          <a:spcPts val="800"/>
                        </a:spcAft>
                      </a:pPr>
                      <a:r>
                        <a:rPr lang="en-IN" sz="1400" kern="100" dirty="0">
                          <a:effectLst/>
                          <a:latin typeface="Times New Roman" panose="02020603050405020304" pitchFamily="18" charset="0"/>
                          <a:cs typeface="Times New Roman" panose="02020603050405020304" pitchFamily="18" charset="0"/>
                        </a:rPr>
                        <a:t>(Huang et al., 2023; </a:t>
                      </a:r>
                      <a:r>
                        <a:rPr lang="en-IN" sz="1400" kern="100" dirty="0" err="1">
                          <a:effectLst/>
                          <a:latin typeface="Times New Roman" panose="02020603050405020304" pitchFamily="18" charset="0"/>
                          <a:cs typeface="Times New Roman" panose="02020603050405020304" pitchFamily="18" charset="0"/>
                        </a:rPr>
                        <a:t>Biradar</a:t>
                      </a:r>
                      <a:r>
                        <a:rPr lang="en-IN" sz="1400" kern="100" dirty="0">
                          <a:effectLst/>
                          <a:latin typeface="Times New Roman" panose="02020603050405020304" pitchFamily="18" charset="0"/>
                          <a:cs typeface="Times New Roman" panose="02020603050405020304" pitchFamily="18" charset="0"/>
                        </a:rPr>
                        <a:t>, &amp; Kulkarni, (2015; Tshabalala &amp; Hans, 2011; Chen, 2020; Vine, and </a:t>
                      </a:r>
                      <a:r>
                        <a:rPr lang="en-IN" sz="1400" kern="100" dirty="0" err="1">
                          <a:effectLst/>
                          <a:latin typeface="Times New Roman" panose="02020603050405020304" pitchFamily="18" charset="0"/>
                          <a:cs typeface="Times New Roman" panose="02020603050405020304" pitchFamily="18" charset="0"/>
                        </a:rPr>
                        <a:t>Polak</a:t>
                      </a:r>
                      <a:r>
                        <a:rPr lang="en-IN" sz="1400" kern="100" dirty="0">
                          <a:effectLst/>
                          <a:latin typeface="Times New Roman" panose="02020603050405020304" pitchFamily="18" charset="0"/>
                          <a:cs typeface="Times New Roman" panose="02020603050405020304" pitchFamily="18" charset="0"/>
                        </a:rPr>
                        <a:t>, 2019; </a:t>
                      </a:r>
                      <a:r>
                        <a:rPr lang="en-IN" sz="1400" kern="100" dirty="0" err="1">
                          <a:effectLst/>
                          <a:latin typeface="Times New Roman" panose="02020603050405020304" pitchFamily="18" charset="0"/>
                          <a:cs typeface="Times New Roman" panose="02020603050405020304" pitchFamily="18" charset="0"/>
                        </a:rPr>
                        <a:t>Arini</a:t>
                      </a:r>
                      <a:r>
                        <a:rPr lang="en-IN" sz="1400" kern="100" dirty="0">
                          <a:effectLst/>
                          <a:latin typeface="Times New Roman" panose="02020603050405020304" pitchFamily="18" charset="0"/>
                          <a:cs typeface="Times New Roman" panose="02020603050405020304" pitchFamily="18" charset="0"/>
                        </a:rPr>
                        <a:t> et al., 2019; G, &amp; Mathew, 2021)</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228" marR="35228" marT="0" marB="0">
                    <a:solidFill>
                      <a:schemeClr val="tx2"/>
                    </a:solidFill>
                  </a:tcPr>
                </a:tc>
                <a:extLst>
                  <a:ext uri="{0D108BD9-81ED-4DB2-BD59-A6C34878D82A}">
                    <a16:rowId xmlns:a16="http://schemas.microsoft.com/office/drawing/2014/main" val="2061471589"/>
                  </a:ext>
                </a:extLst>
              </a:tr>
            </a:tbl>
          </a:graphicData>
        </a:graphic>
      </p:graphicFrame>
    </p:spTree>
    <p:extLst>
      <p:ext uri="{BB962C8B-B14F-4D97-AF65-F5344CB8AC3E}">
        <p14:creationId xmlns:p14="http://schemas.microsoft.com/office/powerpoint/2010/main" val="3888845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8C52EFFF-FAFA-FF78-C72D-8EA8AB247E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8092283-E07A-2B82-C0F6-9580C1063FC8}"/>
              </a:ext>
            </a:extLst>
          </p:cNvPr>
          <p:cNvSpPr txBox="1"/>
          <p:nvPr/>
        </p:nvSpPr>
        <p:spPr>
          <a:xfrm>
            <a:off x="265043" y="292412"/>
            <a:ext cx="11555896" cy="707886"/>
          </a:xfrm>
          <a:prstGeom prst="rect">
            <a:avLst/>
          </a:prstGeom>
          <a:noFill/>
        </p:spPr>
        <p:txBody>
          <a:bodyPr wrap="square">
            <a:spAutoFit/>
          </a:bodyPr>
          <a:lstStyle/>
          <a:p>
            <a:pPr algn="ctr"/>
            <a:r>
              <a:rPr lang="en-IN" sz="4000" b="1" dirty="0">
                <a:solidFill>
                  <a:srgbClr val="000000"/>
                </a:solidFill>
                <a:effectLst/>
                <a:latin typeface="Times New Roman" panose="02020603050405020304" pitchFamily="18" charset="0"/>
                <a:ea typeface="Calibri" panose="020F0502020204030204" pitchFamily="34" charset="0"/>
              </a:rPr>
              <a:t>FUTURE SCOPE AND LIMITATION</a:t>
            </a:r>
            <a:endParaRPr lang="en-IN" sz="4000" b="1" dirty="0"/>
          </a:p>
        </p:txBody>
      </p:sp>
      <p:sp>
        <p:nvSpPr>
          <p:cNvPr id="5" name="TextBox 4">
            <a:extLst>
              <a:ext uri="{FF2B5EF4-FFF2-40B4-BE49-F238E27FC236}">
                <a16:creationId xmlns:a16="http://schemas.microsoft.com/office/drawing/2014/main" id="{AC6C400E-66D0-0944-3C28-87A551FF9E4E}"/>
              </a:ext>
            </a:extLst>
          </p:cNvPr>
          <p:cNvSpPr txBox="1"/>
          <p:nvPr/>
        </p:nvSpPr>
        <p:spPr>
          <a:xfrm>
            <a:off x="417443" y="1776369"/>
            <a:ext cx="11357113" cy="4095160"/>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This research is a backdrop for the existing legal framework of the pre-owned car market in Jharkhand. Future research could build upon this research and implement trend analysis to identify the changes in legal environments and the changes they undergo over time. </a:t>
            </a:r>
          </a:p>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The scope could also be generalized to embrace the impact of blockchain technology for vehicle check history or artificial intelligence inspection gadgets on warranties and ownership affirmations.</a:t>
            </a:r>
          </a:p>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Some of the findings may therefore quickly become outdated due to the fast-evolving nature of the automotive industry as well as the nature of laws in several jurisdictions. </a:t>
            </a:r>
          </a:p>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 addition, the research can be limited by the information available on the informal market, especially as it relates to the pre-owned car market in the region, which may distort the general perception of the market.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47082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00+] Powerpoint Backgrounds | Wallpapers.com">
            <a:extLst>
              <a:ext uri="{FF2B5EF4-FFF2-40B4-BE49-F238E27FC236}">
                <a16:creationId xmlns:a16="http://schemas.microsoft.com/office/drawing/2014/main" id="{6EDBD8BF-E39E-2F27-A22D-4C2FF6D353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8092283-E07A-2B82-C0F6-9580C1063FC8}"/>
              </a:ext>
            </a:extLst>
          </p:cNvPr>
          <p:cNvSpPr txBox="1"/>
          <p:nvPr/>
        </p:nvSpPr>
        <p:spPr>
          <a:xfrm>
            <a:off x="265043" y="292412"/>
            <a:ext cx="11555896" cy="707886"/>
          </a:xfrm>
          <a:prstGeom prst="rect">
            <a:avLst/>
          </a:prstGeom>
          <a:noFill/>
        </p:spPr>
        <p:txBody>
          <a:bodyPr wrap="square">
            <a:spAutoFit/>
          </a:bodyPr>
          <a:lstStyle/>
          <a:p>
            <a:pPr algn="ctr"/>
            <a:r>
              <a:rPr lang="en-IN" sz="4000" b="1" dirty="0">
                <a:solidFill>
                  <a:srgbClr val="000000"/>
                </a:solidFill>
                <a:effectLst/>
                <a:latin typeface="Times New Roman" panose="02020603050405020304" pitchFamily="18" charset="0"/>
                <a:ea typeface="Calibri" panose="020F0502020204030204" pitchFamily="34" charset="0"/>
              </a:rPr>
              <a:t>FUTURE SCOPE AND LIMITATION</a:t>
            </a:r>
            <a:endParaRPr lang="en-IN" sz="4000" b="1" dirty="0"/>
          </a:p>
        </p:txBody>
      </p:sp>
      <p:sp>
        <p:nvSpPr>
          <p:cNvPr id="5" name="TextBox 4">
            <a:extLst>
              <a:ext uri="{FF2B5EF4-FFF2-40B4-BE49-F238E27FC236}">
                <a16:creationId xmlns:a16="http://schemas.microsoft.com/office/drawing/2014/main" id="{AC6C400E-66D0-0944-3C28-87A551FF9E4E}"/>
              </a:ext>
            </a:extLst>
          </p:cNvPr>
          <p:cNvSpPr txBox="1"/>
          <p:nvPr/>
        </p:nvSpPr>
        <p:spPr>
          <a:xfrm>
            <a:off x="417443" y="1776369"/>
            <a:ext cx="11357113" cy="4095160"/>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This research is a backdrop for the existing legal framework of the pre-owned car market in Jharkhand. Future research could build upon this research and implement trend analysis to identify the changes in legal environments and the changes they undergo over time. </a:t>
            </a:r>
          </a:p>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The scope could also be generalized to embrace the impact of blockchain technology for vehicle check history or artificial intelligence inspection gadgets on warranties and ownership affirmations.</a:t>
            </a:r>
          </a:p>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Some of the findings may therefore quickly become outdated due to the fast-evolving nature of the automotive industry as well as the nature of laws in several jurisdictions. </a:t>
            </a:r>
          </a:p>
          <a:p>
            <a:pPr marL="285750" indent="-285750" algn="just">
              <a:lnSpc>
                <a:spcPct val="150000"/>
              </a:lnSpc>
              <a:spcAft>
                <a:spcPts val="800"/>
              </a:spcAft>
              <a:buFont typeface="Wingdings" panose="05000000000000000000" pitchFamily="2" charset="2"/>
              <a:buChar char="q"/>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 addition, the research can be limited by the information available on the informal market, especially as it relates to the pre-owned car market in the region, which may distort the general perception of the market.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61705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224ABF1D-320D-0DCC-002C-2ED877BCB7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9C5E18-2916-4E72-80D8-E67298539E18}"/>
              </a:ext>
            </a:extLst>
          </p:cNvPr>
          <p:cNvSpPr txBox="1"/>
          <p:nvPr/>
        </p:nvSpPr>
        <p:spPr>
          <a:xfrm>
            <a:off x="304800" y="491194"/>
            <a:ext cx="11569148" cy="707886"/>
          </a:xfrm>
          <a:prstGeom prst="rect">
            <a:avLst/>
          </a:prstGeom>
          <a:noFill/>
        </p:spPr>
        <p:txBody>
          <a:bodyPr wrap="square">
            <a:spAutoFit/>
          </a:bodyPr>
          <a:lstStyle/>
          <a:p>
            <a:pPr algn="ctr"/>
            <a:r>
              <a:rPr lang="en-IN" sz="4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IN" sz="40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6EAFE6B-DBA8-8C76-CDEE-1879BBD5C6AB}"/>
              </a:ext>
            </a:extLst>
          </p:cNvPr>
          <p:cNvSpPr txBox="1"/>
          <p:nvPr/>
        </p:nvSpPr>
        <p:spPr>
          <a:xfrm>
            <a:off x="304800" y="1635277"/>
            <a:ext cx="11582400" cy="4095160"/>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v"/>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All these legal structures regarding warranties, consumer protection, and ownership affect the pre-owned automobile market of Jharkhand to a noticeable extent. </a:t>
            </a:r>
          </a:p>
          <a:p>
            <a:pPr marL="285750" indent="-285750" algn="just">
              <a:lnSpc>
                <a:spcPct val="150000"/>
              </a:lnSpc>
              <a:spcAft>
                <a:spcPts val="800"/>
              </a:spcAft>
              <a:buFont typeface="Wingdings" panose="05000000000000000000" pitchFamily="2" charset="2"/>
              <a:buChar char="v"/>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This assessment reinforces that proper warranty policies, accurate and efficient ownership transmission, and, in general, strong standards in consumer protection call for the right market integrity. </a:t>
            </a:r>
          </a:p>
          <a:p>
            <a:pPr marL="285750" indent="-285750" algn="just">
              <a:lnSpc>
                <a:spcPct val="150000"/>
              </a:lnSpc>
              <a:spcAft>
                <a:spcPts val="800"/>
              </a:spcAft>
              <a:buFont typeface="Wingdings" panose="05000000000000000000" pitchFamily="2" charset="2"/>
              <a:buChar char="v"/>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It is useful for legislators, legal entities, dealers, and customers to make alterations that are best suited for this ever-expanding market. </a:t>
            </a:r>
          </a:p>
          <a:p>
            <a:pPr marL="285750" indent="-285750" algn="just">
              <a:lnSpc>
                <a:spcPct val="150000"/>
              </a:lnSpc>
              <a:spcAft>
                <a:spcPts val="800"/>
              </a:spcAft>
              <a:buFont typeface="Wingdings" panose="05000000000000000000" pitchFamily="2" charset="2"/>
              <a:buChar char="v"/>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The second layer specifies the current legislative gaps and potentials for development concerning the need for higher legal requirements concerning odometer frauds, improved and more specific regulation of car history information, and enhanced penalties for violation of consumer protection laws.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52527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00+] Powerpoint Backgrounds | Wallpapers.com">
            <a:extLst>
              <a:ext uri="{FF2B5EF4-FFF2-40B4-BE49-F238E27FC236}">
                <a16:creationId xmlns:a16="http://schemas.microsoft.com/office/drawing/2014/main" id="{A79E0AE0-FC02-11EC-F745-F54D8589B5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9A44B0-1B4F-E062-5929-BC4C938BDEEE}"/>
              </a:ext>
            </a:extLst>
          </p:cNvPr>
          <p:cNvSpPr txBox="1"/>
          <p:nvPr/>
        </p:nvSpPr>
        <p:spPr>
          <a:xfrm>
            <a:off x="318052" y="304526"/>
            <a:ext cx="11555896" cy="713850"/>
          </a:xfrm>
          <a:prstGeom prst="rect">
            <a:avLst/>
          </a:prstGeom>
          <a:noFill/>
        </p:spPr>
        <p:txBody>
          <a:bodyPr wrap="square">
            <a:spAutoFit/>
          </a:bodyPr>
          <a:lstStyle/>
          <a:p>
            <a:pPr algn="ctr">
              <a:lnSpc>
                <a:spcPct val="106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000" b="1"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D39D50D1-2C42-3CE5-99A9-C37E22F0E14C}"/>
              </a:ext>
            </a:extLst>
          </p:cNvPr>
          <p:cNvSpPr txBox="1"/>
          <p:nvPr/>
        </p:nvSpPr>
        <p:spPr>
          <a:xfrm>
            <a:off x="165652" y="1273301"/>
            <a:ext cx="11860695" cy="5438925"/>
          </a:xfrm>
          <a:prstGeom prst="rect">
            <a:avLst/>
          </a:prstGeom>
          <a:noFill/>
        </p:spPr>
        <p:txBody>
          <a:bodyPr wrap="square">
            <a:spAutoFit/>
          </a:bodyPr>
          <a:lstStyle/>
          <a:p>
            <a:pPr marL="342900" indent="-342900" algn="just">
              <a:lnSpc>
                <a:spcPct val="150000"/>
              </a:lnSpc>
              <a:spcAft>
                <a:spcPts val="800"/>
              </a:spcAft>
              <a:buFont typeface="+mj-lt"/>
              <a:buAutoNum type="arabicPeriod"/>
            </a:pPr>
            <a:r>
              <a:rPr lang="en-IN" kern="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 M. </a:t>
            </a:r>
            <a:r>
              <a:rPr lang="en-IN" kern="0" dirty="0" err="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Alaraj</a:t>
            </a:r>
            <a:r>
              <a:rPr lang="en-IN" kern="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"Ownership transfer protocol," 2010 International Conference for Internet Technology and Secured Transactions, London, UK, 2010, pp. 1-6.</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spcAft>
                <a:spcPts val="800"/>
              </a:spcAft>
              <a:buFont typeface="+mj-lt"/>
              <a:buAutoNum type="arabicPeriod"/>
            </a:pP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Aljazea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Ahmed &amp; Luo, Ming &amp; Wu,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Shaomin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(2018). Mitigating warranty risk for automotive industry. 10.19124/ima.2018.001.04.</a:t>
            </a:r>
          </a:p>
          <a:p>
            <a:pPr marL="342900" indent="-342900" algn="just">
              <a:lnSpc>
                <a:spcPct val="150000"/>
              </a:lnSpc>
              <a:spcAft>
                <a:spcPts val="800"/>
              </a:spcAft>
              <a:buFont typeface="+mj-lt"/>
              <a:buAutoNum type="arabicPeriod"/>
            </a:pP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Arini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Dewi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 &amp;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Ujiati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N. (2019). Legal Protection Toward Consumers of Showroom in Purchasing Used Cars That are Incompatible with Those Presented in Advertisement. Proceedings of the Proceedings of the 1st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Warmadewa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Research and Development Seminar (WARDS),30 October 2018, Denpasar-Bali, Indonesia. </a:t>
            </a:r>
            <a:r>
              <a:rPr lang="en-IN" u="sng"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https://doi.org/10.4108/EAI.30-10-2018.2281476</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ct val="150000"/>
              </a:lnSpc>
              <a:spcAft>
                <a:spcPts val="800"/>
              </a:spcAft>
              <a:buFont typeface="+mj-lt"/>
              <a:buAutoNum type="arabicPeriod"/>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Bansal, Prateek &amp;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Kockelman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Kara. (2017). Indian Vehicle Ownership: Insights from Literature Review, Expert Interviews, and State-Level Model. Journal of the Transportation Research Forum. 10.5399/</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osu</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/jtrf.56.2.4432.</a:t>
            </a:r>
          </a:p>
          <a:p>
            <a:pPr marL="342900" indent="-342900" algn="just">
              <a:lnSpc>
                <a:spcPct val="150000"/>
              </a:lnSpc>
              <a:spcAft>
                <a:spcPts val="800"/>
              </a:spcAft>
              <a:buFont typeface="+mj-lt"/>
              <a:buAutoNum type="arabicPeriod"/>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Baumann, Joachim &amp;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Zavolokina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Liudmila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&amp; Schwabe, Gerhard. (2020). Dealers of Peaches and Lemons: How Can Used Car Dealers Use Trusted Car Data to Create Value?. 10.24251/HICSS.2021.658.</a:t>
            </a:r>
          </a:p>
        </p:txBody>
      </p:sp>
    </p:spTree>
    <p:extLst>
      <p:ext uri="{BB962C8B-B14F-4D97-AF65-F5344CB8AC3E}">
        <p14:creationId xmlns:p14="http://schemas.microsoft.com/office/powerpoint/2010/main" val="2753571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00+] Powerpoint Backgrounds | Wallpapers.com">
            <a:extLst>
              <a:ext uri="{FF2B5EF4-FFF2-40B4-BE49-F238E27FC236}">
                <a16:creationId xmlns:a16="http://schemas.microsoft.com/office/drawing/2014/main" id="{F541ADDA-B965-FD5C-51F1-9251D8B78E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9EB102D-B8F6-6510-C30C-53763383288D}"/>
              </a:ext>
            </a:extLst>
          </p:cNvPr>
          <p:cNvSpPr txBox="1"/>
          <p:nvPr/>
        </p:nvSpPr>
        <p:spPr>
          <a:xfrm>
            <a:off x="245166" y="2650434"/>
            <a:ext cx="11701668" cy="1311449"/>
          </a:xfrm>
          <a:prstGeom prst="rect">
            <a:avLst/>
          </a:prstGeom>
          <a:noFill/>
          <a:effectLst>
            <a:outerShdw blurRad="50800" dist="38100" dir="16200000" rotWithShape="0">
              <a:prstClr val="black">
                <a:alpha val="40000"/>
              </a:prstClr>
            </a:outerShdw>
            <a:reflection blurRad="6350" stA="52000" endA="300" endPos="35000" dir="5400000" sy="-100000" algn="bl" rotWithShape="0"/>
          </a:effectLst>
        </p:spPr>
        <p:txBody>
          <a:bodyPr wrap="square" rtlCol="0">
            <a:spAutoFit/>
          </a:bodyPr>
          <a:lstStyle/>
          <a:p>
            <a:pPr algn="ctr">
              <a:lnSpc>
                <a:spcPct val="150000"/>
              </a:lnSpc>
            </a:pPr>
            <a:r>
              <a:rPr lang="en-US" sz="6000" b="1" dirty="0">
                <a:latin typeface="Times New Roman" panose="02020603050405020304" pitchFamily="18" charset="0"/>
                <a:cs typeface="Times New Roman" panose="02020603050405020304" pitchFamily="18" charset="0"/>
              </a:rPr>
              <a:t>THANK YOU </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833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2192</Words>
  <Application>Microsoft Office PowerPoint</Application>
  <PresentationFormat>Widescreen</PresentationFormat>
  <Paragraphs>62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8</cp:revision>
  <dcterms:created xsi:type="dcterms:W3CDTF">2024-09-09T07:25:34Z</dcterms:created>
  <dcterms:modified xsi:type="dcterms:W3CDTF">2024-09-09T07:50:35Z</dcterms:modified>
</cp:coreProperties>
</file>