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63A58E51-08FE-4345-A9DA-85C47FB2B6F8}" type="datetimeFigureOut">
              <a:rPr lang="en-US" smtClean="0"/>
              <a:t>1/14/2025</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A311EA76-CB48-4F4F-9E6B-DF5BB1000DDB}" type="slidenum">
              <a:rPr lang="en-US" smtClean="0"/>
              <a:t>‹#›</a:t>
            </a:fld>
            <a:endParaRPr lang="en-US"/>
          </a:p>
        </p:txBody>
      </p:sp>
      <p:sp>
        <p:nvSpPr>
          <p:cNvPr id="11" name="Rectangle 10"/>
          <p:cNvSpPr/>
          <p:nvPr/>
        </p:nvSpPr>
        <p:spPr>
          <a:xfrm>
            <a:off x="11292840" y="0"/>
            <a:ext cx="9144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4844070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A58E51-08FE-4345-A9DA-85C47FB2B6F8}"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1EA76-CB48-4F4F-9E6B-DF5BB1000DDB}" type="slidenum">
              <a:rPr lang="en-US" smtClean="0"/>
              <a:t>‹#›</a:t>
            </a:fld>
            <a:endParaRPr lang="en-US"/>
          </a:p>
        </p:txBody>
      </p:sp>
    </p:spTree>
    <p:extLst>
      <p:ext uri="{BB962C8B-B14F-4D97-AF65-F5344CB8AC3E}">
        <p14:creationId xmlns:p14="http://schemas.microsoft.com/office/powerpoint/2010/main" val="4114887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spc="30" baseline="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58E51-08FE-4345-A9DA-85C47FB2B6F8}"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1EA76-CB48-4F4F-9E6B-DF5BB1000DDB}" type="slidenum">
              <a:rPr lang="en-US" smtClean="0"/>
              <a:t>‹#›</a:t>
            </a:fld>
            <a:endParaRPr lang="en-US"/>
          </a:p>
        </p:txBody>
      </p:sp>
      <p:sp>
        <p:nvSpPr>
          <p:cNvPr id="8" name="Rectangle 7"/>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85650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3A58E51-08FE-4345-A9DA-85C47FB2B6F8}" type="datetimeFigureOut">
              <a:rPr lang="en-US" smtClean="0"/>
              <a:t>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11EA76-CB48-4F4F-9E6B-DF5BB1000DDB}" type="slidenum">
              <a:rPr lang="en-US" smtClean="0"/>
              <a:t>‹#›</a:t>
            </a:fld>
            <a:endParaRPr lang="en-US"/>
          </a:p>
        </p:txBody>
      </p:sp>
    </p:spTree>
    <p:extLst>
      <p:ext uri="{BB962C8B-B14F-4D97-AF65-F5344CB8AC3E}">
        <p14:creationId xmlns:p14="http://schemas.microsoft.com/office/powerpoint/2010/main" val="1760792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21606"/>
            <a:ext cx="4480560" cy="731520"/>
          </a:xfrm>
        </p:spPr>
        <p:txBody>
          <a:bodyPr anchor="b">
            <a:normAutofit/>
          </a:bodyPr>
          <a:lstStyle>
            <a:lvl1pPr marL="0" indent="0">
              <a:spcBef>
                <a:spcPts val="0"/>
              </a:spcBef>
              <a:buNone/>
              <a:defRPr sz="2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3"/>
          </p:nvPr>
        </p:nvSpPr>
        <p:spPr>
          <a:xfrm>
            <a:off x="6126480" y="1721606"/>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3A58E51-08FE-4345-A9DA-85C47FB2B6F8}" type="datetimeFigureOut">
              <a:rPr lang="en-US" smtClean="0"/>
              <a:t>1/14/2025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11EA76-CB48-4F4F-9E6B-DF5BB1000DDB}" type="slidenum">
              <a:rPr lang="en-US" smtClean="0"/>
              <a:t>‹#›</a:t>
            </a:fld>
            <a:endParaRPr lang="en-US"/>
          </a:p>
        </p:txBody>
      </p:sp>
    </p:spTree>
    <p:extLst>
      <p:ext uri="{BB962C8B-B14F-4D97-AF65-F5344CB8AC3E}">
        <p14:creationId xmlns:p14="http://schemas.microsoft.com/office/powerpoint/2010/main" val="442920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3A58E51-08FE-4345-A9DA-85C47FB2B6F8}" type="datetimeFigureOut">
              <a:rPr lang="en-US" smtClean="0"/>
              <a:t>1/14/2025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11EA76-CB48-4F4F-9E6B-DF5BB1000DDB}" type="slidenum">
              <a:rPr lang="en-US" smtClean="0"/>
              <a:t>‹#›</a:t>
            </a:fld>
            <a:endParaRPr lang="en-US"/>
          </a:p>
        </p:txBody>
      </p:sp>
    </p:spTree>
    <p:extLst>
      <p:ext uri="{BB962C8B-B14F-4D97-AF65-F5344CB8AC3E}">
        <p14:creationId xmlns:p14="http://schemas.microsoft.com/office/powerpoint/2010/main" val="2031848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58E51-08FE-4345-A9DA-85C47FB2B6F8}" type="datetimeFigureOut">
              <a:rPr lang="en-US" smtClean="0"/>
              <a:t>1/14/2025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11EA76-CB48-4F4F-9E6B-DF5BB1000DDB}" type="slidenum">
              <a:rPr lang="en-US" smtClean="0"/>
              <a:t>‹#›</a:t>
            </a:fld>
            <a:endParaRPr lang="en-US"/>
          </a:p>
        </p:txBody>
      </p:sp>
    </p:spTree>
    <p:extLst>
      <p:ext uri="{BB962C8B-B14F-4D97-AF65-F5344CB8AC3E}">
        <p14:creationId xmlns:p14="http://schemas.microsoft.com/office/powerpoint/2010/main" val="1364660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1"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A58E51-08FE-4345-A9DA-85C47FB2B6F8}" type="datetimeFigureOut">
              <a:rPr lang="en-US" smtClean="0"/>
              <a:t>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11EA76-CB48-4F4F-9E6B-DF5BB1000DDB}" type="slidenum">
              <a:rPr lang="en-US" smtClean="0"/>
              <a:t>‹#›</a:t>
            </a:fld>
            <a:endParaRPr lang="en-US"/>
          </a:p>
        </p:txBody>
      </p:sp>
    </p:spTree>
    <p:extLst>
      <p:ext uri="{BB962C8B-B14F-4D97-AF65-F5344CB8AC3E}">
        <p14:creationId xmlns:p14="http://schemas.microsoft.com/office/powerpoint/2010/main" val="441251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1">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400">
                <a:solidFill>
                  <a:schemeClr val="accent1">
                    <a:lumMod val="20000"/>
                    <a:lumOff val="8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A58E51-08FE-4345-A9DA-85C47FB2B6F8}" type="datetimeFigureOut">
              <a:rPr lang="en-US" smtClean="0"/>
              <a:t>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11EA76-CB48-4F4F-9E6B-DF5BB1000DDB}" type="slidenum">
              <a:rPr lang="en-US" smtClean="0"/>
              <a:t>‹#›</a:t>
            </a:fld>
            <a:endParaRPr lang="en-US"/>
          </a:p>
        </p:txBody>
      </p:sp>
    </p:spTree>
    <p:extLst>
      <p:ext uri="{BB962C8B-B14F-4D97-AF65-F5344CB8AC3E}">
        <p14:creationId xmlns:p14="http://schemas.microsoft.com/office/powerpoint/2010/main" val="2377121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A58E51-08FE-4345-A9DA-85C47FB2B6F8}"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1EA76-CB48-4F4F-9E6B-DF5BB1000DDB}" type="slidenum">
              <a:rPr lang="en-US" smtClean="0"/>
              <a:t>‹#›</a:t>
            </a:fld>
            <a:endParaRPr lang="en-US"/>
          </a:p>
        </p:txBody>
      </p:sp>
    </p:spTree>
    <p:extLst>
      <p:ext uri="{BB962C8B-B14F-4D97-AF65-F5344CB8AC3E}">
        <p14:creationId xmlns:p14="http://schemas.microsoft.com/office/powerpoint/2010/main" val="4269932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A58E51-08FE-4345-A9DA-85C47FB2B6F8}"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11EA76-CB48-4F4F-9E6B-DF5BB1000DDB}" type="slidenum">
              <a:rPr lang="en-US" smtClean="0"/>
              <a:t>‹#›</a:t>
            </a:fld>
            <a:endParaRPr lang="en-US"/>
          </a:p>
        </p:txBody>
      </p:sp>
    </p:spTree>
    <p:extLst>
      <p:ext uri="{BB962C8B-B14F-4D97-AF65-F5344CB8AC3E}">
        <p14:creationId xmlns:p14="http://schemas.microsoft.com/office/powerpoint/2010/main" val="1624247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262393"/>
            <a:ext cx="9692640" cy="1428929"/>
          </a:xfrm>
          <a:prstGeom prst="rect">
            <a:avLst/>
          </a:prstGeom>
        </p:spPr>
        <p:txBody>
          <a:bodyPr vert="horz" lIns="91440" tIns="27432"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100" b="0">
                <a:solidFill>
                  <a:schemeClr val="tx2">
                    <a:lumMod val="40000"/>
                    <a:lumOff val="60000"/>
                  </a:schemeClr>
                </a:solidFill>
              </a:defRPr>
            </a:lvl1pPr>
          </a:lstStyle>
          <a:p>
            <a:fld id="{63A58E51-08FE-4345-A9DA-85C47FB2B6F8}" type="datetimeFigureOut">
              <a:rPr lang="en-US" smtClean="0"/>
              <a:t>1/14/2025</a:t>
            </a:fld>
            <a:endParaRPr lang="en-US"/>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100">
                <a:solidFill>
                  <a:schemeClr val="tx2">
                    <a:lumMod val="40000"/>
                    <a:lumOff val="60000"/>
                  </a:schemeClr>
                </a:solidFill>
              </a:defRPr>
            </a:lvl1pPr>
          </a:lstStyle>
          <a:p>
            <a:endParaRPr lang="en-US"/>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latin typeface="+mj-lt"/>
              </a:defRPr>
            </a:lvl1pPr>
          </a:lstStyle>
          <a:p>
            <a:fld id="{A311EA76-CB48-4F4F-9E6B-DF5BB1000DDB}" type="slidenum">
              <a:rPr lang="en-US" smtClean="0"/>
              <a:t>‹#›</a:t>
            </a:fld>
            <a:endParaRPr lang="en-US"/>
          </a:p>
        </p:txBody>
      </p:sp>
    </p:spTree>
    <p:extLst>
      <p:ext uri="{BB962C8B-B14F-4D97-AF65-F5344CB8AC3E}">
        <p14:creationId xmlns:p14="http://schemas.microsoft.com/office/powerpoint/2010/main" val="2422339601"/>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44A0C4C-2B75-1C6B-079B-2A1B4EAF747D}"/>
              </a:ext>
            </a:extLst>
          </p:cNvPr>
          <p:cNvSpPr txBox="1"/>
          <p:nvPr/>
        </p:nvSpPr>
        <p:spPr>
          <a:xfrm>
            <a:off x="1053005" y="432742"/>
            <a:ext cx="9707618" cy="2229393"/>
          </a:xfrm>
          <a:prstGeom prst="rect">
            <a:avLst/>
          </a:prstGeom>
          <a:noFill/>
        </p:spPr>
        <p:txBody>
          <a:bodyPr wrap="square">
            <a:spAutoFit/>
          </a:bodyPr>
          <a:lstStyle/>
          <a:p>
            <a:pPr marL="0" marR="0" algn="ctr">
              <a:lnSpc>
                <a:spcPct val="150000"/>
              </a:lnSpc>
              <a:spcBef>
                <a:spcPts val="0"/>
              </a:spcBef>
              <a:spcAft>
                <a:spcPts val="0"/>
              </a:spcAft>
            </a:pPr>
            <a:r>
              <a:rPr lang="en-IN" sz="3200" b="1" kern="100" dirty="0">
                <a:effectLst/>
                <a:latin typeface="Times New Roman" panose="02020603050405020304" pitchFamily="18" charset="0"/>
                <a:ea typeface="Calibri" panose="020F0502020204030204" pitchFamily="34" charset="0"/>
                <a:cs typeface="Mangal" panose="02040503050203030202" pitchFamily="18" charset="0"/>
              </a:rPr>
              <a:t>ADVANCEMENTS IN CLOUD SECURITY: A STUDY ON POLICY-BASED ACCESS CONTROL AND DATA ENCRYPTION MECHANISMS</a:t>
            </a:r>
            <a:endParaRPr lang="en-US" sz="24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54E7F734-1D2E-F880-EA5A-3380160DF098}"/>
              </a:ext>
            </a:extLst>
          </p:cNvPr>
          <p:cNvSpPr txBox="1"/>
          <p:nvPr/>
        </p:nvSpPr>
        <p:spPr>
          <a:xfrm>
            <a:off x="4351284" y="3585066"/>
            <a:ext cx="6858000" cy="3099823"/>
          </a:xfrm>
          <a:prstGeom prst="rect">
            <a:avLst/>
          </a:prstGeom>
          <a:noFill/>
        </p:spPr>
        <p:txBody>
          <a:bodyPr wrap="square">
            <a:spAutoFit/>
          </a:bodyPr>
          <a:lstStyle/>
          <a:p>
            <a:pPr marL="0" marR="0" algn="r">
              <a:lnSpc>
                <a:spcPct val="150000"/>
              </a:lnSpc>
              <a:spcBef>
                <a:spcPts val="0"/>
              </a:spcBef>
              <a:spcAft>
                <a:spcPts val="0"/>
              </a:spcAft>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600" b="1" kern="100" dirty="0">
                <a:effectLst/>
                <a:latin typeface="Times New Roman" panose="02020603050405020304" pitchFamily="18" charset="0"/>
                <a:ea typeface="Calibri" panose="020F0502020204030204" pitchFamily="34" charset="0"/>
                <a:cs typeface="Mangal" panose="02040503050203030202" pitchFamily="18" charset="0"/>
              </a:rPr>
              <a:t>VIBHARANI PRASAD</a:t>
            </a:r>
            <a:r>
              <a:rPr lang="en-IN" sz="1600" b="1" kern="100" baseline="30000" dirty="0">
                <a:effectLst/>
                <a:latin typeface="Times New Roman" panose="02020603050405020304" pitchFamily="18" charset="0"/>
                <a:ea typeface="Calibri" panose="020F0502020204030204" pitchFamily="34" charset="0"/>
                <a:cs typeface="Mangal" panose="02040503050203030202" pitchFamily="18" charset="0"/>
              </a:rPr>
              <a:t>1</a:t>
            </a:r>
            <a:endParaRPr lang="en-IN" sz="1600" b="1" kern="100" dirty="0">
              <a:latin typeface="Times New Roman" panose="02020603050405020304" pitchFamily="18" charset="0"/>
              <a:ea typeface="Calibri" panose="020F0502020204030204" pitchFamily="34" charset="0"/>
              <a:cs typeface="Mangal" panose="02040503050203030202" pitchFamily="18" charset="0"/>
            </a:endParaRPr>
          </a:p>
          <a:p>
            <a:pPr marL="0" marR="0" algn="r">
              <a:lnSpc>
                <a:spcPct val="150000"/>
              </a:lnSpc>
              <a:spcBef>
                <a:spcPts val="0"/>
              </a:spcBef>
              <a:spcAft>
                <a:spcPts val="0"/>
              </a:spcAft>
            </a:pPr>
            <a:r>
              <a:rPr lang="en-IN" sz="1600" b="1" kern="100" dirty="0">
                <a:effectLst/>
                <a:latin typeface="Times New Roman" panose="02020603050405020304" pitchFamily="18" charset="0"/>
                <a:ea typeface="Calibri" panose="020F0502020204030204" pitchFamily="34" charset="0"/>
                <a:cs typeface="Mangal" panose="02040503050203030202" pitchFamily="18" charset="0"/>
              </a:rPr>
              <a:t>Dr. ROHITA YAMAGANTI</a:t>
            </a:r>
            <a:r>
              <a:rPr lang="en-IN" sz="1600" b="1" kern="100" baseline="30000" dirty="0">
                <a:effectLst/>
                <a:latin typeface="Times New Roman" panose="02020603050405020304" pitchFamily="18" charset="0"/>
                <a:ea typeface="Calibri" panose="020F0502020204030204" pitchFamily="34" charset="0"/>
                <a:cs typeface="Mangal" panose="02040503050203030202" pitchFamily="18" charset="0"/>
              </a:rPr>
              <a:t>2</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50000"/>
              </a:lnSpc>
              <a:spcBef>
                <a:spcPts val="0"/>
              </a:spcBef>
              <a:spcAft>
                <a:spcPts val="0"/>
              </a:spcAft>
            </a:pPr>
            <a:r>
              <a:rPr lang="en-IN" sz="1600" b="1" kern="100" baseline="30000" dirty="0">
                <a:effectLst/>
                <a:latin typeface="Times New Roman" panose="02020603050405020304" pitchFamily="18" charset="0"/>
                <a:ea typeface="Calibri" panose="020F0502020204030204" pitchFamily="34" charset="0"/>
                <a:cs typeface="Mangal" panose="02040503050203030202" pitchFamily="18" charset="0"/>
              </a:rPr>
              <a:t>                      (Computer Science and Application)</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50000"/>
              </a:lnSpc>
              <a:spcBef>
                <a:spcPts val="0"/>
              </a:spcBef>
              <a:spcAft>
                <a:spcPts val="0"/>
              </a:spcAft>
            </a:pPr>
            <a:r>
              <a:rPr lang="en-IN" sz="1600" b="1" kern="100" baseline="30000" dirty="0">
                <a:effectLst/>
                <a:latin typeface="Times New Roman" panose="02020603050405020304" pitchFamily="18" charset="0"/>
                <a:ea typeface="Calibri" panose="020F0502020204030204" pitchFamily="34" charset="0"/>
                <a:cs typeface="Mangal" panose="02040503050203030202" pitchFamily="18" charset="0"/>
              </a:rPr>
              <a:t>1</a:t>
            </a:r>
            <a:r>
              <a:rPr lang="en-IN" sz="1600" b="1" kern="100" dirty="0">
                <a:effectLst/>
                <a:latin typeface="Times New Roman" panose="02020603050405020304" pitchFamily="18" charset="0"/>
                <a:ea typeface="Calibri" panose="020F0502020204030204" pitchFamily="34" charset="0"/>
                <a:cs typeface="Mangal" panose="02040503050203030202" pitchFamily="18" charset="0"/>
              </a:rPr>
              <a:t>Research Scholar, P.K. university, Shivpuri ( MP),</a:t>
            </a:r>
          </a:p>
          <a:p>
            <a:pPr marL="0" marR="0" algn="r">
              <a:lnSpc>
                <a:spcPct val="150000"/>
              </a:lnSpc>
              <a:spcBef>
                <a:spcPts val="0"/>
              </a:spcBef>
              <a:spcAft>
                <a:spcPts val="0"/>
              </a:spcAft>
            </a:pPr>
            <a:r>
              <a:rPr lang="en-IN" sz="1600" b="1" u="sng" kern="100" dirty="0">
                <a:solidFill>
                  <a:srgbClr val="0563C1"/>
                </a:solidFill>
                <a:effectLst/>
                <a:latin typeface="Times New Roman" panose="02020603050405020304" pitchFamily="18" charset="0"/>
                <a:ea typeface="Calibri" panose="020F0502020204030204" pitchFamily="34" charset="0"/>
                <a:cs typeface="Mangal" panose="02040503050203030202" pitchFamily="18" charset="0"/>
              </a:rPr>
              <a:t>rathvibh56@gmail.com</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50000"/>
              </a:lnSpc>
              <a:spcBef>
                <a:spcPts val="0"/>
              </a:spcBef>
              <a:spcAft>
                <a:spcPts val="0"/>
              </a:spcAft>
            </a:pPr>
            <a:r>
              <a:rPr lang="en-IN" sz="1600" b="1" kern="100" dirty="0">
                <a:effectLst/>
                <a:latin typeface="Times New Roman" panose="02020603050405020304" pitchFamily="18" charset="0"/>
                <a:ea typeface="Calibri" panose="020F0502020204030204" pitchFamily="34" charset="0"/>
                <a:cs typeface="Mangal" panose="02040503050203030202" pitchFamily="18" charset="0"/>
              </a:rPr>
              <a:t>2Assoc.Professor, Sreenidhi Institute of Science &amp; Technology, Hyderabad(TS),</a:t>
            </a:r>
          </a:p>
          <a:p>
            <a:pPr marL="0" marR="0" algn="r">
              <a:lnSpc>
                <a:spcPct val="150000"/>
              </a:lnSpc>
              <a:spcBef>
                <a:spcPts val="0"/>
              </a:spcBef>
              <a:spcAft>
                <a:spcPts val="0"/>
              </a:spcAft>
            </a:pPr>
            <a:r>
              <a:rPr lang="en-IN" sz="1600" b="1" u="sng" kern="100" dirty="0">
                <a:solidFill>
                  <a:srgbClr val="0563C1"/>
                </a:solidFill>
                <a:effectLst/>
                <a:latin typeface="Times New Roman" panose="02020603050405020304" pitchFamily="18" charset="0"/>
                <a:ea typeface="Calibri" panose="020F0502020204030204" pitchFamily="34" charset="0"/>
                <a:cs typeface="Mangal" panose="02040503050203030202" pitchFamily="18" charset="0"/>
              </a:rPr>
              <a:t>rohita.yamaganti@gmail.com</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746972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DD404B-0834-4ECF-176F-A7C26EBB2D27}"/>
              </a:ext>
            </a:extLst>
          </p:cNvPr>
          <p:cNvSpPr txBox="1"/>
          <p:nvPr/>
        </p:nvSpPr>
        <p:spPr>
          <a:xfrm>
            <a:off x="2735318" y="201854"/>
            <a:ext cx="6101254" cy="916982"/>
          </a:xfrm>
          <a:prstGeom prst="rect">
            <a:avLst/>
          </a:prstGeom>
          <a:noFill/>
        </p:spPr>
        <p:txBody>
          <a:bodyPr wrap="square">
            <a:spAutoFit/>
          </a:bodyPr>
          <a:lstStyle/>
          <a:p>
            <a:pPr marL="0" marR="0" algn="ctr">
              <a:lnSpc>
                <a:spcPct val="150000"/>
              </a:lnSpc>
              <a:spcBef>
                <a:spcPts val="0"/>
              </a:spcBef>
              <a:spcAft>
                <a:spcPts val="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ABSTRACT</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FE2C4F96-4F9C-D358-AE88-D8AA60EF3FD9}"/>
              </a:ext>
            </a:extLst>
          </p:cNvPr>
          <p:cNvSpPr txBox="1"/>
          <p:nvPr/>
        </p:nvSpPr>
        <p:spPr>
          <a:xfrm>
            <a:off x="149772" y="1355318"/>
            <a:ext cx="10933386"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As organizations increasingly adopt cloud computing, ensuring robust security measures has become paramount.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This research presents a comprehensive case study on the implementation of Policy-Based Access Control (PBAC) and data encryption mechanisms to enhance cloud security.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study investigates the effectiveness of PBAC in restricting access to sensitive data based on user roles, demonstrating a significant reduction in unauthorized access attempts.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Additionally, the research evaluates the use of Advanced Encryption Standard (AES256) for data at rest and Transport Layer Security (TLS) for data in transit, confirming the absence of data breaches during the evaluation period.</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Performance assessments indicate that while the integration of PBAC and encryption mechanisms introduces a minimal overhead—approximately a 7% increase in average response times—the system remains well within acceptable performance thresholds. </a:t>
            </a:r>
          </a:p>
        </p:txBody>
      </p:sp>
    </p:spTree>
    <p:extLst>
      <p:ext uri="{BB962C8B-B14F-4D97-AF65-F5344CB8AC3E}">
        <p14:creationId xmlns:p14="http://schemas.microsoft.com/office/powerpoint/2010/main" val="514527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CC7E0D-DC4C-D86C-8887-78985DCF8F19}"/>
              </a:ext>
            </a:extLst>
          </p:cNvPr>
          <p:cNvSpPr txBox="1"/>
          <p:nvPr/>
        </p:nvSpPr>
        <p:spPr>
          <a:xfrm>
            <a:off x="323192" y="277393"/>
            <a:ext cx="10728436" cy="50338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Furthermore, the implementation of Azure Key Vault for encryption key management has proven effective, providing automated key rotation and stringent access control, ensuring that only authorized personnel have access to sensitive encryption keys.</a:t>
            </a:r>
            <a:endParaRPr lang="en-IN" sz="1800" b="1" kern="100" dirty="0">
              <a:effectLst/>
              <a:latin typeface="Times New Roman" panose="02020603050405020304" pitchFamily="18"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This study highlights the dual advantages of enhanced security and efficiency, underscoring the significance of continuous monitoring and auditing processes to ensure compliance and identify potential vulnerabilities. </a:t>
            </a: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findings reinforce the feasibility of utilizing PBAC and data encryption as integral components of a secure cloud infrastructure, advocating for a well-defined security framework in cloud environments. </a:t>
            </a: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Through this case study, the research contributes to the growing body of knowledge on cloud security practices, offering insights into scalable and flexible implementations that align with organizational security objectives.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0"/>
              </a:spcAft>
            </a:pPr>
            <a:endParaRPr lang="en-IN" sz="1800" b="1" kern="100" dirty="0">
              <a:effectLst/>
              <a:latin typeface="Times New Roman" panose="02020603050405020304" pitchFamily="18"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0"/>
              </a:spcAft>
              <a:buFont typeface="Arial" panose="020B0604020202020204" pitchFamily="34" charset="0"/>
              <a:buChar char="•"/>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Keywords: </a:t>
            </a:r>
            <a:r>
              <a:rPr lang="en-IN" b="1" i="1" kern="100" dirty="0">
                <a:effectLst/>
                <a:latin typeface="Times New Roman" panose="02020603050405020304" pitchFamily="18" charset="0"/>
                <a:ea typeface="Calibri" panose="020F0502020204030204" pitchFamily="34" charset="0"/>
                <a:cs typeface="Mangal" panose="02040503050203030202" pitchFamily="18" charset="0"/>
              </a:rPr>
              <a:t>Cloud Security, Policy-Based Access Control (PBAC), Data Encryption, AES256, TLS, Azure Key Vault</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535531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45AA90F-CDC1-A3DA-5DCB-3B112CA36F14}"/>
              </a:ext>
            </a:extLst>
          </p:cNvPr>
          <p:cNvSpPr txBox="1"/>
          <p:nvPr/>
        </p:nvSpPr>
        <p:spPr>
          <a:xfrm>
            <a:off x="3045373" y="0"/>
            <a:ext cx="6101254" cy="916982"/>
          </a:xfrm>
          <a:prstGeom prst="rect">
            <a:avLst/>
          </a:prstGeom>
          <a:noFill/>
        </p:spPr>
        <p:txBody>
          <a:bodyPr wrap="square">
            <a:spAutoFit/>
          </a:bodyPr>
          <a:lstStyle/>
          <a:p>
            <a:pPr marL="0" marR="0" algn="ctr">
              <a:lnSpc>
                <a:spcPct val="150000"/>
              </a:lnSpc>
              <a:spcBef>
                <a:spcPts val="0"/>
              </a:spcBef>
              <a:spcAft>
                <a:spcPts val="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53725265-FAD5-81CE-B2F6-4E1A0AC5AA9C}"/>
              </a:ext>
            </a:extLst>
          </p:cNvPr>
          <p:cNvSpPr txBox="1"/>
          <p:nvPr/>
        </p:nvSpPr>
        <p:spPr>
          <a:xfrm>
            <a:off x="197069" y="966861"/>
            <a:ext cx="11012213" cy="5409430"/>
          </a:xfrm>
          <a:prstGeom prst="rect">
            <a:avLst/>
          </a:prstGeom>
          <a:noFill/>
        </p:spPr>
        <p:txBody>
          <a:bodyPr wrap="square">
            <a:spAutoFit/>
          </a:bodyPr>
          <a:lstStyle/>
          <a:p>
            <a:pPr marL="0" marR="0" algn="just">
              <a:lnSpc>
                <a:spcPct val="150000"/>
              </a:lnSpc>
              <a:spcBef>
                <a:spcPts val="0"/>
              </a:spcBef>
              <a:spcAft>
                <a:spcPts val="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A. Background and Motivation</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In the era of digital transformation, cloud computing has emerged as a foundational technology, enabling organizations to leverage scalable computing resources, enhance operational efficiency, and drive innovation.</a:t>
            </a: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Cloud computing offers on-demand access to a shared pool of configurable computing resources, such as networks, servers, storage, applications, and services, which can be rapidly provisioned and released with minimal management effort or service provider interaction. </a:t>
            </a: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This paradigm shift has been instrumental in accelerating business processes, reducing costs, and fostering collaboration across different geographical locations.</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Despite its numerous benefits, the widespread adoption of cloud computing has also introduced significant security challenges. </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As sensitive data and critical applications are migrated to cloud environments, ensuring their protection against unauthorized access, data breaches, and cyber-attacks becomes paramount. </a:t>
            </a:r>
          </a:p>
          <a:p>
            <a:pPr marL="285750" marR="0" indent="-285750" algn="just">
              <a:lnSpc>
                <a:spcPct val="150000"/>
              </a:lnSpc>
              <a:spcBef>
                <a:spcPts val="0"/>
              </a:spcBef>
              <a:spcAft>
                <a:spcPts val="0"/>
              </a:spcAft>
              <a:buFont typeface="Arial" panose="020B0604020202020204" pitchFamily="34" charset="0"/>
              <a:buChar char="•"/>
            </a:pP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634517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15EE495-947E-78B4-0F0A-B03924D6D7DB}"/>
              </a:ext>
            </a:extLst>
          </p:cNvPr>
          <p:cNvSpPr txBox="1"/>
          <p:nvPr/>
        </p:nvSpPr>
        <p:spPr>
          <a:xfrm>
            <a:off x="244366" y="193461"/>
            <a:ext cx="10980682" cy="669734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dynamic and multi-tenant nature of cloud computing environments complicates the implementation of traditional security measures, necessitating the development of more sophisticated and adaptive security frameworks.</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This research is motivated by the pressing need to enhance cloud security through innovative mechanisms that can effectively safeguard sensitive data and resources. </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focus is on the implementation of policy-based access control (PBAC) and advanced data encryption mechanisms. PBAC allows organizations to define and enforce granular access policies, thereby restricting unauthorized access and mitigating potential security breaches. </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Meanwhile, data encryption mechanisms ensure the confidentiality, integrity, and availability of data, both at rest and in transit, by protecting it from unauthorized access and tampering.</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B</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Importance of Cloud Security</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importance of cloud security cannot be overstated in today's digital landscape, where data is considered one of the most valuable assets. Organizations across various sectors, including healthcare, finance, education, and government, rely heavily on cloud computing to store and process sensitive </a:t>
            </a:r>
            <a:r>
              <a:rPr lang="en-IN" kern="100" dirty="0">
                <a:latin typeface="Times New Roman" panose="02020603050405020304" pitchFamily="18" charset="0"/>
                <a:ea typeface="Calibri" panose="020F0502020204030204" pitchFamily="34" charset="0"/>
                <a:cs typeface="Mangal" panose="02040503050203030202" pitchFamily="18" charset="0"/>
              </a:rPr>
              <a:t>information. </a:t>
            </a: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58143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C778E40-4AD0-4250-22BD-E624B69E969B}"/>
              </a:ext>
            </a:extLst>
          </p:cNvPr>
          <p:cNvSpPr txBox="1"/>
          <p:nvPr/>
        </p:nvSpPr>
        <p:spPr>
          <a:xfrm>
            <a:off x="181303" y="209227"/>
            <a:ext cx="11012213" cy="711284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Mangal" panose="02040503050203030202" pitchFamily="18" charset="0"/>
              </a:rPr>
              <a:t>Consequently, any compromise in cloud security can lead to severe repercussions, such as financial losses, reputational damage, regulatory penalties, and loss of customer trust.</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One of the critical aspects of cloud security is ensuring that data remains confidential, meaning that it is accessible only to authorized users. Data breaches, where unauthorized entities gain access to sensitive information, pose a significant threat to this principle. </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For instance, high-profile data breaches involving cloud services have highlighted vulnerabilities that can be exploited by malicious actors. </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These incidents underscore the need for robust access control mechanisms and encryption techniques to protect data from unauthorized access.</a:t>
            </a:r>
            <a:endParaRPr lang="en-US"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Additionally, data integrity is crucial in cloud environments. It ensures that data is accurate, consistent, and has not been altered in an unauthorized manner. </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Ensuring data integrity is essential for maintaining trust in cloud services and for the proper functioning of applications that rely on this data. </a:t>
            </a:r>
          </a:p>
          <a:p>
            <a:pPr marL="285750" indent="-285750" algn="just">
              <a:lnSpc>
                <a:spcPct val="150000"/>
              </a:lnSpc>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Encryption plays a vital role in maintaining data integrity by making it extremely difficult for unauthorized users to alter data without detection.</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endParaRPr lang="en-IN" kern="100"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endParaRPr lang="en-US" kern="100" dirty="0">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787269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FB9579C-9D61-2742-9447-9B43CCF524EB}"/>
              </a:ext>
            </a:extLst>
          </p:cNvPr>
          <p:cNvSpPr txBox="1"/>
          <p:nvPr/>
        </p:nvSpPr>
        <p:spPr>
          <a:xfrm>
            <a:off x="149772" y="188625"/>
            <a:ext cx="10759965" cy="5449377"/>
          </a:xfrm>
          <a:prstGeom prst="rect">
            <a:avLst/>
          </a:prstGeom>
          <a:noFill/>
        </p:spPr>
        <p:txBody>
          <a:bodyPr wrap="square">
            <a:spAutoFit/>
          </a:bodyPr>
          <a:lstStyle/>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Furthermore, data availability, the assurance that data is accessible when needed, is another fundamental aspect of cloud security. </a:t>
            </a:r>
            <a:endParaRPr lang="en-IN" kern="100" dirty="0">
              <a:latin typeface="Times New Roman" panose="02020603050405020304" pitchFamily="18"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Disruptions to data availability, whether due to cyber-attacks or service outages, can have severe operational impact.</a:t>
            </a: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By implementing policy-based access controls and robust encryption mechanisms, organizations can enhance the resilience of their cloud infrastructures, ensuring that data and applications remain available even in the face of security threats.</a:t>
            </a:r>
            <a:endParaRPr lang="en-US" sz="1600" kern="100" dirty="0">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In summary, cloud security is a critical concern that requires comprehensive strategies to protect sensitive data and resources.</a:t>
            </a: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implementation of policy-based access control and data encryption mechanisms addresses key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securit</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challenges, enhancing the overall security posture of cloud environments. </a:t>
            </a:r>
          </a:p>
          <a:p>
            <a:pPr marL="285750" marR="0" indent="-28575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This research aims to provide valuable insights into these mechanisms, contributing to the development of more secure cloud computing infrastructures.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65364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E1C6B6-ED66-F2DB-5402-0FDF1FAEE200}"/>
              </a:ext>
            </a:extLst>
          </p:cNvPr>
          <p:cNvSpPr txBox="1"/>
          <p:nvPr/>
        </p:nvSpPr>
        <p:spPr>
          <a:xfrm>
            <a:off x="157654" y="-268014"/>
            <a:ext cx="11067393" cy="7619202"/>
          </a:xfrm>
          <a:prstGeom prst="rect">
            <a:avLst/>
          </a:prstGeom>
          <a:noFill/>
        </p:spPr>
        <p:txBody>
          <a:bodyPr wrap="square">
            <a:spAutoFit/>
          </a:bodyPr>
          <a:lstStyle/>
          <a:p>
            <a:pPr marL="0" marR="0" algn="ctr">
              <a:lnSpc>
                <a:spcPct val="150000"/>
              </a:lnSpc>
              <a:spcBef>
                <a:spcPts val="0"/>
              </a:spcBef>
              <a:spcAft>
                <a:spcPts val="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IN" i="1" kern="100" dirty="0">
                <a:effectLst/>
                <a:latin typeface="Times New Roman" panose="02020603050405020304" pitchFamily="18" charset="0"/>
                <a:ea typeface="Calibri" panose="020F0502020204030204" pitchFamily="34" charset="0"/>
                <a:cs typeface="Mangal" panose="02040503050203030202" pitchFamily="18" charset="0"/>
              </a:rPr>
              <a:t>Goyal, S., &amp; Goyal, P. (2016). Comparative study of symmetric and asymmetric cryptography techniques. International Journal of Advance Research in Computer Science and Management Studies, 4(3), 232238.</a:t>
            </a:r>
            <a:endParaRPr lang="en-US" i="1"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IN" i="1" kern="100" dirty="0">
                <a:effectLst/>
                <a:latin typeface="Times New Roman" panose="02020603050405020304" pitchFamily="18" charset="0"/>
                <a:ea typeface="Calibri" panose="020F0502020204030204" pitchFamily="34" charset="0"/>
                <a:cs typeface="Mangal" panose="02040503050203030202" pitchFamily="18" charset="0"/>
              </a:rPr>
              <a:t>Mell, P., &amp; </a:t>
            </a:r>
            <a:r>
              <a:rPr lang="en-IN" i="1" kern="100" dirty="0" err="1">
                <a:effectLst/>
                <a:latin typeface="Times New Roman" panose="02020603050405020304" pitchFamily="18" charset="0"/>
                <a:ea typeface="Calibri" panose="020F0502020204030204" pitchFamily="34" charset="0"/>
                <a:cs typeface="Mangal" panose="02040503050203030202" pitchFamily="18" charset="0"/>
              </a:rPr>
              <a:t>Grance</a:t>
            </a:r>
            <a:r>
              <a:rPr lang="en-IN" i="1" kern="100" dirty="0">
                <a:effectLst/>
                <a:latin typeface="Times New Roman" panose="02020603050405020304" pitchFamily="18" charset="0"/>
                <a:ea typeface="Calibri" panose="020F0502020204030204" pitchFamily="34" charset="0"/>
                <a:cs typeface="Mangal" panose="02040503050203030202" pitchFamily="18" charset="0"/>
              </a:rPr>
              <a:t>, T. (2011). The NIST definition of cloud computing.</a:t>
            </a:r>
            <a:endParaRPr lang="en-US" i="1"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IN" i="1" kern="100" dirty="0">
                <a:effectLst/>
                <a:latin typeface="Times New Roman" panose="02020603050405020304" pitchFamily="18" charset="0"/>
                <a:ea typeface="Calibri" panose="020F0502020204030204" pitchFamily="34" charset="0"/>
                <a:cs typeface="Mangal" panose="02040503050203030202" pitchFamily="18" charset="0"/>
              </a:rPr>
              <a:t>Chhabra, S., &amp; Dixit, C. (2013). Security issues in cloud computing. In 2013 International Conference on Computing Sciences (pp. 213217). IEEE.</a:t>
            </a:r>
            <a:endParaRPr lang="en-US" i="1"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IN" i="1" kern="100" dirty="0" err="1">
                <a:effectLst/>
                <a:latin typeface="Times New Roman" panose="02020603050405020304" pitchFamily="18" charset="0"/>
                <a:ea typeface="Calibri" panose="020F0502020204030204" pitchFamily="34" charset="0"/>
                <a:cs typeface="Mangal" panose="02040503050203030202" pitchFamily="18" charset="0"/>
              </a:rPr>
              <a:t>Ardagna</a:t>
            </a:r>
            <a:r>
              <a:rPr lang="en-IN" i="1" kern="100" dirty="0">
                <a:effectLst/>
                <a:latin typeface="Times New Roman" panose="02020603050405020304" pitchFamily="18" charset="0"/>
                <a:ea typeface="Calibri" panose="020F0502020204030204" pitchFamily="34" charset="0"/>
                <a:cs typeface="Mangal" panose="02040503050203030202" pitchFamily="18" charset="0"/>
              </a:rPr>
              <a:t>, C. A., </a:t>
            </a:r>
            <a:r>
              <a:rPr lang="en-IN" i="1" kern="100" dirty="0" err="1">
                <a:effectLst/>
                <a:latin typeface="Times New Roman" panose="02020603050405020304" pitchFamily="18" charset="0"/>
                <a:ea typeface="Calibri" panose="020F0502020204030204" pitchFamily="34" charset="0"/>
                <a:cs typeface="Mangal" panose="02040503050203030202" pitchFamily="18" charset="0"/>
              </a:rPr>
              <a:t>Asal</a:t>
            </a:r>
            <a:r>
              <a:rPr lang="en-IN" i="1" kern="100" dirty="0">
                <a:effectLst/>
                <a:latin typeface="Times New Roman" panose="02020603050405020304" pitchFamily="18" charset="0"/>
                <a:ea typeface="Calibri" panose="020F0502020204030204" pitchFamily="34" charset="0"/>
                <a:cs typeface="Mangal" panose="02040503050203030202" pitchFamily="18" charset="0"/>
              </a:rPr>
              <a:t>, R., Damiani, E., &amp; Vu, Q. H. (2015). From security to assurance in the cloud: A survey. ACM Computing Surveys (CSUR), 48(1), 2.</a:t>
            </a:r>
            <a:endParaRPr lang="en-US" i="1"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IN" i="1" kern="100" dirty="0">
                <a:effectLst/>
                <a:latin typeface="Times New Roman" panose="02020603050405020304" pitchFamily="18" charset="0"/>
                <a:ea typeface="Calibri" panose="020F0502020204030204" pitchFamily="34" charset="0"/>
                <a:cs typeface="Mangal" panose="02040503050203030202" pitchFamily="18" charset="0"/>
              </a:rPr>
              <a:t>Chen, D., &amp; Zhao, H. (2012). Data security and privacy protection issues in cloud computing. In 2012 International Conference on Computer Science and Electronics Engineering (Vol. 1, pp. 647651). IEEE.</a:t>
            </a:r>
          </a:p>
          <a:p>
            <a:pPr marL="342900" marR="0" lvl="0" indent="-342900" algn="just">
              <a:lnSpc>
                <a:spcPct val="150000"/>
              </a:lnSpc>
              <a:spcBef>
                <a:spcPts val="0"/>
              </a:spcBef>
              <a:spcAft>
                <a:spcPts val="0"/>
              </a:spcAft>
              <a:buFont typeface="Wingdings" panose="05000000000000000000" pitchFamily="2" charset="2"/>
              <a:buChar char="ü"/>
            </a:pP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Subashini</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S., &amp; Kavitha, V. (2011). A survey on security issues in service delivery models of cloud computing. Journal of Network and Computer Applications, 34(1), 111.</a:t>
            </a:r>
            <a:endParaRPr lang="en-US" sz="1800" i="1"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Hashizume</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K., Rosado, D. G.,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FernándezMedina</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E., &amp; Fernandez, E. B. (2013). An analysis of security issues for cloud computing. Journal of Internet Services and Applications, 4(1), 5.</a:t>
            </a:r>
            <a:endParaRPr lang="en-US" sz="1800" i="1"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de-DE" sz="1800" i="1" kern="100" dirty="0">
                <a:effectLst/>
                <a:latin typeface="Times New Roman" panose="02020603050405020304" pitchFamily="18" charset="0"/>
                <a:ea typeface="Calibri" panose="020F0502020204030204" pitchFamily="34" charset="0"/>
                <a:cs typeface="Mangal" panose="02040503050203030202" pitchFamily="18" charset="0"/>
              </a:rPr>
              <a:t>Hu, V. C., Ferraiolo, D. F., Kuhn, D. R., &amp; Schnitzer, A. (2014).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Policybased</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access control. In </a:t>
            </a:r>
            <a:r>
              <a:rPr lang="en-IN" sz="1800" i="1" kern="100" dirty="0" err="1">
                <a:effectLst/>
                <a:latin typeface="Times New Roman" panose="02020603050405020304" pitchFamily="18" charset="0"/>
                <a:ea typeface="Calibri" panose="020F0502020204030204" pitchFamily="34" charset="0"/>
                <a:cs typeface="Mangal" panose="02040503050203030202" pitchFamily="18" charset="0"/>
              </a:rPr>
              <a:t>Encyclopedia</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 of Cryptography and Security (pp. 911917). Springer.</a:t>
            </a:r>
            <a:endParaRPr lang="en-US" sz="1800" i="1"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733282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89A59F-2F45-0FBF-12E5-41DCF2AB0C97}"/>
              </a:ext>
            </a:extLst>
          </p:cNvPr>
          <p:cNvSpPr>
            <a:spLocks noGrp="1"/>
          </p:cNvSpPr>
          <p:nvPr>
            <p:ph idx="1"/>
          </p:nvPr>
        </p:nvSpPr>
        <p:spPr>
          <a:xfrm>
            <a:off x="1592948" y="2096814"/>
            <a:ext cx="8595360" cy="1734207"/>
          </a:xfrm>
        </p:spPr>
        <p:txBody>
          <a:bodyPr/>
          <a:lstStyle/>
          <a:p>
            <a:endParaRPr lang="en-US" dirty="0"/>
          </a:p>
          <a:p>
            <a:pPr marL="0" indent="0" algn="ctr">
              <a:buNone/>
            </a:pPr>
            <a:r>
              <a:rPr lang="en-US" sz="6600" b="1" i="1" dirty="0">
                <a:solidFill>
                  <a:schemeClr val="tx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755173240"/>
      </p:ext>
    </p:extLst>
  </p:cSld>
  <p:clrMapOvr>
    <a:masterClrMapping/>
  </p:clrMapOvr>
</p:sld>
</file>

<file path=ppt/theme/theme1.xml><?xml version="1.0" encoding="utf-8"?>
<a:theme xmlns:a="http://schemas.openxmlformats.org/drawingml/2006/main" name="View">
  <a:themeElements>
    <a:clrScheme name="View">
      <a:dk1>
        <a:sysClr val="windowText" lastClr="000000"/>
      </a:dk1>
      <a:lt1>
        <a:sysClr val="window" lastClr="FFFFFF"/>
      </a:lt1>
      <a:dk2>
        <a:srgbClr val="666666"/>
      </a:dk2>
      <a:lt2>
        <a:srgbClr val="D2D2D2"/>
      </a:lt2>
      <a:accent1>
        <a:srgbClr val="FF388C"/>
      </a:accent1>
      <a:accent2>
        <a:srgbClr val="D70D5E"/>
      </a:accent2>
      <a:accent3>
        <a:srgbClr val="98037E"/>
      </a:accent3>
      <a:accent4>
        <a:srgbClr val="68027D"/>
      </a:accent4>
      <a:accent5>
        <a:srgbClr val="095ACA"/>
      </a:accent5>
      <a:accent6>
        <a:srgbClr val="063597"/>
      </a:accent6>
      <a:hlink>
        <a:srgbClr val="17BBFD"/>
      </a:hlink>
      <a:folHlink>
        <a:srgbClr val="FF79C2"/>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23C5FE65-18CC-4A65-9EBC-B05E331504EC}"/>
    </a:ext>
  </a:extLst>
</a:theme>
</file>

<file path=docProps/app.xml><?xml version="1.0" encoding="utf-8"?>
<Properties xmlns="http://schemas.openxmlformats.org/officeDocument/2006/extended-properties" xmlns:vt="http://schemas.openxmlformats.org/officeDocument/2006/docPropsVTypes">
  <Template>View</Template>
  <TotalTime>18</TotalTime>
  <Words>1333</Words>
  <Application>Microsoft Office PowerPoint</Application>
  <PresentationFormat>Widescreen</PresentationFormat>
  <Paragraphs>59</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Century Schoolbook</vt:lpstr>
      <vt:lpstr>Times New Roman</vt:lpstr>
      <vt:lpstr>Wingdings</vt:lpstr>
      <vt:lpstr>Wingdings 2</vt:lpstr>
      <vt:lpst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cp:revision>
  <dcterms:created xsi:type="dcterms:W3CDTF">2025-01-14T05:55:08Z</dcterms:created>
  <dcterms:modified xsi:type="dcterms:W3CDTF">2025-01-14T06:13:52Z</dcterms:modified>
</cp:coreProperties>
</file>