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18FAB4D8-94AC-4B50-95D5-9990BB1E508E}" type="datetimeFigureOut">
              <a:rPr lang="en-IN" smtClean="0"/>
              <a:t>28-11-2024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139077566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FAB4D8-94AC-4B50-95D5-9990BB1E508E}"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17144445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FAB4D8-94AC-4B50-95D5-9990BB1E508E}"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40404913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FAB4D8-94AC-4B50-95D5-9990BB1E508E}"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359694933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FAB4D8-94AC-4B50-95D5-9990BB1E508E}" type="datetimeFigureOut">
              <a:rPr lang="en-IN" smtClean="0"/>
              <a:t>28-11-2024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182285896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FAB4D8-94AC-4B50-95D5-9990BB1E508E}" type="datetimeFigureOut">
              <a:rPr lang="en-IN" smtClean="0"/>
              <a:t>28-11-2024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36135433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18FAB4D8-94AC-4B50-95D5-9990BB1E508E}" type="datetimeFigureOut">
              <a:rPr lang="en-IN" smtClean="0"/>
              <a:t>28-11-2024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40062394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8FAB4D8-94AC-4B50-95D5-9990BB1E508E}"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19522358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8FAB4D8-94AC-4B50-95D5-9990BB1E508E}"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419865676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8FAB4D8-94AC-4B50-95D5-9990BB1E508E}"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5111869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FAB4D8-94AC-4B50-95D5-9990BB1E508E}"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5716915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FAB4D8-94AC-4B50-95D5-9990BB1E508E}"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4552918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FAB4D8-94AC-4B50-95D5-9990BB1E508E}"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99643801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FAB4D8-94AC-4B50-95D5-9990BB1E508E}"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51097532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FAB4D8-94AC-4B50-95D5-9990BB1E508E}"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206350220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FAB4D8-94AC-4B50-95D5-9990BB1E508E}"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43896020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FAB4D8-94AC-4B50-95D5-9990BB1E508E}"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0465E31-E9BC-4868-B423-6BBB03D334D1}" type="slidenum">
              <a:rPr lang="en-IN" smtClean="0"/>
              <a:t>‹#›</a:t>
            </a:fld>
            <a:endParaRPr lang="en-IN"/>
          </a:p>
        </p:txBody>
      </p:sp>
    </p:spTree>
    <p:extLst>
      <p:ext uri="{BB962C8B-B14F-4D97-AF65-F5344CB8AC3E}">
        <p14:creationId xmlns:p14="http://schemas.microsoft.com/office/powerpoint/2010/main" val="39497145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8FAB4D8-94AC-4B50-95D5-9990BB1E508E}" type="datetimeFigureOut">
              <a:rPr lang="en-IN" smtClean="0"/>
              <a:t>28-11-2024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0465E31-E9BC-4868-B423-6BBB03D334D1}" type="slidenum">
              <a:rPr lang="en-IN" smtClean="0"/>
              <a:t>‹#›</a:t>
            </a:fld>
            <a:endParaRPr lang="en-IN"/>
          </a:p>
        </p:txBody>
      </p:sp>
    </p:spTree>
    <p:extLst>
      <p:ext uri="{BB962C8B-B14F-4D97-AF65-F5344CB8AC3E}">
        <p14:creationId xmlns:p14="http://schemas.microsoft.com/office/powerpoint/2010/main" val="4119967600"/>
      </p:ext>
    </p:extLst>
  </p:cSld>
  <p:clrMap bg1="dk1" tx1="lt1" bg2="dk2" tx2="lt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4DE88-AF4B-4177-8E07-E47761954942}"/>
              </a:ext>
            </a:extLst>
          </p:cNvPr>
          <p:cNvSpPr>
            <a:spLocks noGrp="1"/>
          </p:cNvSpPr>
          <p:nvPr>
            <p:ph type="ctrTitle"/>
          </p:nvPr>
        </p:nvSpPr>
        <p:spPr>
          <a:xfrm>
            <a:off x="1524000" y="756164"/>
            <a:ext cx="9590468" cy="844036"/>
          </a:xfrm>
        </p:spPr>
        <p:txBody>
          <a:bodyPr>
            <a:noAutofit/>
          </a:bodyPr>
          <a:lstStyle/>
          <a:p>
            <a:pPr algn="ctr"/>
            <a:r>
              <a:rPr lang="en-IN" sz="2500" b="1" dirty="0">
                <a:latin typeface="Times New Roman" panose="02020603050405020304" pitchFamily="18" charset="0"/>
                <a:cs typeface="Times New Roman" panose="02020603050405020304" pitchFamily="18" charset="0"/>
              </a:rPr>
              <a:t>FORMULATION AND IN VITRO EVALUATION OF IMMEDIATE RELEASE SOFTGEL OF NAPROXEN SODIUM</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4A965A8-D6E5-4EAB-A2F3-6A11B86A03A8}"/>
              </a:ext>
            </a:extLst>
          </p:cNvPr>
          <p:cNvSpPr/>
          <p:nvPr/>
        </p:nvSpPr>
        <p:spPr>
          <a:xfrm>
            <a:off x="5816958" y="5009849"/>
            <a:ext cx="6096000" cy="1294393"/>
          </a:xfrm>
          <a:prstGeom prst="rect">
            <a:avLst/>
          </a:prstGeom>
        </p:spPr>
        <p:txBody>
          <a:bodyPr>
            <a:spAutoFit/>
          </a:bodyPr>
          <a:lstStyle/>
          <a:p>
            <a:pPr algn="ctr">
              <a:lnSpc>
                <a:spcPct val="150000"/>
              </a:lnSpc>
              <a:spcAft>
                <a:spcPts val="0"/>
              </a:spcAft>
            </a:pPr>
            <a:r>
              <a:rPr lang="en-IN" b="1" baseline="30000" dirty="0">
                <a:latin typeface="Times New Roman" panose="02020603050405020304" pitchFamily="18" charset="0"/>
                <a:ea typeface="Times New Roman" panose="02020603050405020304" pitchFamily="18" charset="0"/>
                <a:cs typeface="Kalinga" panose="020B0502040204020203" pitchFamily="34" charset="0"/>
              </a:rPr>
              <a:t>1</a:t>
            </a:r>
            <a:r>
              <a:rPr lang="en-IN" b="1" dirty="0">
                <a:latin typeface="Times New Roman" panose="02020603050405020304" pitchFamily="18" charset="0"/>
                <a:ea typeface="Times New Roman" panose="02020603050405020304" pitchFamily="18" charset="0"/>
                <a:cs typeface="Kalinga" panose="020B0502040204020203" pitchFamily="34" charset="0"/>
              </a:rPr>
              <a:t>Rabinarayan Rana, </a:t>
            </a:r>
            <a:r>
              <a:rPr lang="en-IN" b="1" baseline="30000" dirty="0">
                <a:latin typeface="Times New Roman" panose="02020603050405020304" pitchFamily="18" charset="0"/>
                <a:ea typeface="Times New Roman" panose="02020603050405020304" pitchFamily="18" charset="0"/>
                <a:cs typeface="Kalinga" panose="020B0502040204020203" pitchFamily="34" charset="0"/>
              </a:rPr>
              <a:t>2</a:t>
            </a:r>
            <a:r>
              <a:rPr lang="en-IN" b="1" dirty="0">
                <a:latin typeface="Times New Roman" panose="02020603050405020304" pitchFamily="18" charset="0"/>
                <a:ea typeface="Times New Roman" panose="02020603050405020304" pitchFamily="18" charset="0"/>
                <a:cs typeface="Kalinga" panose="020B0502040204020203" pitchFamily="34" charset="0"/>
              </a:rPr>
              <a:t>Sujit Kumar </a:t>
            </a:r>
            <a:r>
              <a:rPr lang="en-IN" b="1" dirty="0" err="1">
                <a:latin typeface="Times New Roman" panose="02020603050405020304" pitchFamily="18" charset="0"/>
                <a:ea typeface="Times New Roman" panose="02020603050405020304" pitchFamily="18" charset="0"/>
                <a:cs typeface="Kalinga" panose="020B0502040204020203" pitchFamily="34" charset="0"/>
              </a:rPr>
              <a:t>Patro</a:t>
            </a:r>
            <a:r>
              <a:rPr lang="en-IN" b="1" dirty="0">
                <a:latin typeface="Times New Roman" panose="02020603050405020304" pitchFamily="18" charset="0"/>
                <a:ea typeface="Times New Roman" panose="02020603050405020304" pitchFamily="18" charset="0"/>
                <a:cs typeface="Kalinga" panose="020B0502040204020203" pitchFamily="34" charset="0"/>
              </a:rPr>
              <a:t>, </a:t>
            </a:r>
            <a:r>
              <a:rPr lang="en-IN" b="1" baseline="30000" dirty="0">
                <a:latin typeface="Times New Roman" panose="02020603050405020304" pitchFamily="18" charset="0"/>
                <a:ea typeface="Times New Roman" panose="02020603050405020304" pitchFamily="18" charset="0"/>
                <a:cs typeface="Kalinga" panose="020B0502040204020203" pitchFamily="34" charset="0"/>
              </a:rPr>
              <a:t>3</a:t>
            </a:r>
            <a:r>
              <a:rPr lang="en-IN" b="1" dirty="0">
                <a:latin typeface="Times New Roman" panose="02020603050405020304" pitchFamily="18" charset="0"/>
                <a:ea typeface="Times New Roman" panose="02020603050405020304" pitchFamily="18" charset="0"/>
                <a:cs typeface="Kalinga" panose="020B0502040204020203" pitchFamily="34" charset="0"/>
              </a:rPr>
              <a:t>Snehasish Nayak</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algn="r">
              <a:lnSpc>
                <a:spcPct val="150000"/>
              </a:lnSpc>
              <a:spcAft>
                <a:spcPts val="0"/>
              </a:spcAft>
            </a:pPr>
            <a:r>
              <a:rPr lang="en-IN" baseline="30000" dirty="0">
                <a:latin typeface="Times New Roman" panose="02020603050405020304" pitchFamily="18" charset="0"/>
                <a:ea typeface="Times New Roman" panose="02020603050405020304" pitchFamily="18" charset="0"/>
                <a:cs typeface="Kalinga" panose="020B0502040204020203" pitchFamily="34" charset="0"/>
              </a:rPr>
              <a:t>,2,3</a:t>
            </a:r>
            <a:r>
              <a:rPr lang="en-IN" dirty="0">
                <a:latin typeface="Times New Roman" panose="02020603050405020304" pitchFamily="18" charset="0"/>
                <a:ea typeface="Times New Roman" panose="02020603050405020304" pitchFamily="18" charset="0"/>
                <a:cs typeface="Kalinga" panose="020B0502040204020203" pitchFamily="34" charset="0"/>
              </a:rPr>
              <a:t>Roland Institute of Pharmaceutical Sciences, </a:t>
            </a:r>
            <a:r>
              <a:rPr lang="en-IN" dirty="0" err="1">
                <a:latin typeface="Times New Roman" panose="02020603050405020304" pitchFamily="18" charset="0"/>
                <a:ea typeface="Times New Roman" panose="02020603050405020304" pitchFamily="18" charset="0"/>
                <a:cs typeface="Kalinga" panose="020B0502040204020203" pitchFamily="34" charset="0"/>
              </a:rPr>
              <a:t>Brahmapur</a:t>
            </a:r>
            <a:r>
              <a:rPr lang="en-IN" dirty="0">
                <a:latin typeface="Times New Roman" panose="02020603050405020304" pitchFamily="18" charset="0"/>
                <a:ea typeface="Times New Roman" panose="02020603050405020304" pitchFamily="18" charset="0"/>
                <a:cs typeface="Kalinga" panose="020B0502040204020203" pitchFamily="34" charset="0"/>
              </a:rPr>
              <a:t>, Odisha,</a:t>
            </a:r>
            <a:r>
              <a:rPr lang="en-IN" b="1" dirty="0">
                <a:latin typeface="Times New Roman" panose="02020603050405020304" pitchFamily="18" charset="0"/>
                <a:ea typeface="Times New Roman" panose="02020603050405020304" pitchFamily="18" charset="0"/>
                <a:cs typeface="Kalinga" panose="020B0502040204020203" pitchFamily="34" charset="0"/>
              </a:rPr>
              <a:t> </a:t>
            </a:r>
            <a:r>
              <a:rPr lang="en-IN" dirty="0">
                <a:latin typeface="Times New Roman" panose="02020603050405020304" pitchFamily="18" charset="0"/>
                <a:ea typeface="Times New Roman" panose="02020603050405020304" pitchFamily="18" charset="0"/>
                <a:cs typeface="Kalinga" panose="020B0502040204020203" pitchFamily="34" charset="0"/>
              </a:rPr>
              <a:t>INDIA</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187649325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8E024-3721-43B2-8E72-F94F70E6F9DF}"/>
              </a:ext>
            </a:extLst>
          </p:cNvPr>
          <p:cNvSpPr>
            <a:spLocks noGrp="1"/>
          </p:cNvSpPr>
          <p:nvPr>
            <p:ph type="title"/>
          </p:nvPr>
        </p:nvSpPr>
        <p:spPr>
          <a:xfrm>
            <a:off x="838200" y="545430"/>
            <a:ext cx="10515600" cy="729579"/>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A1F1A632-46C5-4FFF-AC4C-C54538FEC5DA}"/>
              </a:ext>
            </a:extLst>
          </p:cNvPr>
          <p:cNvSpPr/>
          <p:nvPr/>
        </p:nvSpPr>
        <p:spPr>
          <a:xfrm>
            <a:off x="1044262" y="1385783"/>
            <a:ext cx="10083084" cy="3787383"/>
          </a:xfrm>
          <a:prstGeom prst="rect">
            <a:avLst/>
          </a:prstGeom>
        </p:spPr>
        <p:txBody>
          <a:bodyPr wrap="square">
            <a:spAutoFit/>
          </a:bodyPr>
          <a:lstStyle/>
          <a:p>
            <a:pPr algn="just">
              <a:lnSpc>
                <a:spcPct val="150000"/>
              </a:lnSpc>
            </a:pPr>
            <a:r>
              <a:rPr lang="en-IN" dirty="0">
                <a:latin typeface="Times New Roman" panose="02020603050405020304" pitchFamily="18" charset="0"/>
                <a:ea typeface="Times New Roman" panose="02020603050405020304" pitchFamily="18" charset="0"/>
                <a:cs typeface="Kalinga" panose="020B0502040204020203" pitchFamily="34" charset="0"/>
              </a:rPr>
              <a:t>Oral drug delivery has been known for decades as the most widely utilized route of administered among all the routes that have been employed for the systemic delivery of drug via various pharmaceutical products of different dosage forms. The reasons that the oral route achieved such popularity may be in part attributed to its ease of administration and the belief that oral administration of the drug is well absorbed. One such area of research is design of </a:t>
            </a:r>
            <a:r>
              <a:rPr lang="en-IN" dirty="0" err="1">
                <a:latin typeface="Times New Roman" panose="02020603050405020304" pitchFamily="18" charset="0"/>
                <a:ea typeface="Times New Roman" panose="02020603050405020304" pitchFamily="18" charset="0"/>
                <a:cs typeface="Kalinga" panose="020B0502040204020203" pitchFamily="34" charset="0"/>
              </a:rPr>
              <a:t>Softgel</a:t>
            </a:r>
            <a:r>
              <a:rPr lang="en-IN" dirty="0">
                <a:latin typeface="Times New Roman" panose="02020603050405020304" pitchFamily="18" charset="0"/>
                <a:ea typeface="Times New Roman" panose="02020603050405020304" pitchFamily="18" charset="0"/>
                <a:cs typeface="Kalinga" panose="020B0502040204020203" pitchFamily="34" charset="0"/>
              </a:rPr>
              <a:t> technology. </a:t>
            </a:r>
            <a:r>
              <a:rPr lang="en-IN" dirty="0" err="1">
                <a:latin typeface="Times New Roman" panose="02020603050405020304" pitchFamily="18" charset="0"/>
                <a:ea typeface="Times New Roman" panose="02020603050405020304" pitchFamily="18" charset="0"/>
                <a:cs typeface="Kalinga" panose="020B0502040204020203" pitchFamily="34" charset="0"/>
              </a:rPr>
              <a:t>Softgel</a:t>
            </a:r>
            <a:r>
              <a:rPr lang="en-IN" dirty="0">
                <a:latin typeface="Times New Roman" panose="02020603050405020304" pitchFamily="18" charset="0"/>
                <a:ea typeface="Times New Roman" panose="02020603050405020304" pitchFamily="18" charset="0"/>
                <a:cs typeface="Kalinga" panose="020B0502040204020203" pitchFamily="34" charset="0"/>
              </a:rPr>
              <a:t> technology is one of the most attractive and promising approach for increasing oral bioavailability by means of increasing solubility of the poorly soluble drug. Naproxen Sodium is one of the most important Non-steroidal anti-inflammatory agents used in the treatment of acute to chronic pains, inflammation and it belongs to BCS class-II drug so as to increase its aqueous solubility for enhancing the bioavailability, it is formulated as a liquid filled soft </a:t>
            </a:r>
            <a:r>
              <a:rPr lang="en-IN" dirty="0" err="1">
                <a:latin typeface="Times New Roman" panose="02020603050405020304" pitchFamily="18" charset="0"/>
                <a:ea typeface="Times New Roman" panose="02020603050405020304" pitchFamily="18" charset="0"/>
                <a:cs typeface="Kalinga" panose="020B0502040204020203" pitchFamily="34" charset="0"/>
              </a:rPr>
              <a:t>gelatin</a:t>
            </a:r>
            <a:r>
              <a:rPr lang="en-IN" dirty="0">
                <a:latin typeface="Times New Roman" panose="02020603050405020304" pitchFamily="18" charset="0"/>
                <a:ea typeface="Times New Roman" panose="02020603050405020304" pitchFamily="18" charset="0"/>
                <a:cs typeface="Kalinga" panose="020B0502040204020203" pitchFamily="34" charset="0"/>
              </a:rPr>
              <a:t> capsules.</a:t>
            </a:r>
            <a:endParaRPr lang="en-IN" dirty="0"/>
          </a:p>
        </p:txBody>
      </p:sp>
    </p:spTree>
    <p:extLst>
      <p:ext uri="{BB962C8B-B14F-4D97-AF65-F5344CB8AC3E}">
        <p14:creationId xmlns:p14="http://schemas.microsoft.com/office/powerpoint/2010/main" val="10034679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49D5A-CE67-4D92-96C0-DB2D26072212}"/>
              </a:ext>
            </a:extLst>
          </p:cNvPr>
          <p:cNvSpPr>
            <a:spLocks noGrp="1"/>
          </p:cNvSpPr>
          <p:nvPr>
            <p:ph type="title"/>
          </p:nvPr>
        </p:nvSpPr>
        <p:spPr>
          <a:xfrm>
            <a:off x="838200" y="442399"/>
            <a:ext cx="10515600" cy="781094"/>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99658387-1172-4DC3-9607-75450380BB68}"/>
              </a:ext>
            </a:extLst>
          </p:cNvPr>
          <p:cNvSpPr/>
          <p:nvPr/>
        </p:nvSpPr>
        <p:spPr>
          <a:xfrm>
            <a:off x="1017431" y="1223493"/>
            <a:ext cx="10084158" cy="5444054"/>
          </a:xfrm>
          <a:prstGeom prst="rect">
            <a:avLst/>
          </a:prstGeom>
        </p:spPr>
        <p:txBody>
          <a:bodyPr wrap="square">
            <a:spAutoFit/>
          </a:bodyPr>
          <a:lstStyle/>
          <a:p>
            <a:pPr marR="3810" algn="just">
              <a:lnSpc>
                <a:spcPct val="150000"/>
              </a:lnSpc>
              <a:spcAft>
                <a:spcPts val="0"/>
              </a:spcAft>
            </a:pPr>
            <a:r>
              <a:rPr lang="en-IN" dirty="0">
                <a:latin typeface="Times New Roman" panose="02020603050405020304" pitchFamily="18" charset="0"/>
                <a:ea typeface="Times New Roman" panose="02020603050405020304" pitchFamily="18" charset="0"/>
                <a:cs typeface="Kalinga" panose="020B0502040204020203" pitchFamily="34" charset="0"/>
              </a:rPr>
              <a:t>Soft </a:t>
            </a:r>
            <a:r>
              <a:rPr lang="en-IN" dirty="0" err="1">
                <a:latin typeface="Times New Roman" panose="02020603050405020304" pitchFamily="18" charset="0"/>
                <a:ea typeface="Times New Roman" panose="02020603050405020304" pitchFamily="18" charset="0"/>
                <a:cs typeface="Kalinga" panose="020B0502040204020203" pitchFamily="34" charset="0"/>
              </a:rPr>
              <a:t>gelatin</a:t>
            </a:r>
            <a:r>
              <a:rPr lang="en-IN" dirty="0">
                <a:latin typeface="Times New Roman" panose="02020603050405020304" pitchFamily="18" charset="0"/>
                <a:ea typeface="Times New Roman" panose="02020603050405020304" pitchFamily="18" charset="0"/>
                <a:cs typeface="Kalinga" panose="020B0502040204020203" pitchFamily="34" charset="0"/>
              </a:rPr>
              <a:t> capsules or </a:t>
            </a:r>
            <a:r>
              <a:rPr lang="en-IN" dirty="0" err="1">
                <a:latin typeface="Times New Roman" panose="02020603050405020304" pitchFamily="18" charset="0"/>
                <a:ea typeface="Times New Roman" panose="02020603050405020304" pitchFamily="18" charset="0"/>
                <a:cs typeface="Kalinga" panose="020B0502040204020203" pitchFamily="34" charset="0"/>
              </a:rPr>
              <a:t>softgels</a:t>
            </a:r>
            <a:r>
              <a:rPr lang="en-IN" dirty="0">
                <a:latin typeface="Times New Roman" panose="02020603050405020304" pitchFamily="18" charset="0"/>
                <a:ea typeface="Times New Roman" panose="02020603050405020304" pitchFamily="18" charset="0"/>
                <a:cs typeface="Kalinga" panose="020B0502040204020203" pitchFamily="34" charset="0"/>
              </a:rPr>
              <a:t> are a single-unit solid dosage form, consisting of a liquid or semi-solid fill enveloped by a one-piece sealed elastic outer shell. The amount of drug or extract together with adjuvant is enclosed within a globular, oval or other shape of a soft shell. Soft </a:t>
            </a:r>
            <a:r>
              <a:rPr lang="en-IN" dirty="0" err="1">
                <a:latin typeface="Times New Roman" panose="02020603050405020304" pitchFamily="18" charset="0"/>
                <a:ea typeface="Times New Roman" panose="02020603050405020304" pitchFamily="18" charset="0"/>
                <a:cs typeface="Kalinga" panose="020B0502040204020203" pitchFamily="34" charset="0"/>
              </a:rPr>
              <a:t>gelatin</a:t>
            </a:r>
            <a:r>
              <a:rPr lang="en-IN" dirty="0">
                <a:latin typeface="Times New Roman" panose="02020603050405020304" pitchFamily="18" charset="0"/>
                <a:ea typeface="Times New Roman" panose="02020603050405020304" pitchFamily="18" charset="0"/>
                <a:cs typeface="Kalinga" panose="020B0502040204020203" pitchFamily="34" charset="0"/>
              </a:rPr>
              <a:t> capsules offer the possibility of delivering a liquid in a solid oral dosage form. The </a:t>
            </a:r>
            <a:r>
              <a:rPr lang="en-IN" dirty="0" err="1">
                <a:latin typeface="Times New Roman" panose="02020603050405020304" pitchFamily="18" charset="0"/>
                <a:ea typeface="Times New Roman" panose="02020603050405020304" pitchFamily="18" charset="0"/>
                <a:cs typeface="Kalinga" panose="020B0502040204020203" pitchFamily="34" charset="0"/>
              </a:rPr>
              <a:t>softgel</a:t>
            </a:r>
            <a:r>
              <a:rPr lang="en-IN" dirty="0">
                <a:latin typeface="Times New Roman" panose="02020603050405020304" pitchFamily="18" charset="0"/>
                <a:ea typeface="Times New Roman" panose="02020603050405020304" pitchFamily="18" charset="0"/>
                <a:cs typeface="Kalinga" panose="020B0502040204020203" pitchFamily="34" charset="0"/>
              </a:rPr>
              <a:t> can contain the active ingredient in solution, suspension or emulsion which will inherently lead to better absorption of the active ingredient as compared with delivery in a tablet or as a powder. Liquid filled </a:t>
            </a:r>
            <a:r>
              <a:rPr lang="en-IN" dirty="0" err="1">
                <a:latin typeface="Times New Roman" panose="02020603050405020304" pitchFamily="18" charset="0"/>
                <a:ea typeface="Times New Roman" panose="02020603050405020304" pitchFamily="18" charset="0"/>
                <a:cs typeface="Kalinga" panose="020B0502040204020203" pitchFamily="34" charset="0"/>
              </a:rPr>
              <a:t>softgel</a:t>
            </a:r>
            <a:r>
              <a:rPr lang="en-IN" dirty="0">
                <a:latin typeface="Times New Roman" panose="02020603050405020304" pitchFamily="18" charset="0"/>
                <a:ea typeface="Times New Roman" panose="02020603050405020304" pitchFamily="18" charset="0"/>
                <a:cs typeface="Kalinga" panose="020B0502040204020203" pitchFamily="34" charset="0"/>
              </a:rPr>
              <a:t> have beneficial to oxidative or hydrolytic degradable drugs. The liquid is prepared and encapsulated under a protective nitrogen atmosphere and the subsequently dried shell has very low oxygen permeability. The shell may be transparent and opaque. Opacity provides protection for photosensitive substances. </a:t>
            </a:r>
            <a:r>
              <a:rPr lang="en-IN" dirty="0" err="1">
                <a:latin typeface="Times New Roman" panose="02020603050405020304" pitchFamily="18" charset="0"/>
                <a:ea typeface="Times New Roman" panose="02020603050405020304" pitchFamily="18" charset="0"/>
                <a:cs typeface="Kalinga" panose="020B0502040204020203" pitchFamily="34" charset="0"/>
              </a:rPr>
              <a:t>Softgel</a:t>
            </a:r>
            <a:r>
              <a:rPr lang="en-IN" dirty="0">
                <a:latin typeface="Times New Roman" panose="02020603050405020304" pitchFamily="18" charset="0"/>
                <a:ea typeface="Times New Roman" panose="02020603050405020304" pitchFamily="18" charset="0"/>
                <a:cs typeface="Kalinga" panose="020B0502040204020203" pitchFamily="34" charset="0"/>
              </a:rPr>
              <a:t> capsules are also protected against UV radiation and light, which provides stability to the supplement and minimizes the formation of free radicals, and prevents especially </a:t>
            </a:r>
            <a:r>
              <a:rPr lang="en-IN" dirty="0" err="1">
                <a:latin typeface="Times New Roman" panose="02020603050405020304" pitchFamily="18" charset="0"/>
                <a:ea typeface="Times New Roman" panose="02020603050405020304" pitchFamily="18" charset="0"/>
                <a:cs typeface="Kalinga" panose="020B0502040204020203" pitchFamily="34" charset="0"/>
              </a:rPr>
              <a:t>rancidity.Soft</a:t>
            </a:r>
            <a:r>
              <a:rPr lang="en-IN" dirty="0">
                <a:latin typeface="Times New Roman" panose="02020603050405020304" pitchFamily="18" charset="0"/>
                <a:ea typeface="Times New Roman" panose="02020603050405020304" pitchFamily="18" charset="0"/>
                <a:cs typeface="Kalinga" panose="020B0502040204020203" pitchFamily="34" charset="0"/>
              </a:rPr>
              <a:t> </a:t>
            </a:r>
            <a:r>
              <a:rPr lang="en-IN" dirty="0" err="1">
                <a:latin typeface="Times New Roman" panose="02020603050405020304" pitchFamily="18" charset="0"/>
                <a:ea typeface="Times New Roman" panose="02020603050405020304" pitchFamily="18" charset="0"/>
                <a:cs typeface="Kalinga" panose="020B0502040204020203" pitchFamily="34" charset="0"/>
              </a:rPr>
              <a:t>gelatin</a:t>
            </a:r>
            <a:r>
              <a:rPr lang="en-IN" dirty="0">
                <a:latin typeface="Times New Roman" panose="02020603050405020304" pitchFamily="18" charset="0"/>
                <a:ea typeface="Times New Roman" panose="02020603050405020304" pitchFamily="18" charset="0"/>
                <a:cs typeface="Kalinga" panose="020B0502040204020203" pitchFamily="34" charset="0"/>
              </a:rPr>
              <a:t> capsules offer many advantages in comparison with other delivery systems. They are easy to swallow, have no taste (unless </a:t>
            </a:r>
            <a:r>
              <a:rPr lang="en-IN" dirty="0" err="1">
                <a:latin typeface="Times New Roman" panose="02020603050405020304" pitchFamily="18" charset="0"/>
                <a:ea typeface="Times New Roman" panose="02020603050405020304" pitchFamily="18" charset="0"/>
                <a:cs typeface="Kalinga" panose="020B0502040204020203" pitchFamily="34" charset="0"/>
              </a:rPr>
              <a:t>gelatin</a:t>
            </a:r>
            <a:r>
              <a:rPr lang="en-IN" dirty="0">
                <a:latin typeface="Times New Roman" panose="02020603050405020304" pitchFamily="18" charset="0"/>
                <a:ea typeface="Times New Roman" panose="02020603050405020304" pitchFamily="18" charset="0"/>
                <a:cs typeface="Kalinga" panose="020B0502040204020203" pitchFamily="34" charset="0"/>
              </a:rPr>
              <a:t> is intentionally </a:t>
            </a:r>
            <a:r>
              <a:rPr lang="en-IN" dirty="0" err="1">
                <a:latin typeface="Times New Roman" panose="02020603050405020304" pitchFamily="18" charset="0"/>
                <a:ea typeface="Times New Roman" panose="02020603050405020304" pitchFamily="18" charset="0"/>
                <a:cs typeface="Kalinga" panose="020B0502040204020203" pitchFamily="34" charset="0"/>
              </a:rPr>
              <a:t>flavored</a:t>
            </a:r>
            <a:r>
              <a:rPr lang="en-IN" dirty="0">
                <a:latin typeface="Times New Roman" panose="02020603050405020304" pitchFamily="18" charset="0"/>
                <a:ea typeface="Times New Roman" panose="02020603050405020304" pitchFamily="18" charset="0"/>
                <a:cs typeface="Kalinga" panose="020B0502040204020203" pitchFamily="34" charset="0"/>
              </a:rPr>
              <a:t>) </a:t>
            </a:r>
            <a:r>
              <a:rPr lang="en-IN" dirty="0" err="1">
                <a:latin typeface="Times New Roman" panose="02020603050405020304" pitchFamily="18" charset="0"/>
                <a:ea typeface="Times New Roman" panose="02020603050405020304" pitchFamily="18" charset="0"/>
                <a:cs typeface="Kalinga" panose="020B0502040204020203" pitchFamily="34" charset="0"/>
              </a:rPr>
              <a:t>odors</a:t>
            </a:r>
            <a:r>
              <a:rPr lang="en-IN" dirty="0">
                <a:latin typeface="Times New Roman" panose="02020603050405020304" pitchFamily="18" charset="0"/>
                <a:ea typeface="Times New Roman" panose="02020603050405020304" pitchFamily="18" charset="0"/>
                <a:cs typeface="Kalinga" panose="020B0502040204020203" pitchFamily="34" charset="0"/>
              </a:rPr>
              <a:t> and provides an elegant look</a:t>
            </a:r>
            <a:r>
              <a:rPr lang="en-IN" sz="1600" dirty="0">
                <a:effectLst/>
                <a:latin typeface="Times New Roman" panose="02020603050405020304" pitchFamily="18" charset="0"/>
                <a:ea typeface="Times New Roman" panose="02020603050405020304" pitchFamily="18" charset="0"/>
                <a:cs typeface="Kalinga" panose="020B0502040204020203" pitchFamily="34" charset="0"/>
              </a:rPr>
              <a:t>.</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207365909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5BA2C-D0B5-41F7-BDC4-BF7A9851ABE9}"/>
              </a:ext>
            </a:extLst>
          </p:cNvPr>
          <p:cNvSpPr>
            <a:spLocks noGrp="1"/>
          </p:cNvSpPr>
          <p:nvPr>
            <p:ph type="title"/>
          </p:nvPr>
        </p:nvSpPr>
        <p:spPr>
          <a:xfrm>
            <a:off x="838200" y="545429"/>
            <a:ext cx="10515600" cy="703821"/>
          </a:xfrm>
        </p:spPr>
        <p:txBody>
          <a:bodyPr>
            <a:normAutofit/>
          </a:bodyPr>
          <a:lstStyle/>
          <a:p>
            <a:pPr algn="ctr"/>
            <a:r>
              <a:rPr lang="en-IN" sz="4000" b="1" dirty="0">
                <a:latin typeface="Times New Roman" panose="02020603050405020304" pitchFamily="18" charset="0"/>
                <a:cs typeface="Times New Roman" panose="02020603050405020304" pitchFamily="18" charset="0"/>
              </a:rPr>
              <a:t>RESEARCH  METHODOLOGY</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13178181-093D-4B6B-B07A-62A1C2BFD158}"/>
              </a:ext>
            </a:extLst>
          </p:cNvPr>
          <p:cNvSpPr/>
          <p:nvPr/>
        </p:nvSpPr>
        <p:spPr>
          <a:xfrm>
            <a:off x="991673" y="1784451"/>
            <a:ext cx="10084158" cy="3371885"/>
          </a:xfrm>
          <a:prstGeom prst="rect">
            <a:avLst/>
          </a:prstGeom>
        </p:spPr>
        <p:txBody>
          <a:bodyPr wrap="square">
            <a:spAutoFit/>
          </a:bodyPr>
          <a:lstStyle/>
          <a:p>
            <a:pPr marL="457200" algn="just">
              <a:lnSpc>
                <a:spcPct val="150000"/>
              </a:lnSpc>
              <a:spcAft>
                <a:spcPts val="1000"/>
              </a:spcAft>
            </a:pPr>
            <a:r>
              <a:rPr lang="en-US" dirty="0">
                <a:latin typeface="Times New Roman" panose="02020603050405020304" pitchFamily="18" charset="0"/>
                <a:ea typeface="Times New Roman" panose="02020603050405020304" pitchFamily="18" charset="0"/>
                <a:cs typeface="Kalinga" panose="020B0502040204020203" pitchFamily="34" charset="0"/>
              </a:rPr>
              <a:t>Gift sample of Naproxen sodium is received from M/s Merck Pharma ltd. Mumbai and the soft gelatin capsule shells are also received from the same factory .The remaining ingredients like propylene glycol, povidone, lactic acid </a:t>
            </a:r>
            <a:r>
              <a:rPr lang="en-US" dirty="0" err="1">
                <a:latin typeface="Times New Roman" panose="02020603050405020304" pitchFamily="18" charset="0"/>
                <a:ea typeface="Times New Roman" panose="02020603050405020304" pitchFamily="18" charset="0"/>
                <a:cs typeface="Kalinga" panose="020B0502040204020203" pitchFamily="34" charset="0"/>
              </a:rPr>
              <a:t>etc</a:t>
            </a:r>
            <a:r>
              <a:rPr lang="en-US" dirty="0">
                <a:latin typeface="Times New Roman" panose="02020603050405020304" pitchFamily="18" charset="0"/>
                <a:ea typeface="Times New Roman" panose="02020603050405020304" pitchFamily="18" charset="0"/>
                <a:cs typeface="Kalinga" panose="020B0502040204020203" pitchFamily="34" charset="0"/>
              </a:rPr>
              <a:t> are used from RIPS laboratory  raw materials. Pre-formulation testing is an investigation of physical and chemical properties of a drug substance alone and combined with excipients. It is the first step in the rationale development of the dosage forms. Pre-formulation studies yield necessary knowledge to develop suitable formulations. It gives information about the nature of the drug substance. Hence, the following pre-formulation studies were performed for the obtained sample of drug.</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271705505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E1E83-929F-4282-9161-AC3A480206B8}"/>
              </a:ext>
            </a:extLst>
          </p:cNvPr>
          <p:cNvSpPr>
            <a:spLocks noGrp="1"/>
          </p:cNvSpPr>
          <p:nvPr>
            <p:ph type="title"/>
          </p:nvPr>
        </p:nvSpPr>
        <p:spPr>
          <a:xfrm>
            <a:off x="838200" y="468156"/>
            <a:ext cx="10515600" cy="755337"/>
          </a:xfrm>
        </p:spPr>
        <p:txBody>
          <a:bodyPr>
            <a:normAutofit/>
          </a:bodyPr>
          <a:lstStyle/>
          <a:p>
            <a:pPr algn="ctr"/>
            <a:r>
              <a:rPr lang="en-US" sz="4000" b="1" dirty="0">
                <a:latin typeface="Times New Roman" panose="02020603050405020304" pitchFamily="18" charset="0"/>
                <a:cs typeface="Times New Roman" panose="02020603050405020304" pitchFamily="18" charset="0"/>
              </a:rPr>
              <a:t>RESULTS &amp; DISCUSSIONS</a:t>
            </a:r>
            <a:endParaRPr lang="en-IN" sz="4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625B6A94-C41C-41B2-8472-80979CDA5CBE}"/>
              </a:ext>
            </a:extLst>
          </p:cNvPr>
          <p:cNvSpPr/>
          <p:nvPr/>
        </p:nvSpPr>
        <p:spPr>
          <a:xfrm>
            <a:off x="339143" y="1125045"/>
            <a:ext cx="11513713" cy="5452775"/>
          </a:xfrm>
          <a:prstGeom prst="rect">
            <a:avLst/>
          </a:prstGeom>
        </p:spPr>
        <p:txBody>
          <a:bodyPr wrap="square">
            <a:spAutoFit/>
          </a:bodyPr>
          <a:lstStyle/>
          <a:p>
            <a:pPr algn="just">
              <a:spcAft>
                <a:spcPts val="1000"/>
              </a:spcAft>
            </a:pPr>
            <a:r>
              <a:rPr lang="en-IN" sz="1700" dirty="0">
                <a:latin typeface="Times New Roman" panose="02020603050405020304" pitchFamily="18" charset="0"/>
                <a:ea typeface="Times New Roman" panose="02020603050405020304" pitchFamily="18" charset="0"/>
                <a:cs typeface="Kalinga" panose="020B0502040204020203" pitchFamily="34" charset="0"/>
              </a:rPr>
              <a:t>The basic goal of formulation is to achieve an enhanced bioavailability that is therapeutically effective and non-toxic, when compared to other oral solid dosage forms. The design of proper dosage form is an important element to accomplish this goal. One such area of research is design of </a:t>
            </a:r>
            <a:r>
              <a:rPr lang="en-IN" sz="1700" dirty="0" err="1">
                <a:latin typeface="Times New Roman" panose="02020603050405020304" pitchFamily="18" charset="0"/>
                <a:ea typeface="Times New Roman" panose="02020603050405020304" pitchFamily="18" charset="0"/>
                <a:cs typeface="Kalinga" panose="020B0502040204020203" pitchFamily="34" charset="0"/>
              </a:rPr>
              <a:t>Softgel</a:t>
            </a:r>
            <a:r>
              <a:rPr lang="en-IN" sz="1700" dirty="0">
                <a:latin typeface="Times New Roman" panose="02020603050405020304" pitchFamily="18" charset="0"/>
                <a:ea typeface="Times New Roman" panose="02020603050405020304" pitchFamily="18" charset="0"/>
                <a:cs typeface="Kalinga" panose="020B0502040204020203" pitchFamily="34" charset="0"/>
              </a:rPr>
              <a:t> technology. </a:t>
            </a:r>
            <a:r>
              <a:rPr lang="en-IN" sz="1700" dirty="0" err="1">
                <a:latin typeface="Times New Roman" panose="02020603050405020304" pitchFamily="18" charset="0"/>
                <a:ea typeface="Times New Roman" panose="02020603050405020304" pitchFamily="18" charset="0"/>
                <a:cs typeface="Kalinga" panose="020B0502040204020203" pitchFamily="34" charset="0"/>
              </a:rPr>
              <a:t>Softgel</a:t>
            </a:r>
            <a:r>
              <a:rPr lang="en-IN" sz="1700" dirty="0">
                <a:latin typeface="Times New Roman" panose="02020603050405020304" pitchFamily="18" charset="0"/>
                <a:ea typeface="Times New Roman" panose="02020603050405020304" pitchFamily="18" charset="0"/>
                <a:cs typeface="Kalinga" panose="020B0502040204020203" pitchFamily="34" charset="0"/>
              </a:rPr>
              <a:t> technology is one of the most attractive and promising approach for increasing oral bioavailability by means of increasing solubility of the poorly soluble drug. Naproxen Sodium is one of the most important Non-steroidal anti-inflammatory agents used in the treatment of acute to chronic pains, inflammation and it belongs to BCS class-II drug so as to increase its aqueous solubility for enhancing the bioavailability, it is formulated as a liquid filled soft </a:t>
            </a:r>
            <a:r>
              <a:rPr lang="en-IN" sz="1700" dirty="0" err="1">
                <a:latin typeface="Times New Roman" panose="02020603050405020304" pitchFamily="18" charset="0"/>
                <a:ea typeface="Times New Roman" panose="02020603050405020304" pitchFamily="18" charset="0"/>
                <a:cs typeface="Kalinga" panose="020B0502040204020203" pitchFamily="34" charset="0"/>
              </a:rPr>
              <a:t>gelatin</a:t>
            </a:r>
            <a:r>
              <a:rPr lang="en-IN" sz="1700" dirty="0">
                <a:latin typeface="Times New Roman" panose="02020603050405020304" pitchFamily="18" charset="0"/>
                <a:ea typeface="Times New Roman" panose="02020603050405020304" pitchFamily="18" charset="0"/>
                <a:cs typeface="Kalinga" panose="020B0502040204020203" pitchFamily="34" charset="0"/>
              </a:rPr>
              <a:t> capsules.. </a:t>
            </a:r>
            <a:r>
              <a:rPr lang="en-IN" sz="1700" dirty="0" err="1">
                <a:latin typeface="Times New Roman" panose="02020603050405020304" pitchFamily="18" charset="0"/>
                <a:ea typeface="Times New Roman" panose="02020603050405020304" pitchFamily="18" charset="0"/>
                <a:cs typeface="Kalinga" panose="020B0502040204020203" pitchFamily="34" charset="0"/>
              </a:rPr>
              <a:t>Preformulation</a:t>
            </a:r>
            <a:r>
              <a:rPr lang="en-IN" sz="1700" dirty="0">
                <a:latin typeface="Times New Roman" panose="02020603050405020304" pitchFamily="18" charset="0"/>
                <a:ea typeface="Times New Roman" panose="02020603050405020304" pitchFamily="18" charset="0"/>
                <a:cs typeface="Kalinga" panose="020B0502040204020203" pitchFamily="34" charset="0"/>
              </a:rPr>
              <a:t> study was performed by formulating binary mixtures of drug with selected excipients. Binary mixtures were screened for physical appearance at initial and 40°C 2°C / 75% ± 5% RH, 4 weeks in close condition. </a:t>
            </a:r>
          </a:p>
          <a:p>
            <a:pPr algn="just">
              <a:spcAft>
                <a:spcPts val="1000"/>
              </a:spcAft>
            </a:pPr>
            <a:r>
              <a:rPr lang="en-IN" sz="1700" dirty="0">
                <a:latin typeface="Times New Roman" panose="02020603050405020304" pitchFamily="18" charset="0"/>
                <a:ea typeface="Times New Roman" panose="02020603050405020304" pitchFamily="18" charset="0"/>
                <a:cs typeface="Kalinga" panose="020B0502040204020203" pitchFamily="34" charset="0"/>
              </a:rPr>
              <a:t>Physical observations of binary mixtures and FTIR study revealed that there is no incompatibility between Naproxen Sodium and selected excipients in the formulation, when exposed to accelerated stability condition of 40˚C/75%RH for 1 month. UV spectrophotometric analytical method was developed for the model drug in pH 7.4 Phosphate buffer. Absorption maxima were found to be at 272 nm and the linearity was fixed between the ranges of 10 to 50 µg/ml. Various physical properties of like hardness, surface characteristics, practical size, pH weight variation and rupture time can significantly affect the rate of dissolution of drugs contained in a formulation. Various formulation trials of Naproxen Sodium Soft </a:t>
            </a:r>
            <a:r>
              <a:rPr lang="en-IN" sz="1700" dirty="0" err="1">
                <a:latin typeface="Times New Roman" panose="02020603050405020304" pitchFamily="18" charset="0"/>
                <a:ea typeface="Times New Roman" panose="02020603050405020304" pitchFamily="18" charset="0"/>
                <a:cs typeface="Kalinga" panose="020B0502040204020203" pitchFamily="34" charset="0"/>
              </a:rPr>
              <a:t>gelatin</a:t>
            </a:r>
            <a:r>
              <a:rPr lang="en-IN" sz="1700" dirty="0">
                <a:latin typeface="Times New Roman" panose="02020603050405020304" pitchFamily="18" charset="0"/>
                <a:ea typeface="Times New Roman" panose="02020603050405020304" pitchFamily="18" charset="0"/>
                <a:cs typeface="Kalinga" panose="020B0502040204020203" pitchFamily="34" charset="0"/>
              </a:rPr>
              <a:t> capsules were developed using various excipients for aqueous based fill formulation and </a:t>
            </a:r>
            <a:r>
              <a:rPr lang="en-IN" sz="1700" dirty="0" err="1">
                <a:latin typeface="Times New Roman" panose="02020603050405020304" pitchFamily="18" charset="0"/>
                <a:ea typeface="Times New Roman" panose="02020603050405020304" pitchFamily="18" charset="0"/>
                <a:cs typeface="Kalinga" panose="020B0502040204020203" pitchFamily="34" charset="0"/>
              </a:rPr>
              <a:t>gelatin</a:t>
            </a:r>
            <a:r>
              <a:rPr lang="en-IN" sz="1700" dirty="0">
                <a:latin typeface="Times New Roman" panose="02020603050405020304" pitchFamily="18" charset="0"/>
                <a:ea typeface="Times New Roman" panose="02020603050405020304" pitchFamily="18" charset="0"/>
                <a:cs typeface="Kalinga" panose="020B0502040204020203" pitchFamily="34" charset="0"/>
              </a:rPr>
              <a:t> shell formulation. Results of evaluation parameters like hardness, weight variation, pH of fill medicament, assay, disintegration test and encapsulation parameters were evaluated. Observations of all formulations for physical characterization had shown that, all of them comply with the specifications of official pharmacopoeias and/or standard references. The formulations was optimized for binder, re-crystallization inhibitor, solubilizer, pH modifier for fill formulation and plasticizer, different bloom strength of gelatine for gelatine shell formulation and evaluating different trials (F1-F8). Formulation F8 had showed better release profile.</a:t>
            </a:r>
            <a:endParaRPr lang="en-IN" sz="17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4294578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370C9-7ACC-48D9-9560-461093F39497}"/>
              </a:ext>
            </a:extLst>
          </p:cNvPr>
          <p:cNvSpPr>
            <a:spLocks noGrp="1"/>
          </p:cNvSpPr>
          <p:nvPr>
            <p:ph type="title"/>
          </p:nvPr>
        </p:nvSpPr>
        <p:spPr>
          <a:xfrm>
            <a:off x="838200" y="481036"/>
            <a:ext cx="10515600" cy="703820"/>
          </a:xfrm>
        </p:spPr>
        <p:txBody>
          <a:bodyPr>
            <a:normAutofit/>
          </a:bodyPr>
          <a:lstStyle/>
          <a:p>
            <a:pPr algn="ctr"/>
            <a:r>
              <a:rPr lang="en-IN" sz="4000" b="1">
                <a:latin typeface="Times New Roman" panose="02020603050405020304" pitchFamily="18" charset="0"/>
                <a:cs typeface="Times New Roman" panose="02020603050405020304" pitchFamily="18" charset="0"/>
              </a:rPr>
              <a:t>CONCLUSIONS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6ACAC13-32AB-490D-A3BF-FD85E1E37809}"/>
              </a:ext>
            </a:extLst>
          </p:cNvPr>
          <p:cNvSpPr/>
          <p:nvPr/>
        </p:nvSpPr>
        <p:spPr>
          <a:xfrm>
            <a:off x="1066800" y="1184856"/>
            <a:ext cx="10058400" cy="3787383"/>
          </a:xfrm>
          <a:prstGeom prst="rect">
            <a:avLst/>
          </a:prstGeom>
        </p:spPr>
        <p:txBody>
          <a:bodyPr wrap="square">
            <a:spAutoFit/>
          </a:bodyPr>
          <a:lstStyle/>
          <a:p>
            <a:pPr algn="just">
              <a:lnSpc>
                <a:spcPct val="150000"/>
              </a:lnSpc>
              <a:spcAft>
                <a:spcPts val="1000"/>
              </a:spcAft>
            </a:pPr>
            <a:r>
              <a:rPr lang="en-IN" dirty="0">
                <a:latin typeface="Times New Roman" panose="02020603050405020304" pitchFamily="18" charset="0"/>
                <a:ea typeface="Times New Roman" panose="02020603050405020304" pitchFamily="18" charset="0"/>
                <a:cs typeface="Kalinga" panose="020B0502040204020203" pitchFamily="34" charset="0"/>
              </a:rPr>
              <a:t>The in vitro drug release data obtained were extrapolated by zero order, First order to know the mechanism of drug release from the formulations. The release kinetics shows that the release of drug followed first order release in all the formulations. As the drug release was best fitted in First order kinetics, indicating that the rate of drug release is dependent on concentration. From the said observations it can be concluded that combination of lactic acid, povidone, propylene glycol, water, PEG 400, </a:t>
            </a:r>
            <a:r>
              <a:rPr lang="en-IN" dirty="0" err="1">
                <a:latin typeface="Times New Roman" panose="02020603050405020304" pitchFamily="18" charset="0"/>
                <a:ea typeface="Times New Roman" panose="02020603050405020304" pitchFamily="18" charset="0"/>
                <a:cs typeface="Kalinga" panose="020B0502040204020203" pitchFamily="34" charset="0"/>
              </a:rPr>
              <a:t>glycerin</a:t>
            </a:r>
            <a:r>
              <a:rPr lang="en-IN" dirty="0">
                <a:latin typeface="Times New Roman" panose="02020603050405020304" pitchFamily="18" charset="0"/>
                <a:ea typeface="Times New Roman" panose="02020603050405020304" pitchFamily="18" charset="0"/>
                <a:cs typeface="Kalinga" panose="020B0502040204020203" pitchFamily="34" charset="0"/>
              </a:rPr>
              <a:t>, sorbitol special and </a:t>
            </a:r>
            <a:r>
              <a:rPr lang="en-IN" dirty="0" err="1">
                <a:latin typeface="Times New Roman" panose="02020603050405020304" pitchFamily="18" charset="0"/>
                <a:ea typeface="Times New Roman" panose="02020603050405020304" pitchFamily="18" charset="0"/>
                <a:cs typeface="Kalinga" panose="020B0502040204020203" pitchFamily="34" charset="0"/>
              </a:rPr>
              <a:t>gelatin</a:t>
            </a:r>
            <a:r>
              <a:rPr lang="en-IN" dirty="0">
                <a:latin typeface="Times New Roman" panose="02020603050405020304" pitchFamily="18" charset="0"/>
                <a:ea typeface="Times New Roman" panose="02020603050405020304" pitchFamily="18" charset="0"/>
                <a:cs typeface="Kalinga" panose="020B0502040204020203" pitchFamily="34" charset="0"/>
              </a:rPr>
              <a:t> has shown effective release of Naproxen Sodium by increasing solubility and enhancing bioavailability. Hence it can be evident that by formulating the Naproxen Sodium soft </a:t>
            </a:r>
            <a:r>
              <a:rPr lang="en-IN" dirty="0" err="1">
                <a:latin typeface="Times New Roman" panose="02020603050405020304" pitchFamily="18" charset="0"/>
                <a:ea typeface="Times New Roman" panose="02020603050405020304" pitchFamily="18" charset="0"/>
                <a:cs typeface="Kalinga" panose="020B0502040204020203" pitchFamily="34" charset="0"/>
              </a:rPr>
              <a:t>gelatin</a:t>
            </a:r>
            <a:r>
              <a:rPr lang="en-IN" dirty="0">
                <a:latin typeface="Times New Roman" panose="02020603050405020304" pitchFamily="18" charset="0"/>
                <a:ea typeface="Times New Roman" panose="02020603050405020304" pitchFamily="18" charset="0"/>
                <a:cs typeface="Kalinga" panose="020B0502040204020203" pitchFamily="34" charset="0"/>
              </a:rPr>
              <a:t> capsules by</a:t>
            </a:r>
            <a:r>
              <a:rPr lang="en-IN" dirty="0">
                <a:latin typeface="Wingdings" panose="05000000000000000000" pitchFamily="2" charset="2"/>
                <a:ea typeface="Wingdings" panose="05000000000000000000" pitchFamily="2" charset="2"/>
                <a:cs typeface="Kalinga" panose="020B0502040204020203" pitchFamily="34" charset="0"/>
              </a:rPr>
              <a:t> </a:t>
            </a:r>
            <a:r>
              <a:rPr lang="en-IN" dirty="0" err="1">
                <a:latin typeface="Times New Roman" panose="02020603050405020304" pitchFamily="18" charset="0"/>
                <a:ea typeface="Times New Roman" panose="02020603050405020304" pitchFamily="18" charset="0"/>
                <a:cs typeface="Kalinga" panose="020B0502040204020203" pitchFamily="34" charset="0"/>
              </a:rPr>
              <a:t>softgel</a:t>
            </a:r>
            <a:r>
              <a:rPr lang="en-IN" dirty="0">
                <a:latin typeface="Times New Roman" panose="02020603050405020304" pitchFamily="18" charset="0"/>
                <a:ea typeface="Times New Roman" panose="02020603050405020304" pitchFamily="18" charset="0"/>
                <a:cs typeface="Kalinga" panose="020B0502040204020203" pitchFamily="34" charset="0"/>
              </a:rPr>
              <a:t> technology which results in more effective release of drug, increased solubility and oral bioavailability may also be enhanced.</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145424158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0C5CD-9B45-47C7-9C1F-19C2E91D3403}"/>
              </a:ext>
            </a:extLst>
          </p:cNvPr>
          <p:cNvSpPr>
            <a:spLocks noGrp="1"/>
          </p:cNvSpPr>
          <p:nvPr>
            <p:ph type="title"/>
          </p:nvPr>
        </p:nvSpPr>
        <p:spPr>
          <a:xfrm>
            <a:off x="838200" y="532551"/>
            <a:ext cx="10515600" cy="755337"/>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901F9612-5EB7-4059-A2BA-37D750E650A3}"/>
              </a:ext>
            </a:extLst>
          </p:cNvPr>
          <p:cNvSpPr/>
          <p:nvPr/>
        </p:nvSpPr>
        <p:spPr>
          <a:xfrm>
            <a:off x="545205" y="1287888"/>
            <a:ext cx="11393510" cy="5444054"/>
          </a:xfrm>
          <a:prstGeom prst="rect">
            <a:avLst/>
          </a:prstGeom>
        </p:spPr>
        <p:txBody>
          <a:bodyPr wrap="square">
            <a:spAutoFit/>
          </a:bodyPr>
          <a:lstStyle/>
          <a:p>
            <a:pPr marL="342900" lvl="0" indent="-342900" algn="just">
              <a:lnSpc>
                <a:spcPct val="150000"/>
              </a:lnSpc>
              <a:spcAft>
                <a:spcPts val="0"/>
              </a:spcAft>
              <a:buFont typeface="Symbol" panose="05050102010706020507" pitchFamily="18" charset="2"/>
              <a:buChar char=""/>
            </a:pPr>
            <a:r>
              <a:rPr lang="en-US" i="1" dirty="0">
                <a:latin typeface="Times New Roman" panose="02020603050405020304" pitchFamily="18" charset="0"/>
                <a:ea typeface="Times New Roman" panose="02020603050405020304" pitchFamily="18" charset="0"/>
                <a:cs typeface="Times New Roman" panose="02020603050405020304" pitchFamily="18" charset="0"/>
              </a:rPr>
              <a:t>Rathod VG, Kadam V, Jadhav SB,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Zamiruddin</a:t>
            </a:r>
            <a:r>
              <a:rPr lang="en-US" i="1" dirty="0">
                <a:latin typeface="Times New Roman" panose="02020603050405020304" pitchFamily="18" charset="0"/>
                <a:ea typeface="Times New Roman" panose="02020603050405020304" pitchFamily="18" charset="0"/>
                <a:cs typeface="Times New Roman" panose="02020603050405020304" pitchFamily="18" charset="0"/>
              </a:rPr>
              <a:t> M,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Bharkad</a:t>
            </a:r>
            <a:r>
              <a:rPr lang="en-US" i="1" dirty="0">
                <a:latin typeface="Times New Roman" panose="02020603050405020304" pitchFamily="18" charset="0"/>
                <a:ea typeface="Times New Roman" panose="02020603050405020304" pitchFamily="18" charset="0"/>
                <a:cs typeface="Times New Roman" panose="02020603050405020304" pitchFamily="18" charset="0"/>
              </a:rPr>
              <a:t> VB,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Biradar</a:t>
            </a:r>
            <a:r>
              <a:rPr lang="en-US" i="1" dirty="0">
                <a:latin typeface="Times New Roman" panose="02020603050405020304" pitchFamily="18" charset="0"/>
                <a:ea typeface="Times New Roman" panose="02020603050405020304" pitchFamily="18" charset="0"/>
                <a:cs typeface="Times New Roman" panose="02020603050405020304" pitchFamily="18" charset="0"/>
              </a:rPr>
              <a:t> SP. Immediate release drug delivery system: Review. World J Pharm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Pharm</a:t>
            </a:r>
            <a:r>
              <a:rPr lang="en-US" i="1" dirty="0">
                <a:latin typeface="Times New Roman" panose="02020603050405020304" pitchFamily="18" charset="0"/>
                <a:ea typeface="Times New Roman" panose="02020603050405020304" pitchFamily="18" charset="0"/>
                <a:cs typeface="Times New Roman" panose="02020603050405020304" pitchFamily="18" charset="0"/>
              </a:rPr>
              <a:t> Sci. 3(6):545-58.</a:t>
            </a:r>
            <a:endParaRPr lang="en-IN"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Gullapalli</a:t>
            </a:r>
            <a:r>
              <a:rPr lang="en-US" i="1" dirty="0">
                <a:latin typeface="Times New Roman" panose="02020603050405020304" pitchFamily="18" charset="0"/>
                <a:ea typeface="Times New Roman" panose="02020603050405020304" pitchFamily="18" charset="0"/>
                <a:cs typeface="Times New Roman" panose="02020603050405020304" pitchFamily="18" charset="0"/>
              </a:rPr>
              <a:t> RP. Soft Gelatin Capsules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Softgels</a:t>
            </a:r>
            <a:r>
              <a:rPr lang="en-US" i="1" dirty="0">
                <a:latin typeface="Times New Roman" panose="02020603050405020304" pitchFamily="18" charset="0"/>
                <a:ea typeface="Times New Roman" panose="02020603050405020304" pitchFamily="18" charset="0"/>
                <a:cs typeface="Times New Roman" panose="02020603050405020304" pitchFamily="18" charset="0"/>
              </a:rPr>
              <a:t>). J Pharm Sci. 2010;99(10).</a:t>
            </a:r>
            <a:endParaRPr lang="en-IN"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Benza</a:t>
            </a:r>
            <a:r>
              <a:rPr lang="en-US" i="1" dirty="0">
                <a:latin typeface="Times New Roman" panose="02020603050405020304" pitchFamily="18" charset="0"/>
                <a:ea typeface="Times New Roman" panose="02020603050405020304" pitchFamily="18" charset="0"/>
                <a:cs typeface="Times New Roman" panose="02020603050405020304" pitchFamily="18" charset="0"/>
              </a:rPr>
              <a:t> HI,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Munyendo</a:t>
            </a:r>
            <a:r>
              <a:rPr lang="en-US" i="1" dirty="0">
                <a:latin typeface="Times New Roman" panose="02020603050405020304" pitchFamily="18" charset="0"/>
                <a:ea typeface="Times New Roman" panose="02020603050405020304" pitchFamily="18" charset="0"/>
                <a:cs typeface="Times New Roman" panose="02020603050405020304" pitchFamily="18" charset="0"/>
              </a:rPr>
              <a:t> WL. A review of progress and challenges in soft gelatin capsules formulations for oral administration. Int J Pharm Sci Rev Res. 2011;10(1):004.</a:t>
            </a:r>
            <a:endParaRPr lang="en-IN"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en-US" i="1" dirty="0">
                <a:latin typeface="Times New Roman" panose="02020603050405020304" pitchFamily="18" charset="0"/>
                <a:ea typeface="Times New Roman" panose="02020603050405020304" pitchFamily="18" charset="0"/>
                <a:cs typeface="Times New Roman" panose="02020603050405020304" pitchFamily="18" charset="0"/>
              </a:rPr>
              <a:t>M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Lissy</a:t>
            </a:r>
            <a:r>
              <a:rPr lang="en-US" i="1" dirty="0">
                <a:latin typeface="Times New Roman" panose="02020603050405020304" pitchFamily="18" charset="0"/>
                <a:ea typeface="Times New Roman" panose="02020603050405020304" pitchFamily="18" charset="0"/>
                <a:cs typeface="Times New Roman" panose="02020603050405020304" pitchFamily="18" charset="0"/>
              </a:rPr>
              <a:t>, R Scallion, DD Stiff. Pharmacokinetic comparison of an oral diclofenac potassium liquid-filled soft gelatin capsule with a diclofenac potassium tablet. Expert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Opin</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Pharmacother</a:t>
            </a:r>
            <a:r>
              <a:rPr lang="en-US" i="1" dirty="0">
                <a:latin typeface="Times New Roman" panose="02020603050405020304" pitchFamily="18" charset="0"/>
                <a:ea typeface="Times New Roman" panose="02020603050405020304" pitchFamily="18" charset="0"/>
                <a:cs typeface="Times New Roman" panose="02020603050405020304" pitchFamily="18" charset="0"/>
              </a:rPr>
              <a:t>. 2010;11(5):701-8.</a:t>
            </a:r>
            <a:endParaRPr lang="en-IN"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Vegicaps</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Softgel</a:t>
            </a:r>
            <a:r>
              <a:rPr lang="en-US" i="1" dirty="0">
                <a:latin typeface="Times New Roman" panose="02020603050405020304" pitchFamily="18" charset="0"/>
                <a:ea typeface="Times New Roman" panose="02020603050405020304" pitchFamily="18" charset="0"/>
                <a:cs typeface="Times New Roman" panose="02020603050405020304" pitchFamily="18" charset="0"/>
              </a:rPr>
              <a:t> Technologies. People, facilities, and technologies to deliver superior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softgel</a:t>
            </a:r>
            <a:r>
              <a:rPr lang="en-US" i="1" dirty="0">
                <a:latin typeface="Times New Roman" panose="02020603050405020304" pitchFamily="18" charset="0"/>
                <a:ea typeface="Times New Roman" panose="02020603050405020304" pitchFamily="18" charset="0"/>
                <a:cs typeface="Times New Roman" panose="02020603050405020304" pitchFamily="18" charset="0"/>
              </a:rPr>
              <a:t> solutions. Catalent Pharma Solutions; 2007.</a:t>
            </a:r>
            <a:endParaRPr lang="en-IN"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Sima</a:t>
            </a:r>
            <a:r>
              <a:rPr lang="en-US" i="1" dirty="0">
                <a:latin typeface="Times New Roman" panose="02020603050405020304" pitchFamily="18" charset="0"/>
                <a:ea typeface="Times New Roman" panose="02020603050405020304" pitchFamily="18" charset="0"/>
                <a:cs typeface="Times New Roman" panose="02020603050405020304" pitchFamily="18" charset="0"/>
              </a:rPr>
              <a:t> JS,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Juna</a:t>
            </a:r>
            <a:r>
              <a:rPr lang="en-US" i="1" dirty="0">
                <a:latin typeface="Times New Roman" panose="02020603050405020304" pitchFamily="18" charset="0"/>
                <a:ea typeface="Times New Roman" panose="02020603050405020304" pitchFamily="18" charset="0"/>
                <a:cs typeface="Times New Roman" panose="02020603050405020304" pitchFamily="18" charset="0"/>
              </a:rPr>
              <a:t> G,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Toidab</a:t>
            </a:r>
            <a:r>
              <a:rPr lang="en-US" i="1" dirty="0">
                <a:latin typeface="Times New Roman" panose="02020603050405020304" pitchFamily="18" charset="0"/>
                <a:ea typeface="Times New Roman" panose="02020603050405020304" pitchFamily="18" charset="0"/>
                <a:cs typeface="Times New Roman" panose="02020603050405020304" pitchFamily="18" charset="0"/>
              </a:rPr>
              <a:t> T, Choc SY,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Woong</a:t>
            </a:r>
            <a:r>
              <a:rPr lang="en-US" i="1" dirty="0">
                <a:latin typeface="Times New Roman" panose="02020603050405020304" pitchFamily="18" charset="0"/>
                <a:ea typeface="Times New Roman" panose="02020603050405020304" pitchFamily="18" charset="0"/>
                <a:cs typeface="Times New Roman" panose="02020603050405020304" pitchFamily="18" charset="0"/>
              </a:rPr>
              <a:t> D, Seung-</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Yeup</a:t>
            </a:r>
            <a:r>
              <a:rPr lang="en-US" i="1" dirty="0">
                <a:latin typeface="Times New Roman" panose="02020603050405020304" pitchFamily="18" charset="0"/>
                <a:ea typeface="Times New Roman" panose="02020603050405020304" pitchFamily="18" charset="0"/>
                <a:cs typeface="Times New Roman" panose="02020603050405020304" pitchFamily="18" charset="0"/>
              </a:rPr>
              <a:t> C,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Linhardtd</a:t>
            </a:r>
            <a:r>
              <a:rPr lang="en-US" i="1" dirty="0">
                <a:latin typeface="Times New Roman" panose="02020603050405020304" pitchFamily="18" charset="0"/>
                <a:ea typeface="Times New Roman" panose="02020603050405020304" pitchFamily="18" charset="0"/>
                <a:cs typeface="Times New Roman" panose="02020603050405020304" pitchFamily="18" charset="0"/>
              </a:rPr>
              <a:t> RJ,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Kima</a:t>
            </a:r>
            <a:r>
              <a:rPr lang="en-US" i="1" dirty="0">
                <a:latin typeface="Times New Roman" panose="02020603050405020304" pitchFamily="18" charset="0"/>
                <a:ea typeface="Times New Roman" panose="02020603050405020304" pitchFamily="18" charset="0"/>
                <a:cs typeface="Times New Roman" panose="02020603050405020304" pitchFamily="18" charset="0"/>
              </a:rPr>
              <a:t> YS. Quantitative analysis of chondroitin sulfate in raw materials, ophthalmic solutions, soft capsules, and liquid preparations. J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Chromatogr</a:t>
            </a:r>
            <a:r>
              <a:rPr lang="en-US" i="1" dirty="0">
                <a:latin typeface="Times New Roman" panose="02020603050405020304" pitchFamily="18" charset="0"/>
                <a:ea typeface="Times New Roman" panose="02020603050405020304" pitchFamily="18" charset="0"/>
                <a:cs typeface="Times New Roman" panose="02020603050405020304" pitchFamily="18" charset="0"/>
              </a:rPr>
              <a:t> B. 2005;818:133-9.</a:t>
            </a:r>
            <a:endParaRPr lang="en-IN"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Nazzal</a:t>
            </a:r>
            <a:r>
              <a:rPr lang="en-US" i="1" dirty="0">
                <a:latin typeface="Times New Roman" panose="02020603050405020304" pitchFamily="18" charset="0"/>
                <a:ea typeface="Times New Roman" panose="02020603050405020304" pitchFamily="18" charset="0"/>
                <a:cs typeface="Times New Roman" panose="02020603050405020304" pitchFamily="18" charset="0"/>
              </a:rPr>
              <a:t> S, Wang Y. Characterization of soft gelatin capsules by thermal analysis. Int J Pharm. 2001;230:35-45.</a:t>
            </a:r>
            <a:endParaRPr lang="en-IN" i="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200953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66860-3FE9-411E-B916-DE91894C7847}"/>
              </a:ext>
            </a:extLst>
          </p:cNvPr>
          <p:cNvSpPr>
            <a:spLocks noGrp="1"/>
          </p:cNvSpPr>
          <p:nvPr>
            <p:ph type="title"/>
          </p:nvPr>
        </p:nvSpPr>
        <p:spPr>
          <a:xfrm>
            <a:off x="4733522" y="2766218"/>
            <a:ext cx="2724955"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31023440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docProps/app.xml><?xml version="1.0" encoding="utf-8"?>
<Properties xmlns="http://schemas.openxmlformats.org/officeDocument/2006/extended-properties" xmlns:vt="http://schemas.openxmlformats.org/officeDocument/2006/docPropsVTypes">
  <Template>Celestial</Template>
  <TotalTime>7</TotalTime>
  <Words>1315</Words>
  <Application>Microsoft Office PowerPoint</Application>
  <PresentationFormat>Widescreen</PresentationFormat>
  <Paragraphs>23</Paragraphs>
  <Slides>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Arial</vt:lpstr>
      <vt:lpstr>Calibri</vt:lpstr>
      <vt:lpstr>Calibri Light</vt:lpstr>
      <vt:lpstr>Kalinga</vt:lpstr>
      <vt:lpstr>Symbol</vt:lpstr>
      <vt:lpstr>Times New Roman</vt:lpstr>
      <vt:lpstr>Wingdings</vt:lpstr>
      <vt:lpstr>Celestial</vt:lpstr>
      <vt:lpstr>FORMULATION AND IN VITRO EVALUATION OF IMMEDIATE RELEASE SOFTGEL OF NAPROXEN SODIUM</vt:lpstr>
      <vt:lpstr>ABSTRACT</vt:lpstr>
      <vt:lpstr>INTRODUCTION</vt:lpstr>
      <vt:lpstr>RESEARCH  METHODOLOGY</vt:lpstr>
      <vt:lpstr>RESULTS &amp; DISCUSSIONS</vt:lpstr>
      <vt:lpstr>CONCLUSIONS</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FORMULATION AND IN VITRO EVALUATION OF IMMEDIATE RELEASE SOFTGEL OF NAPROXEN SODIUM</dc:title>
  <dc:creator>qwe</dc:creator>
  <cp:lastModifiedBy>qwe</cp:lastModifiedBy>
  <cp:revision>27</cp:revision>
  <dcterms:created xsi:type="dcterms:W3CDTF">2024-11-28T07:21:03Z</dcterms:created>
  <dcterms:modified xsi:type="dcterms:W3CDTF">2024-11-28T07:28:06Z</dcterms:modified>
</cp:coreProperties>
</file>