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48"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FDAB88-FE7B-4BAF-B435-CA9321FB68FB}" type="datetimeFigureOut">
              <a:rPr lang="en-US" smtClean="0"/>
              <a:t>9/7/2024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361420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FDAB88-FE7B-4BAF-B435-CA9321FB68FB}" type="datetimeFigureOut">
              <a:rPr lang="en-US" smtClean="0"/>
              <a:t>9/7/2024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3317207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FDAB88-FE7B-4BAF-B435-CA9321FB68FB}" type="datetimeFigureOut">
              <a:rPr lang="en-US" smtClean="0"/>
              <a:t>9/7/2024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262807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FDAB88-FE7B-4BAF-B435-CA9321FB68FB}" type="datetimeFigureOut">
              <a:rPr lang="en-US" smtClean="0"/>
              <a:t>9/7/2024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3635731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FDAB88-FE7B-4BAF-B435-CA9321FB68FB}" type="datetimeFigureOut">
              <a:rPr lang="en-US" smtClean="0"/>
              <a:t>9/7/2024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3531251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7FDAB88-FE7B-4BAF-B435-CA9321FB68FB}" type="datetimeFigureOut">
              <a:rPr lang="en-US" smtClean="0"/>
              <a:t>9/7/2024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3740264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FDAB88-FE7B-4BAF-B435-CA9321FB68FB}" type="datetimeFigureOut">
              <a:rPr lang="en-US" smtClean="0"/>
              <a:t>9/7/2024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2124526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FDAB88-FE7B-4BAF-B435-CA9321FB68FB}" type="datetimeFigureOut">
              <a:rPr lang="en-US" smtClean="0"/>
              <a:t>9/7/2024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17428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FDAB88-FE7B-4BAF-B435-CA9321FB68FB}" type="datetimeFigureOut">
              <a:rPr lang="en-US" smtClean="0"/>
              <a:t>9/7/2024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2218532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FDAB88-FE7B-4BAF-B435-CA9321FB68FB}" type="datetimeFigureOut">
              <a:rPr lang="en-US" smtClean="0"/>
              <a:t>9/7/2024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1209394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FDAB88-FE7B-4BAF-B435-CA9321FB68FB}" type="datetimeFigureOut">
              <a:rPr lang="en-US" smtClean="0"/>
              <a:t>9/7/2024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6D5B8E-2588-4C3D-9F3B-B7E5F5391CF0}"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79352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7FDAB88-FE7B-4BAF-B435-CA9321FB68FB}" type="datetimeFigureOut">
              <a:rPr lang="en-US" smtClean="0"/>
              <a:t>9/7/2024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7700065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7FDAB88-FE7B-4BAF-B435-CA9321FB68FB}" type="datetimeFigureOut">
              <a:rPr lang="en-US" smtClean="0"/>
              <a:t>9/7/2024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6D5B8E-2588-4C3D-9F3B-B7E5F5391CF0}"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46115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7FDAB88-FE7B-4BAF-B435-CA9321FB68FB}" type="datetimeFigureOut">
              <a:rPr lang="en-US" smtClean="0"/>
              <a:t>9/7/2024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3749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FDAB88-FE7B-4BAF-B435-CA9321FB68FB}" type="datetimeFigureOut">
              <a:rPr lang="en-US" smtClean="0"/>
              <a:t>9/7/2024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22140013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FDAB88-FE7B-4BAF-B435-CA9321FB68FB}" type="datetimeFigureOut">
              <a:rPr lang="en-US" smtClean="0"/>
              <a:t>9/7/2024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6D5B8E-2588-4C3D-9F3B-B7E5F5391CF0}" type="slidenum">
              <a:rPr lang="en-US" smtClean="0"/>
              <a:t>‹#›</a:t>
            </a:fld>
            <a:endParaRPr lang="en-US"/>
          </a:p>
        </p:txBody>
      </p:sp>
    </p:spTree>
    <p:extLst>
      <p:ext uri="{BB962C8B-B14F-4D97-AF65-F5344CB8AC3E}">
        <p14:creationId xmlns:p14="http://schemas.microsoft.com/office/powerpoint/2010/main" val="135251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7FDAB88-FE7B-4BAF-B435-CA9321FB68FB}" type="datetimeFigureOut">
              <a:rPr lang="en-US" smtClean="0"/>
              <a:t>9/7/2024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A6D5B8E-2588-4C3D-9F3B-B7E5F5391CF0}" type="slidenum">
              <a:rPr lang="en-US" smtClean="0"/>
              <a:t>‹#›</a:t>
            </a:fld>
            <a:endParaRPr lang="en-US"/>
          </a:p>
        </p:txBody>
      </p:sp>
    </p:spTree>
    <p:extLst>
      <p:ext uri="{BB962C8B-B14F-4D97-AF65-F5344CB8AC3E}">
        <p14:creationId xmlns:p14="http://schemas.microsoft.com/office/powerpoint/2010/main" val="21015112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10451-F5D4-5B17-4BF1-944404A53FCC}"/>
              </a:ext>
            </a:extLst>
          </p:cNvPr>
          <p:cNvSpPr>
            <a:spLocks noGrp="1"/>
          </p:cNvSpPr>
          <p:nvPr>
            <p:ph type="ctrTitle"/>
          </p:nvPr>
        </p:nvSpPr>
        <p:spPr>
          <a:xfrm>
            <a:off x="2532942" y="1758462"/>
            <a:ext cx="8915399" cy="2264898"/>
          </a:xfrm>
        </p:spPr>
        <p:txBody>
          <a:bodyPr>
            <a:normAutofit/>
          </a:bodyPr>
          <a:lstStyle/>
          <a:p>
            <a:pPr algn="ctr">
              <a:lnSpc>
                <a:spcPct val="150000"/>
              </a:lnSpc>
            </a:pPr>
            <a:r>
              <a:rPr lang="en-US" sz="2000" b="1" dirty="0">
                <a:solidFill>
                  <a:srgbClr val="000000"/>
                </a:solidFill>
                <a:effectLst/>
                <a:latin typeface="Times New Roman" panose="02020603050405020304" pitchFamily="18" charset="0"/>
                <a:ea typeface="Calibri" panose="020F0502020204030204" pitchFamily="34" charset="0"/>
              </a:rPr>
              <a:t>THE PARTICAPTION OF WOMEN IN PANCHAYAT RAJ WITH SPECIAL REFERRECE OF PAPUM PARE DISTRICT (RURAL), ARUNACHAL PRADESH</a:t>
            </a:r>
            <a:endParaRPr lang="en-US" sz="6000" dirty="0"/>
          </a:p>
        </p:txBody>
      </p:sp>
      <p:sp>
        <p:nvSpPr>
          <p:cNvPr id="4" name="TextBox 3">
            <a:extLst>
              <a:ext uri="{FF2B5EF4-FFF2-40B4-BE49-F238E27FC236}">
                <a16:creationId xmlns:a16="http://schemas.microsoft.com/office/drawing/2014/main" id="{8F9B6F40-F7B4-57B9-C2BA-D3061AB93708}"/>
              </a:ext>
            </a:extLst>
          </p:cNvPr>
          <p:cNvSpPr txBox="1"/>
          <p:nvPr/>
        </p:nvSpPr>
        <p:spPr>
          <a:xfrm>
            <a:off x="6093542" y="5705857"/>
            <a:ext cx="6098458" cy="1006429"/>
          </a:xfrm>
          <a:prstGeom prst="rect">
            <a:avLst/>
          </a:prstGeom>
          <a:noFill/>
        </p:spPr>
        <p:txBody>
          <a:bodyPr wrap="square">
            <a:spAutoFit/>
          </a:bodyPr>
          <a:lstStyle/>
          <a:p>
            <a:pPr marL="0" marR="0" algn="r">
              <a:lnSpc>
                <a:spcPct val="115000"/>
              </a:lnSpc>
              <a:spcBef>
                <a:spcPts val="0"/>
              </a:spcBef>
              <a:spcAft>
                <a:spcPts val="0"/>
              </a:spcAft>
            </a:pPr>
            <a:r>
              <a:rPr lang="en-US" sz="1800" b="1"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Taba</a:t>
            </a:r>
            <a:r>
              <a:rPr lang="en-US" sz="18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Tado,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Research Scholar (Political Science)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algn="r"/>
            <a:r>
              <a:rPr lang="en-US" sz="1800" dirty="0">
                <a:solidFill>
                  <a:srgbClr val="000000"/>
                </a:solidFill>
                <a:effectLst/>
                <a:latin typeface="Times New Roman" panose="02020603050405020304" pitchFamily="18" charset="0"/>
                <a:ea typeface="Calibri" panose="020F0502020204030204" pitchFamily="34" charset="0"/>
              </a:rPr>
              <a:t>Venkateshwara Open University</a:t>
            </a:r>
            <a:endParaRPr lang="en-US" dirty="0"/>
          </a:p>
        </p:txBody>
      </p:sp>
    </p:spTree>
    <p:extLst>
      <p:ext uri="{BB962C8B-B14F-4D97-AF65-F5344CB8AC3E}">
        <p14:creationId xmlns:p14="http://schemas.microsoft.com/office/powerpoint/2010/main" val="29335468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5BFE7-5313-A42E-AB37-FCE0BAF7FEE5}"/>
              </a:ext>
            </a:extLst>
          </p:cNvPr>
          <p:cNvSpPr>
            <a:spLocks noGrp="1"/>
          </p:cNvSpPr>
          <p:nvPr>
            <p:ph type="title"/>
          </p:nvPr>
        </p:nvSpPr>
        <p:spPr>
          <a:xfrm>
            <a:off x="492369" y="302455"/>
            <a:ext cx="11169748" cy="907367"/>
          </a:xfrm>
        </p:spPr>
        <p:txBody>
          <a:bodyPr/>
          <a:lstStyle/>
          <a:p>
            <a:pPr algn="ctr"/>
            <a:r>
              <a:rPr lang="en-US" b="1" dirty="0">
                <a:latin typeface="Times New Roman" panose="02020603050405020304" pitchFamily="18" charset="0"/>
                <a:cs typeface="Times New Roman" panose="02020603050405020304" pitchFamily="18" charset="0"/>
              </a:rPr>
              <a:t>INTRODUCTION</a:t>
            </a:r>
            <a:r>
              <a:rPr lang="en-US" dirty="0"/>
              <a:t> </a:t>
            </a:r>
          </a:p>
        </p:txBody>
      </p:sp>
      <p:sp>
        <p:nvSpPr>
          <p:cNvPr id="3" name="Content Placeholder 2">
            <a:extLst>
              <a:ext uri="{FF2B5EF4-FFF2-40B4-BE49-F238E27FC236}">
                <a16:creationId xmlns:a16="http://schemas.microsoft.com/office/drawing/2014/main" id="{EA2E3CE0-D4BA-BEE1-96FE-A4D4FC338EBF}"/>
              </a:ext>
            </a:extLst>
          </p:cNvPr>
          <p:cNvSpPr>
            <a:spLocks noGrp="1"/>
          </p:cNvSpPr>
          <p:nvPr>
            <p:ph idx="1"/>
          </p:nvPr>
        </p:nvSpPr>
        <p:spPr>
          <a:xfrm>
            <a:off x="281354" y="1209822"/>
            <a:ext cx="11788726" cy="5345723"/>
          </a:xfrm>
        </p:spPr>
        <p:txBody>
          <a:bodyPr>
            <a:normAutofit lnSpcReduction="10000"/>
          </a:bodyPr>
          <a:lstStyle/>
          <a:p>
            <a:pPr algn="just">
              <a:lnSpc>
                <a:spcPct val="160000"/>
              </a:lnSpc>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Participation and empowerment of women in all respect in the society around the globe have after special attention from both the schools and academics and policy makers in contemporary times. Unlike other political values and institutions closely associated with contemporary practice of democracy like liberal rights, human equality, representation , election and mass parties political participation among broad segments of citizen in fundamental to the practices of democracy that it is impossible to the conceive democracy without it.</a:t>
            </a:r>
          </a:p>
          <a:p>
            <a:pPr marL="0" marR="0" algn="just">
              <a:lnSpc>
                <a:spcPct val="160000"/>
              </a:lnSpc>
              <a:spcBef>
                <a:spcPts val="0"/>
              </a:spcBef>
              <a:spcAft>
                <a:spcPts val="100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Directorate of information &amp; public relation, Govt of Arunachal Pradesh </a:t>
            </a:r>
            <a:r>
              <a:rPr lang="en-US" b="1" dirty="0">
                <a:latin typeface="Times New Roman" panose="02020603050405020304" pitchFamily="18" charset="0"/>
                <a:ea typeface="Calibri" panose="020F0502020204030204" pitchFamily="34" charset="0"/>
                <a:cs typeface="Times New Roman" panose="02020603050405020304" pitchFamily="18" charset="0"/>
              </a:rPr>
              <a:t>:</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73</a:t>
            </a:r>
            <a:r>
              <a:rPr lang="en-US" sz="18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rd</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amendment act of the constitution which comes to force from April 24 1993 was an incumbent upon the state government to enact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Panachayat</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Raj regulation to fulfill the constitutional obligation on are hand and to protect the ethnic character of indigenous tribal people another. </a:t>
            </a:r>
          </a:p>
          <a:p>
            <a:pPr marL="0" marR="0" algn="just">
              <a:lnSpc>
                <a:spcPct val="160000"/>
              </a:lnSpc>
              <a:spcBef>
                <a:spcPts val="0"/>
              </a:spcBef>
              <a:spcAft>
                <a:spcPts val="100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Overview of Arunachal Pradesh and </a:t>
            </a:r>
            <a:r>
              <a:rPr lang="en-US" sz="18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Papum</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Pare District</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Arunachal Pradesh is situated in the North East state of India approximately between the latitudes 26’28’E and 29’30 N and longitude 90.30’E and 97.30 E cover a large geographical area of about 83.743 sq.’s km and is bond by Assam and Nagaland in South. Bhutan in West Tibet and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china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the North and Burma in the East, It has about 1630 km’s long international border. Arunachal have 25 districts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Pupum</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Pare district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1000"/>
              </a:spcAft>
            </a:pPr>
            <a:endParaRPr lang="en-US" dirty="0"/>
          </a:p>
        </p:txBody>
      </p:sp>
    </p:spTree>
    <p:extLst>
      <p:ext uri="{BB962C8B-B14F-4D97-AF65-F5344CB8AC3E}">
        <p14:creationId xmlns:p14="http://schemas.microsoft.com/office/powerpoint/2010/main" val="3633510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5CC98-EC1B-0FFC-96B3-EA45DA90DCCD}"/>
              </a:ext>
            </a:extLst>
          </p:cNvPr>
          <p:cNvSpPr>
            <a:spLocks noGrp="1"/>
          </p:cNvSpPr>
          <p:nvPr>
            <p:ph type="title"/>
          </p:nvPr>
        </p:nvSpPr>
        <p:spPr>
          <a:xfrm>
            <a:off x="478303" y="260252"/>
            <a:ext cx="11026310" cy="1019908"/>
          </a:xfrm>
        </p:spPr>
        <p:txBody>
          <a:bodyPr/>
          <a:lstStyle/>
          <a:p>
            <a:pPr algn="ctr"/>
            <a:r>
              <a:rPr lang="en-US" b="1" dirty="0">
                <a:latin typeface="Times New Roman" panose="02020603050405020304" pitchFamily="18" charset="0"/>
                <a:cs typeface="Times New Roman" panose="02020603050405020304" pitchFamily="18" charset="0"/>
              </a:rPr>
              <a:t>REVIEW OF LITERATURE</a:t>
            </a:r>
          </a:p>
        </p:txBody>
      </p:sp>
      <p:sp>
        <p:nvSpPr>
          <p:cNvPr id="3" name="Content Placeholder 2">
            <a:extLst>
              <a:ext uri="{FF2B5EF4-FFF2-40B4-BE49-F238E27FC236}">
                <a16:creationId xmlns:a16="http://schemas.microsoft.com/office/drawing/2014/main" id="{5ED8AB03-41BA-D302-9F6C-B19331482A00}"/>
              </a:ext>
            </a:extLst>
          </p:cNvPr>
          <p:cNvSpPr>
            <a:spLocks noGrp="1"/>
          </p:cNvSpPr>
          <p:nvPr>
            <p:ph idx="1"/>
          </p:nvPr>
        </p:nvSpPr>
        <p:spPr>
          <a:xfrm>
            <a:off x="182880" y="1153551"/>
            <a:ext cx="11788726" cy="5444197"/>
          </a:xfrm>
        </p:spPr>
        <p:txBody>
          <a:bodyPr>
            <a:normAutofit fontScale="92500"/>
          </a:bodyPr>
          <a:lstStyle/>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Chhetri D.P (2019) in his book gender power and democracy in south Asia discusses about the problem focused by women in India as well as in Nepal. The work highlights the existing relationship between gender and democracy and challenge on fronted by women in political participation.</a:t>
            </a: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Mili S (2019) in his unpublished doctoral thesis politics participation and representation of missing women in Assam seeks to validates the hypothesis that there is correlation between the socio-economic status and political participation of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Nishing</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women that attitudes of society towards women political activities is generally negative.</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Sultana a (2015) in this work gender and politics: Role perception and performance of women legislator make a study of women leadership of North West India</a:t>
            </a:r>
            <a:r>
              <a:rPr lang="en-US" dirty="0">
                <a:solidFill>
                  <a:srgbClr val="000000"/>
                </a:solidFill>
                <a:latin typeface="Times New Roman" panose="02020603050405020304" pitchFamily="18" charset="0"/>
                <a:ea typeface="Calibri" panose="020F0502020204030204" pitchFamily="34" charset="0"/>
              </a:rPr>
              <a:t>.</a:t>
            </a: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Raji B (2014) in this work political transition in Tagin tribe of Arunachal Pradesh makes an attempted to study the political transition in Tagin tribe of Arunachal Pradesh. This deals with impacts of frontiers village council and moderns democratic. </a:t>
            </a: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Mantel A, (2012) in the book grassroots governance given an insight at ten gram panchayat of west Bengal with the help of survey data and information obtained from these Gram </a:t>
            </a:r>
            <a:r>
              <a:rPr lang="en-US" sz="1800" dirty="0" err="1">
                <a:solidFill>
                  <a:srgbClr val="000000"/>
                </a:solidFill>
                <a:effectLst/>
                <a:latin typeface="Times New Roman" panose="02020603050405020304" pitchFamily="18" charset="0"/>
                <a:ea typeface="Calibri" panose="020F0502020204030204" pitchFamily="34" charset="0"/>
              </a:rPr>
              <a:t>panachayat</a:t>
            </a:r>
            <a:r>
              <a:rPr lang="en-US" dirty="0">
                <a:solidFill>
                  <a:srgbClr val="000000"/>
                </a:solidFill>
                <a:latin typeface="Times New Roman" panose="02020603050405020304" pitchFamily="18" charset="0"/>
                <a:ea typeface="Calibri" panose="020F0502020204030204" pitchFamily="34" charset="0"/>
              </a:rPr>
              <a:t>.</a:t>
            </a:r>
            <a:endParaRPr lang="en-US" dirty="0"/>
          </a:p>
        </p:txBody>
      </p:sp>
    </p:spTree>
    <p:extLst>
      <p:ext uri="{BB962C8B-B14F-4D97-AF65-F5344CB8AC3E}">
        <p14:creationId xmlns:p14="http://schemas.microsoft.com/office/powerpoint/2010/main" val="3172343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3CD40-0A3A-640A-E286-7F2309CB7746}"/>
              </a:ext>
            </a:extLst>
          </p:cNvPr>
          <p:cNvSpPr>
            <a:spLocks noGrp="1"/>
          </p:cNvSpPr>
          <p:nvPr>
            <p:ph type="title"/>
          </p:nvPr>
        </p:nvSpPr>
        <p:spPr>
          <a:xfrm>
            <a:off x="534573" y="624110"/>
            <a:ext cx="10970040" cy="895201"/>
          </a:xfrm>
        </p:spPr>
        <p:txBody>
          <a:bodyPr/>
          <a:lstStyle/>
          <a:p>
            <a:pPr algn="ctr"/>
            <a:r>
              <a:rPr lang="en-US" b="1" dirty="0">
                <a:latin typeface="Times New Roman" panose="02020603050405020304" pitchFamily="18" charset="0"/>
                <a:cs typeface="Times New Roman" panose="02020603050405020304" pitchFamily="18" charset="0"/>
              </a:rPr>
              <a:t>OBJECTIVE OF THE STUDY</a:t>
            </a:r>
          </a:p>
        </p:txBody>
      </p:sp>
      <p:sp>
        <p:nvSpPr>
          <p:cNvPr id="3" name="Content Placeholder 2">
            <a:extLst>
              <a:ext uri="{FF2B5EF4-FFF2-40B4-BE49-F238E27FC236}">
                <a16:creationId xmlns:a16="http://schemas.microsoft.com/office/drawing/2014/main" id="{E4E2CC03-077B-5E50-7825-AA39F7A0E2BC}"/>
              </a:ext>
            </a:extLst>
          </p:cNvPr>
          <p:cNvSpPr>
            <a:spLocks noGrp="1"/>
          </p:cNvSpPr>
          <p:nvPr>
            <p:ph idx="1"/>
          </p:nvPr>
        </p:nvSpPr>
        <p:spPr>
          <a:xfrm>
            <a:off x="534572" y="1519311"/>
            <a:ext cx="10970040" cy="4825218"/>
          </a:xfrm>
        </p:spPr>
        <p:txBody>
          <a:bodyPr/>
          <a:lstStyle/>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examine impacts of 73</a:t>
            </a:r>
            <a:r>
              <a:rPr lang="en-US" sz="18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rd</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amendment act on participation of women in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papum</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pare district in particular and Arunachal Pradesh is general.</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assess the awareness of women members of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panachayat</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decision making process.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identify the problem of participation of women in panchayat Raj institution in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papum</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pare district (Rural).</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Important  role of women in panchayat raj, in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papum</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pare district  (Rural).</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understand people’s perception and opinion on participation of women in panchayat Raj institution and suggested possible remedies based on finding.</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100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role of village council in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nyishi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tribe.(indigenous council)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066800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E209B-521E-06F1-42A2-D7CF91E560E1}"/>
              </a:ext>
            </a:extLst>
          </p:cNvPr>
          <p:cNvSpPr>
            <a:spLocks noGrp="1"/>
          </p:cNvSpPr>
          <p:nvPr>
            <p:ph type="title"/>
          </p:nvPr>
        </p:nvSpPr>
        <p:spPr>
          <a:xfrm>
            <a:off x="436098" y="624110"/>
            <a:ext cx="11549575" cy="824862"/>
          </a:xfrm>
        </p:spPr>
        <p:txBody>
          <a:bodyPr/>
          <a:lstStyle/>
          <a:p>
            <a:pPr algn="ctr"/>
            <a:r>
              <a:rPr lang="en-US" b="1" dirty="0">
                <a:latin typeface="Times New Roman" panose="02020603050405020304" pitchFamily="18" charset="0"/>
                <a:cs typeface="Times New Roman" panose="02020603050405020304" pitchFamily="18" charset="0"/>
              </a:rPr>
              <a:t>RESEARCH METHODOLOGY AND TOOLS</a:t>
            </a:r>
          </a:p>
        </p:txBody>
      </p:sp>
      <p:sp>
        <p:nvSpPr>
          <p:cNvPr id="3" name="Content Placeholder 2">
            <a:extLst>
              <a:ext uri="{FF2B5EF4-FFF2-40B4-BE49-F238E27FC236}">
                <a16:creationId xmlns:a16="http://schemas.microsoft.com/office/drawing/2014/main" id="{541E2BBF-E968-2450-5439-F5ADC3379AC9}"/>
              </a:ext>
            </a:extLst>
          </p:cNvPr>
          <p:cNvSpPr>
            <a:spLocks noGrp="1"/>
          </p:cNvSpPr>
          <p:nvPr>
            <p:ph idx="1"/>
          </p:nvPr>
        </p:nvSpPr>
        <p:spPr>
          <a:xfrm>
            <a:off x="323557" y="1871003"/>
            <a:ext cx="11662116" cy="4487594"/>
          </a:xfrm>
        </p:spPr>
        <p:txBody>
          <a:bodyPr/>
          <a:lstStyle/>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study adopted both historical and analytic methods information for the study has been based on both primary and secondary sources. Primary data were collected by employing partially structured Questionnaire designed in English language.</a:t>
            </a: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survey was design by employing the multi-stage stratified random sampling technique, which ensures representation of the social, cultural and political diversity of the population within the sample. It includes grassroots sample representation of the inverse of study.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first stage of sampling involves the selection of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Zillaa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parished</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papum</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pare district. There are 15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zpm’s</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papum</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pare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Balijan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Toru, Parang,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Kakoi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Doimukh</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Gumto</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Leporang</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sangdupota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etc.Zilla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chairperson is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Smt.Nabam</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Yakum</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(female) 2023 and more than 300 GPM’s district of Arunachal Pradesh</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4829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DAD97-EB4A-6579-E400-5772A5EF93B9}"/>
              </a:ext>
            </a:extLst>
          </p:cNvPr>
          <p:cNvSpPr>
            <a:spLocks noGrp="1"/>
          </p:cNvSpPr>
          <p:nvPr>
            <p:ph type="title"/>
          </p:nvPr>
        </p:nvSpPr>
        <p:spPr>
          <a:xfrm>
            <a:off x="436098" y="624110"/>
            <a:ext cx="11521439" cy="881133"/>
          </a:xfrm>
        </p:spPr>
        <p:txBody>
          <a:bodyPr/>
          <a:lstStyle/>
          <a:p>
            <a:pPr algn="ctr"/>
            <a:r>
              <a:rPr lang="en-US" b="1" dirty="0">
                <a:latin typeface="Times New Roman" panose="02020603050405020304" pitchFamily="18" charset="0"/>
                <a:cs typeface="Times New Roman" panose="02020603050405020304" pitchFamily="18" charset="0"/>
              </a:rPr>
              <a:t>SIGNIFICANCE OF LOCAL SELF-GOVERNMENT</a:t>
            </a:r>
          </a:p>
        </p:txBody>
      </p:sp>
      <p:sp>
        <p:nvSpPr>
          <p:cNvPr id="3" name="Content Placeholder 2">
            <a:extLst>
              <a:ext uri="{FF2B5EF4-FFF2-40B4-BE49-F238E27FC236}">
                <a16:creationId xmlns:a16="http://schemas.microsoft.com/office/drawing/2014/main" id="{85254B4A-E9C0-18BA-59D1-2DDAD5B90F0D}"/>
              </a:ext>
            </a:extLst>
          </p:cNvPr>
          <p:cNvSpPr>
            <a:spLocks noGrp="1"/>
          </p:cNvSpPr>
          <p:nvPr>
            <p:ph idx="1"/>
          </p:nvPr>
        </p:nvSpPr>
        <p:spPr>
          <a:xfrm>
            <a:off x="267285" y="1505243"/>
            <a:ext cx="11690251" cy="5008099"/>
          </a:xfrm>
        </p:spPr>
        <p:txBody>
          <a:bodyPr>
            <a:normAutofit/>
          </a:bodyPr>
          <a:lstStyle/>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Women politician and leaders:- local governments have the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poteintial</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to promote women role as political actors and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candicates</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through the reservation seats.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More transparent working of center:- local government are often considered as and intermediate between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defferent</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communities and the center government.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Shaping of future leaders:- local self-governance serves as training ground for shaping future leaders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Nursery of democracy: - the local self-government is grassroot level of government and lowest level.</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Economic development and social justice:- the idea behind decentralization way the wide scope of economic development and social justice from ground.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100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More participatory: - local bodies help citizens to directly participate in democratic decision making by allowing the constituent representatives elected at the local level.</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817754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A16F8-A169-BF01-1501-D91FF46EB4F5}"/>
              </a:ext>
            </a:extLst>
          </p:cNvPr>
          <p:cNvSpPr>
            <a:spLocks noGrp="1"/>
          </p:cNvSpPr>
          <p:nvPr>
            <p:ph type="title"/>
          </p:nvPr>
        </p:nvSpPr>
        <p:spPr>
          <a:xfrm>
            <a:off x="548641" y="624110"/>
            <a:ext cx="10955972" cy="909268"/>
          </a:xfrm>
        </p:spPr>
        <p:txBody>
          <a:bodyPr/>
          <a:lstStyle/>
          <a:p>
            <a:pPr algn="ctr"/>
            <a:r>
              <a:rPr lang="en-US" b="1" dirty="0">
                <a:latin typeface="Times New Roman" panose="02020603050405020304" pitchFamily="18" charset="0"/>
                <a:cs typeface="Times New Roman" panose="02020603050405020304" pitchFamily="18" charset="0"/>
              </a:rPr>
              <a:t>LIMITATION</a:t>
            </a:r>
            <a:r>
              <a:rPr lang="en-US" dirty="0"/>
              <a:t> </a:t>
            </a:r>
          </a:p>
        </p:txBody>
      </p:sp>
      <p:sp>
        <p:nvSpPr>
          <p:cNvPr id="3" name="Content Placeholder 2">
            <a:extLst>
              <a:ext uri="{FF2B5EF4-FFF2-40B4-BE49-F238E27FC236}">
                <a16:creationId xmlns:a16="http://schemas.microsoft.com/office/drawing/2014/main" id="{D418A9B6-C45B-A5B8-7862-307BDD7BBAA9}"/>
              </a:ext>
            </a:extLst>
          </p:cNvPr>
          <p:cNvSpPr>
            <a:spLocks noGrp="1"/>
          </p:cNvSpPr>
          <p:nvPr>
            <p:ph idx="1"/>
          </p:nvPr>
        </p:nvSpPr>
        <p:spPr>
          <a:xfrm>
            <a:off x="337625" y="1533378"/>
            <a:ext cx="11465169" cy="5162844"/>
          </a:xfrm>
        </p:spPr>
        <p:txBody>
          <a:bodyPr>
            <a:normAutofit/>
          </a:bodyPr>
          <a:lstStyle/>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Inadequate financial resource: - local self-government bodies often face financial constraints due to inadequate devolution of funds form higher level of government.</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Dependency on state governments:- local bodies depend heavily on state governments for financial resource as they have limited revenue-raising power.</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Limited autonomy: despite being constitutionally recognized, local self-governments bodies in India often lack true autonomy.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Challenges in implementing decision at the grassroots level: - local self-government bodies encounter challenges in implementing decisions and programs effectively at the grassroots level due to various factors…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romanL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Lack of administrative autonomy: - despite constitutional provisions granting autonomy to local bodies they often lack sufficient administrative powers to execute their functions independently and the lack of administrative autonomy due to interference of higher authority to leading to bureaucratic involved.</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3684200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09B6B-3246-642F-334A-DB43CB667284}"/>
              </a:ext>
            </a:extLst>
          </p:cNvPr>
          <p:cNvSpPr>
            <a:spLocks noGrp="1"/>
          </p:cNvSpPr>
          <p:nvPr>
            <p:ph type="title"/>
          </p:nvPr>
        </p:nvSpPr>
        <p:spPr>
          <a:xfrm>
            <a:off x="562709" y="624110"/>
            <a:ext cx="10941904" cy="867065"/>
          </a:xfrm>
        </p:spPr>
        <p:txBody>
          <a:bodyPr/>
          <a:lstStyle/>
          <a:p>
            <a:pPr algn="ctr"/>
            <a:r>
              <a:rPr lang="en-US" b="1"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737C4AA6-1F8B-D11F-CB1C-311B63634D72}"/>
              </a:ext>
            </a:extLst>
          </p:cNvPr>
          <p:cNvSpPr>
            <a:spLocks noGrp="1"/>
          </p:cNvSpPr>
          <p:nvPr>
            <p:ph idx="1"/>
          </p:nvPr>
        </p:nvSpPr>
        <p:spPr>
          <a:xfrm>
            <a:off x="562708" y="2053883"/>
            <a:ext cx="10941904" cy="3857339"/>
          </a:xfrm>
        </p:spPr>
        <p:txBody>
          <a:bodyPr/>
          <a:lstStyle/>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While summing up it can be concludes that there has been a considerate change in the status of women with regard to participation in the decision making process. </a:t>
            </a: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The traditional socio-cultural and political descriptive values of the society in the process to cope up with the new socio-economic and political environment get itself modified,</a:t>
            </a: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The attitudes and perception with regards to some relevant to questions such as willingness to re-elected women continuation of reservation of seats the study on served some lacuna or drawback in the form of lack of exposure to official process and procedures, lack of training to the elected women member, different socio-culture hurdles etc</a:t>
            </a:r>
            <a:r>
              <a:rPr lang="en-US" dirty="0">
                <a:solidFill>
                  <a:srgbClr val="000000"/>
                </a:solidFill>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3721330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D6BDF-0330-A843-26E8-8F5036FB26E7}"/>
              </a:ext>
            </a:extLst>
          </p:cNvPr>
          <p:cNvSpPr>
            <a:spLocks noGrp="1"/>
          </p:cNvSpPr>
          <p:nvPr>
            <p:ph type="title"/>
          </p:nvPr>
        </p:nvSpPr>
        <p:spPr>
          <a:xfrm>
            <a:off x="703385" y="624110"/>
            <a:ext cx="10801227" cy="852998"/>
          </a:xfrm>
        </p:spPr>
        <p:txBody>
          <a:bodyPr/>
          <a:lstStyle/>
          <a:p>
            <a:pPr algn="ctr"/>
            <a:r>
              <a:rPr lang="en-US" b="1" dirty="0">
                <a:latin typeface="Times New Roman" panose="02020603050405020304" pitchFamily="18" charset="0"/>
                <a:cs typeface="Times New Roman" panose="02020603050405020304" pitchFamily="18" charset="0"/>
              </a:rPr>
              <a:t>BIBLIOGRAPHY</a:t>
            </a:r>
            <a:r>
              <a:rPr lang="en-US" dirty="0"/>
              <a:t> </a:t>
            </a:r>
          </a:p>
        </p:txBody>
      </p:sp>
      <p:sp>
        <p:nvSpPr>
          <p:cNvPr id="3" name="Content Placeholder 2">
            <a:extLst>
              <a:ext uri="{FF2B5EF4-FFF2-40B4-BE49-F238E27FC236}">
                <a16:creationId xmlns:a16="http://schemas.microsoft.com/office/drawing/2014/main" id="{CBD29B40-71A5-8A26-ADAB-85A15DBB3A5D}"/>
              </a:ext>
            </a:extLst>
          </p:cNvPr>
          <p:cNvSpPr>
            <a:spLocks noGrp="1"/>
          </p:cNvSpPr>
          <p:nvPr>
            <p:ph idx="1"/>
          </p:nvPr>
        </p:nvSpPr>
        <p:spPr>
          <a:xfrm>
            <a:off x="436097" y="2133600"/>
            <a:ext cx="11310425" cy="3777622"/>
          </a:xfrm>
        </p:spPr>
        <p:txBody>
          <a:bodyPr/>
          <a:lstStyle/>
          <a:p>
            <a:pPr marL="342900" marR="0" lvl="0" indent="-342900" algn="just">
              <a:lnSpc>
                <a:spcPct val="150000"/>
              </a:lnSpc>
              <a:spcBef>
                <a:spcPts val="0"/>
              </a:spcBef>
              <a:spcAft>
                <a:spcPts val="0"/>
              </a:spcAft>
              <a:buFont typeface="+mj-lt"/>
              <a:buAutoNum type="arabi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Biswas band R.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kaus</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(Ed) (2016) women and empowerment in contemporary India world view publication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Bevier M ( 1999)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englopedia</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of contemporary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india</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politics, vol.3: rest during politics profile of women in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india</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Anmol publication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Base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j.k</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91980) Glimpses of tribal life in northeastern India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Chhetri D,P (0219) gender power and democracy in south Asia . Mittel publication.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Conge Patrick (1988) the concept of political participation: towards a definition comparative politics 20(2) 24-299</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Elwin v (2007) democracy in NEFA Directorate of research government of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arunachal</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Pradesh. Original work published in (1965)</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09790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25892-9985-F10A-6E2C-165C1386C826}"/>
              </a:ext>
            </a:extLst>
          </p:cNvPr>
          <p:cNvSpPr>
            <a:spLocks noGrp="1"/>
          </p:cNvSpPr>
          <p:nvPr>
            <p:ph type="title"/>
          </p:nvPr>
        </p:nvSpPr>
        <p:spPr>
          <a:xfrm>
            <a:off x="2395977" y="5055433"/>
            <a:ext cx="8911687" cy="1280890"/>
          </a:xfrm>
        </p:spPr>
        <p:txBody>
          <a:bodyPr/>
          <a:lstStyle/>
          <a:p>
            <a:r>
              <a:rPr lang="en-US"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10147839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12</TotalTime>
  <Words>1233</Words>
  <Application>Microsoft Office PowerPoint</Application>
  <PresentationFormat>Widescreen</PresentationFormat>
  <Paragraphs>50</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Times New Roman</vt:lpstr>
      <vt:lpstr>Wingdings 3</vt:lpstr>
      <vt:lpstr>Wisp</vt:lpstr>
      <vt:lpstr>THE PARTICAPTION OF WOMEN IN PANCHAYAT RAJ WITH SPECIAL REFERRECE OF PAPUM PARE DISTRICT (RURAL), ARUNACHAL PRADESH</vt:lpstr>
      <vt:lpstr>INTRODUCTION </vt:lpstr>
      <vt:lpstr>REVIEW OF LITERATURE</vt:lpstr>
      <vt:lpstr>OBJECTIVE OF THE STUDY</vt:lpstr>
      <vt:lpstr>RESEARCH METHODOLOGY AND TOOLS</vt:lpstr>
      <vt:lpstr>SIGNIFICANCE OF LOCAL SELF-GOVERNMENT</vt:lpstr>
      <vt:lpstr>LIMITATION </vt:lpstr>
      <vt:lpstr>CONCLUSION</vt:lpstr>
      <vt:lpstr>BIBLIOGRAPHY </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PARTICAPTION OF WOMEN IN PANCHAYAT RAJ WITH SPECIAL REFERRECE OF PAPUM PARE DISTRICT (RURAL), ARUNACHAL PRADESH</dc:title>
  <dc:creator>intel</dc:creator>
  <cp:lastModifiedBy>intel</cp:lastModifiedBy>
  <cp:revision>12</cp:revision>
  <dcterms:created xsi:type="dcterms:W3CDTF">2024-09-06T12:50:02Z</dcterms:created>
  <dcterms:modified xsi:type="dcterms:W3CDTF">2024-09-07T05:22:46Z</dcterms:modified>
</cp:coreProperties>
</file>