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4"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E3F5CF4C-C34E-4A7E-87BD-C56279BB46B5}" type="datetimeFigureOut">
              <a:rPr lang="en-IN" smtClean="0"/>
              <a:pPr/>
              <a:t>12-03-2024</a:t>
            </a:fld>
            <a:endParaRPr lang="en-IN"/>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90145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290342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3F5CF4C-C34E-4A7E-87BD-C56279BB46B5}" type="datetimeFigureOut">
              <a:rPr lang="en-IN" smtClean="0"/>
              <a:pPr/>
              <a:t>12-03-2024</a:t>
            </a:fld>
            <a:endParaRPr lang="en-IN"/>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IN"/>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520851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26150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IN"/>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370092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IN"/>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109140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IN"/>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857702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5B242FB1-C2F8-4215-8A27-E27B105CCF6E}" type="slidenum">
              <a:rPr lang="en-IN" smtClean="0"/>
              <a:pPr/>
              <a:t>‹#›</a:t>
            </a:fld>
            <a:endParaRPr lang="en-IN"/>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3370872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3F5CF4C-C34E-4A7E-87BD-C56279BB46B5}"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696856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537541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E3F5CF4C-C34E-4A7E-87BD-C56279BB46B5}"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359342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E3F5CF4C-C34E-4A7E-87BD-C56279BB46B5}" type="datetimeFigureOut">
              <a:rPr lang="en-IN" smtClean="0"/>
              <a:pPr/>
              <a:t>12-03-2024</a:t>
            </a:fld>
            <a:endParaRPr lang="en-IN"/>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IN"/>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5B242FB1-C2F8-4215-8A27-E27B105CCF6E}" type="slidenum">
              <a:rPr lang="en-IN" smtClean="0"/>
              <a:pPr/>
              <a:t>‹#›</a:t>
            </a:fld>
            <a:endParaRPr lang="en-IN"/>
          </a:p>
        </p:txBody>
      </p:sp>
    </p:spTree>
    <p:extLst>
      <p:ext uri="{BB962C8B-B14F-4D97-AF65-F5344CB8AC3E}">
        <p14:creationId xmlns:p14="http://schemas.microsoft.com/office/powerpoint/2010/main" xmlns="" val="1461985970"/>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A331C3-379C-6F6E-A862-2C21909A6366}"/>
              </a:ext>
            </a:extLst>
          </p:cNvPr>
          <p:cNvSpPr>
            <a:spLocks noGrp="1"/>
          </p:cNvSpPr>
          <p:nvPr>
            <p:ph type="ctrTitle"/>
          </p:nvPr>
        </p:nvSpPr>
        <p:spPr>
          <a:xfrm>
            <a:off x="1524000" y="2423886"/>
            <a:ext cx="9144000" cy="1306286"/>
          </a:xfrm>
        </p:spPr>
        <p:txBody>
          <a:bodyPr>
            <a:normAutofit/>
          </a:bodyPr>
          <a:lstStyle/>
          <a:p>
            <a:r>
              <a:rPr lang="en-US" sz="2500" b="1" dirty="0">
                <a:latin typeface="Times New Roman" panose="02020603050405020304" pitchFamily="18" charset="0"/>
                <a:cs typeface="Times New Roman" panose="02020603050405020304" pitchFamily="18" charset="0"/>
              </a:rPr>
              <a:t>OPTIMIZING PHARMACY MANAGEMENT INFORMATION SYSTEMS THROUGH OPERATIONS RESEARCH DESIGN AND IMPLEMENTATION</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35154" y="4526596"/>
            <a:ext cx="2577950" cy="400110"/>
          </a:xfrm>
          <a:prstGeom prst="rect">
            <a:avLst/>
          </a:prstGeom>
        </p:spPr>
        <p:txBody>
          <a:bodyPr wrap="none">
            <a:spAutoFit/>
          </a:bodyPr>
          <a:lstStyle/>
          <a:p>
            <a:r>
              <a:rPr lang="en-US" sz="2000" dirty="0" smtClean="0"/>
              <a:t>Prashant</a:t>
            </a:r>
            <a:r>
              <a:rPr lang="en-US" dirty="0" smtClean="0"/>
              <a:t> Somwanshi</a:t>
            </a:r>
            <a:endParaRPr lang="en-US" dirty="0"/>
          </a:p>
        </p:txBody>
      </p:sp>
      <p:sp>
        <p:nvSpPr>
          <p:cNvPr id="4" name="Rectangle 3"/>
          <p:cNvSpPr/>
          <p:nvPr/>
        </p:nvSpPr>
        <p:spPr>
          <a:xfrm>
            <a:off x="1424549" y="4925988"/>
            <a:ext cx="2300630" cy="369332"/>
          </a:xfrm>
          <a:prstGeom prst="rect">
            <a:avLst/>
          </a:prstGeom>
        </p:spPr>
        <p:txBody>
          <a:bodyPr wrap="none">
            <a:spAutoFit/>
          </a:bodyPr>
          <a:lstStyle/>
          <a:p>
            <a:r>
              <a:rPr lang="en-US" dirty="0" smtClean="0"/>
              <a:t>Subject: Pharmacy</a:t>
            </a:r>
            <a:endParaRPr lang="en-US" dirty="0"/>
          </a:p>
        </p:txBody>
      </p:sp>
    </p:spTree>
    <p:extLst>
      <p:ext uri="{BB962C8B-B14F-4D97-AF65-F5344CB8AC3E}">
        <p14:creationId xmlns:p14="http://schemas.microsoft.com/office/powerpoint/2010/main" xmlns="" val="134772299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7CD4F2-03EB-31C5-E756-A059F8146607}"/>
              </a:ext>
            </a:extLst>
          </p:cNvPr>
          <p:cNvSpPr>
            <a:spLocks noGrp="1"/>
          </p:cNvSpPr>
          <p:nvPr>
            <p:ph type="title"/>
          </p:nvPr>
        </p:nvSpPr>
        <p:spPr>
          <a:xfrm>
            <a:off x="362858" y="145144"/>
            <a:ext cx="10769600" cy="1045028"/>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xmlns="" id="{21D6C9B7-AD85-A1DE-10E4-37D9274D0A58}"/>
              </a:ext>
            </a:extLst>
          </p:cNvPr>
          <p:cNvSpPr txBox="1"/>
          <p:nvPr/>
        </p:nvSpPr>
        <p:spPr>
          <a:xfrm>
            <a:off x="362858" y="816311"/>
            <a:ext cx="11335656" cy="5940088"/>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Global industry and government have witnessed a radical transformation in the collection, preservation, and utilization of information in recent times.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paper-based, error-prone, and delayed workplace of the past has given way to an information technology (IT)-based one.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Even though IT has the potential to significantly increase accuracy and timeliness, it cannot resolve the serious issues with administrative inertia or staff capability.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real world is taken into consideration when developing the clinical pharmaceutical management system.</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prescription for the patient review in the general operations department is used as an illustration by the chemists.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the process of converting, storing, protecting, processing, transmitting, and obtaining information safely utilizing electronic computers and computer software.</a:t>
            </a:r>
          </a:p>
          <a:p>
            <a:pPr marL="342900" indent="-342900" algn="just">
              <a:buFont typeface="Wingdings" panose="05000000000000000000" pitchFamily="2" charset="2"/>
              <a:buChar char="q"/>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19225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55D9FC-EF9A-3A9D-75DF-25C17654C4AD}"/>
              </a:ext>
            </a:extLst>
          </p:cNvPr>
          <p:cNvSpPr>
            <a:spLocks noGrp="1"/>
          </p:cNvSpPr>
          <p:nvPr>
            <p:ph type="title"/>
          </p:nvPr>
        </p:nvSpPr>
        <p:spPr>
          <a:xfrm>
            <a:off x="362857" y="365126"/>
            <a:ext cx="10990943" cy="825045"/>
          </a:xfrm>
        </p:spPr>
        <p:txBody>
          <a:bodyPr>
            <a:normAutofit/>
          </a:bodyPr>
          <a:lstStyle/>
          <a:p>
            <a:pPr algn="just"/>
            <a:r>
              <a:rPr lang="en-US" sz="4000" b="1" dirty="0">
                <a:latin typeface="Times New Roman" panose="02020603050405020304" pitchFamily="18" charset="0"/>
                <a:cs typeface="Times New Roman" panose="02020603050405020304" pitchFamily="18" charset="0"/>
              </a:rPr>
              <a:t>Objective Of the Study</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09F9049A-4E10-34C0-0F4B-E7705F646F3D}"/>
              </a:ext>
            </a:extLst>
          </p:cNvPr>
          <p:cNvSpPr txBox="1"/>
          <p:nvPr/>
        </p:nvSpPr>
        <p:spPr>
          <a:xfrm>
            <a:off x="362857" y="1538514"/>
            <a:ext cx="11480800" cy="3691844"/>
          </a:xfrm>
          <a:prstGeom prst="rect">
            <a:avLst/>
          </a:prstGeom>
          <a:noFill/>
        </p:spPr>
        <p:txBody>
          <a:bodyPr wrap="square">
            <a:spAutoFit/>
          </a:bodyPr>
          <a:lstStyle/>
          <a:p>
            <a:pPr marL="342900" indent="-342900" algn="just">
              <a:lnSpc>
                <a:spcPct val="20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Create procedures for tracking orders, clients, sales, inventories, payroll, employee time sheets, drug expiration, bookkeeping, outlays, accounting, and finance.</a:t>
            </a:r>
          </a:p>
          <a:p>
            <a:pPr marL="342900" indent="-342900" algn="just">
              <a:lnSpc>
                <a:spcPct val="20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Create a Windows-based application that covers every facet of pharmacy business procedures using Visual Basic.net and MSSQL.</a:t>
            </a:r>
          </a:p>
          <a:p>
            <a:pPr marL="342900" indent="-342900" algn="just">
              <a:lnSpc>
                <a:spcPct val="200000"/>
              </a:lnSpc>
              <a:buFont typeface="Wingdings" panose="05000000000000000000" pitchFamily="2" charset="2"/>
              <a:buChar char="v"/>
            </a:pPr>
            <a:r>
              <a:rPr lang="en-US" sz="2000" dirty="0">
                <a:latin typeface="Times New Roman" panose="02020603050405020304" pitchFamily="18" charset="0"/>
                <a:cs typeface="Times New Roman" panose="02020603050405020304" pitchFamily="18" charset="0"/>
              </a:rPr>
              <a:t>Put the system into practice in a pharmacy to evaluate the PMIS's integrity and efficacy in practical operations.</a:t>
            </a:r>
          </a:p>
        </p:txBody>
      </p:sp>
    </p:spTree>
    <p:extLst>
      <p:ext uri="{BB962C8B-B14F-4D97-AF65-F5344CB8AC3E}">
        <p14:creationId xmlns:p14="http://schemas.microsoft.com/office/powerpoint/2010/main" xmlns="" val="2364885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42CEC9-6EBB-91E8-7FD9-E2B5A83CB9D2}"/>
              </a:ext>
            </a:extLst>
          </p:cNvPr>
          <p:cNvSpPr>
            <a:spLocks noGrp="1"/>
          </p:cNvSpPr>
          <p:nvPr>
            <p:ph type="title"/>
          </p:nvPr>
        </p:nvSpPr>
        <p:spPr>
          <a:xfrm>
            <a:off x="435429" y="377371"/>
            <a:ext cx="10726058" cy="653143"/>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9870719E-7D2D-40B8-68C6-873C9F16B5D2}"/>
              </a:ext>
            </a:extLst>
          </p:cNvPr>
          <p:cNvSpPr txBox="1"/>
          <p:nvPr/>
        </p:nvSpPr>
        <p:spPr>
          <a:xfrm>
            <a:off x="261259" y="812800"/>
            <a:ext cx="11379198" cy="553850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Guha and Kumar (2018) examine the development of big data research in the fields of information systems, operations management, and healthcare, offering an overview of previous contributions and a research plan for the future.</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Malik, Abdallah, and </a:t>
            </a:r>
            <a:r>
              <a:rPr lang="en-US" sz="2000" dirty="0" err="1">
                <a:latin typeface="Times New Roman" panose="02020603050405020304" pitchFamily="18" charset="0"/>
                <a:cs typeface="Times New Roman" panose="02020603050405020304" pitchFamily="18" charset="0"/>
              </a:rPr>
              <a:t>Ala’raj</a:t>
            </a:r>
            <a:r>
              <a:rPr lang="en-US" sz="2000" dirty="0">
                <a:latin typeface="Times New Roman" panose="02020603050405020304" pitchFamily="18" charset="0"/>
                <a:cs typeface="Times New Roman" panose="02020603050405020304" pitchFamily="18" charset="0"/>
              </a:rPr>
              <a:t> (2018) do a thorough analysis of the literature on the applications of data mining and predictive analytics in the provision of healthcare services, providing insightful information on the use of advanced analytics to enhance patient outcomes.</a:t>
            </a:r>
          </a:p>
          <a:p>
            <a:pPr marL="342900" indent="-342900" algn="just">
              <a:lnSpc>
                <a:spcPct val="20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Sazvar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Zokaee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Tavakkoli</a:t>
            </a:r>
            <a:r>
              <a:rPr lang="en-US" sz="2000" dirty="0">
                <a:latin typeface="Times New Roman" panose="02020603050405020304" pitchFamily="18" charset="0"/>
                <a:cs typeface="Times New Roman" panose="02020603050405020304" pitchFamily="18" charset="0"/>
              </a:rPr>
              <a:t>-Moghaddam, </a:t>
            </a:r>
            <a:r>
              <a:rPr lang="en-US" sz="2000" dirty="0" err="1">
                <a:latin typeface="Times New Roman" panose="02020603050405020304" pitchFamily="18" charset="0"/>
                <a:cs typeface="Times New Roman" panose="02020603050405020304" pitchFamily="18" charset="0"/>
              </a:rPr>
              <a:t>Salari</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Nayeri</a:t>
            </a:r>
            <a:r>
              <a:rPr lang="en-US" sz="2000" dirty="0">
                <a:latin typeface="Times New Roman" panose="02020603050405020304" pitchFamily="18" charset="0"/>
                <a:cs typeface="Times New Roman" panose="02020603050405020304" pitchFamily="18" charset="0"/>
              </a:rPr>
              <a:t> (2021) concentrate on creating a long-lasting closed-loop pharmaceutical supply chain in markets with intense competition, taking into account elements like waste management, manufacturer's brand, and unpredictable demand. </a:t>
            </a:r>
          </a:p>
        </p:txBody>
      </p:sp>
    </p:spTree>
    <p:extLst>
      <p:ext uri="{BB962C8B-B14F-4D97-AF65-F5344CB8AC3E}">
        <p14:creationId xmlns:p14="http://schemas.microsoft.com/office/powerpoint/2010/main" xmlns="" val="18216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6B4B5DC-2301-E988-F913-E0DE559A5635}"/>
              </a:ext>
            </a:extLst>
          </p:cNvPr>
          <p:cNvSpPr>
            <a:spLocks noGrp="1"/>
          </p:cNvSpPr>
          <p:nvPr>
            <p:ph type="title"/>
          </p:nvPr>
        </p:nvSpPr>
        <p:spPr>
          <a:xfrm>
            <a:off x="420914" y="508000"/>
            <a:ext cx="10740572" cy="508000"/>
          </a:xfrm>
        </p:spPr>
        <p:txBody>
          <a:bodyPr>
            <a:normAutofit fontScale="90000"/>
          </a:bodyPr>
          <a:lstStyle/>
          <a:p>
            <a:pPr algn="just"/>
            <a:r>
              <a:rPr lang="en-IN" sz="4000" b="1" dirty="0">
                <a:latin typeface="Times New Roman" panose="02020603050405020304" pitchFamily="18" charset="0"/>
                <a:cs typeface="Times New Roman" panose="02020603050405020304" pitchFamily="18" charset="0"/>
              </a:rPr>
              <a:t>METHODOLOGY</a:t>
            </a:r>
          </a:p>
        </p:txBody>
      </p:sp>
      <p:sp>
        <p:nvSpPr>
          <p:cNvPr id="4" name="TextBox 3">
            <a:extLst>
              <a:ext uri="{FF2B5EF4-FFF2-40B4-BE49-F238E27FC236}">
                <a16:creationId xmlns:a16="http://schemas.microsoft.com/office/drawing/2014/main" xmlns="" id="{0B6AA27F-0E2D-8527-15DA-B84DBE82B111}"/>
              </a:ext>
            </a:extLst>
          </p:cNvPr>
          <p:cNvSpPr txBox="1"/>
          <p:nvPr/>
        </p:nvSpPr>
        <p:spPr>
          <a:xfrm>
            <a:off x="304800" y="1219200"/>
            <a:ext cx="11364686" cy="4307398"/>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Due to its experimental design, which relies on Random Application Development,</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study's methodology is deductive.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By focusing on client satisfaction through the timely and seamless delivery of necessary, functioning software, rapid application development reduces problems compared to traditional software development approaches.</a:t>
            </a:r>
          </a:p>
          <a:p>
            <a:pPr marL="457200" indent="-457200" algn="just">
              <a:lnSpc>
                <a:spcPct val="200000"/>
              </a:lnSpc>
              <a:buFont typeface="+mj-lt"/>
              <a:buAutoNum type="alphaUcPeriod"/>
            </a:pPr>
            <a:r>
              <a:rPr lang="en-IN" sz="2000" dirty="0">
                <a:latin typeface="Times New Roman" panose="02020603050405020304" pitchFamily="18" charset="0"/>
                <a:cs typeface="Times New Roman" panose="02020603050405020304" pitchFamily="18" charset="0"/>
              </a:rPr>
              <a:t>Project Requirements</a:t>
            </a:r>
          </a:p>
          <a:p>
            <a:pPr marL="457200" indent="-457200" algn="just">
              <a:lnSpc>
                <a:spcPct val="200000"/>
              </a:lnSpc>
              <a:buFont typeface="+mj-lt"/>
              <a:buAutoNum type="alphaUcPeriod"/>
            </a:pPr>
            <a:r>
              <a:rPr lang="en-IN" sz="2000" dirty="0">
                <a:latin typeface="Times New Roman" panose="02020603050405020304" pitchFamily="18" charset="0"/>
                <a:cs typeface="Times New Roman" panose="02020603050405020304" pitchFamily="18" charset="0"/>
              </a:rPr>
              <a:t> User Design</a:t>
            </a:r>
          </a:p>
        </p:txBody>
      </p:sp>
    </p:spTree>
    <p:extLst>
      <p:ext uri="{BB962C8B-B14F-4D97-AF65-F5344CB8AC3E}">
        <p14:creationId xmlns:p14="http://schemas.microsoft.com/office/powerpoint/2010/main" xmlns="" val="3805820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399C54-6D44-5301-A9ED-7786B3B0D66F}"/>
              </a:ext>
            </a:extLst>
          </p:cNvPr>
          <p:cNvSpPr>
            <a:spLocks noGrp="1"/>
          </p:cNvSpPr>
          <p:nvPr>
            <p:ph type="title"/>
          </p:nvPr>
        </p:nvSpPr>
        <p:spPr>
          <a:xfrm>
            <a:off x="362857" y="203200"/>
            <a:ext cx="11553372" cy="1016000"/>
          </a:xfrm>
        </p:spPr>
        <p:txBody>
          <a:bodyPr>
            <a:normAutofit/>
          </a:bodyPr>
          <a:lstStyle/>
          <a:p>
            <a:pPr algn="just"/>
            <a:r>
              <a:rPr lang="en-IN" sz="4000" b="1" dirty="0">
                <a:latin typeface="Times New Roman" panose="02020603050405020304" pitchFamily="18" charset="0"/>
                <a:cs typeface="Times New Roman" panose="02020603050405020304" pitchFamily="18" charset="0"/>
              </a:rPr>
              <a:t>RESULTS AND DISCUSSION</a:t>
            </a:r>
          </a:p>
        </p:txBody>
      </p:sp>
      <p:sp>
        <p:nvSpPr>
          <p:cNvPr id="4" name="TextBox 3">
            <a:extLst>
              <a:ext uri="{FF2B5EF4-FFF2-40B4-BE49-F238E27FC236}">
                <a16:creationId xmlns:a16="http://schemas.microsoft.com/office/drawing/2014/main" xmlns="" id="{C81DD9ED-3078-CA93-C631-AB94AA5D03EC}"/>
              </a:ext>
            </a:extLst>
          </p:cNvPr>
          <p:cNvSpPr txBox="1"/>
          <p:nvPr/>
        </p:nvSpPr>
        <p:spPr>
          <a:xfrm>
            <a:off x="275771" y="833873"/>
            <a:ext cx="11466286" cy="603864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After conducting operations research on the business process of the pharmacy company operation,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researcher ultimately produced the intended outcome. Because they will automate the entire process, the complexity of the business process will be reduced.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If the PMIS is installed properly, managing the business activity won't be a problem for the pharmacy owner, allowing them to focus more on growing their branches.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pharmacy clerk serving clients looking to search for medication in the database was diverted Here, the cost of the medication, together with its inventory and storage location, may be seen on the screen when you search for it.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For transactional clients, a number of function keys are operational, such as the customer discounts for PWDs, Senior Citizens, and variable discount entries for promotional products.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Additionally, a medical lexicon plays a crucial role in enabling the attendant to reply to specifics regarding the medicine in question. Because this is not an internet platform, the medical dictionary's records are pre-loaded.</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84149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E67EFE-45E7-A9C0-D1E9-19A97686BB7A}"/>
              </a:ext>
            </a:extLst>
          </p:cNvPr>
          <p:cNvSpPr>
            <a:spLocks noGrp="1"/>
          </p:cNvSpPr>
          <p:nvPr>
            <p:ph type="title"/>
          </p:nvPr>
        </p:nvSpPr>
        <p:spPr>
          <a:xfrm>
            <a:off x="348343" y="391886"/>
            <a:ext cx="11509828" cy="522514"/>
          </a:xfrm>
        </p:spPr>
        <p:txBody>
          <a:bodyPr>
            <a:normAutofit fontScale="90000"/>
          </a:bodyPr>
          <a:lstStyle/>
          <a:p>
            <a:pPr algn="just"/>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xmlns="" id="{C88D4B89-9837-0F96-7210-47FAB008A7CA}"/>
              </a:ext>
            </a:extLst>
          </p:cNvPr>
          <p:cNvSpPr txBox="1"/>
          <p:nvPr/>
        </p:nvSpPr>
        <p:spPr>
          <a:xfrm>
            <a:off x="333829" y="914400"/>
            <a:ext cx="10784114"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study came to the conclusion that it is not wise or beneficial to install PMIS software in the pharmacy business operation that handles all transactions since it provides an opportunity for staff fraud.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For most businesses, automation is the key to becoming profitable and operating continuously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Additionally, it demonstrates how simple reporting is, particularly for the owner's financial records, as they can view the business's entire expenses, profit, payables, and receivables instantaneously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Furthermore, the system may instantly evaluate the analytics of marketable drugs to inform the purchase of new ones.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Finally, it is evident from operations research that a scientific methodology forms the cornerstone of sophisticated decision-making and corporate performance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33228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44A309-0AEF-CFFE-B084-E553D7367D71}"/>
              </a:ext>
            </a:extLst>
          </p:cNvPr>
          <p:cNvSpPr>
            <a:spLocks noGrp="1"/>
          </p:cNvSpPr>
          <p:nvPr>
            <p:ph type="title"/>
          </p:nvPr>
        </p:nvSpPr>
        <p:spPr>
          <a:xfrm>
            <a:off x="348343" y="377371"/>
            <a:ext cx="11005457" cy="595086"/>
          </a:xfrm>
        </p:spPr>
        <p:txBody>
          <a:bodyPr>
            <a:normAutofit fontScale="90000"/>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2660C35C-AEC6-2412-66CE-804BDD4C3D3C}"/>
              </a:ext>
            </a:extLst>
          </p:cNvPr>
          <p:cNvSpPr txBox="1"/>
          <p:nvPr/>
        </p:nvSpPr>
        <p:spPr>
          <a:xfrm>
            <a:off x="348343" y="972457"/>
            <a:ext cx="11495314"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Ahmadi, A., </a:t>
            </a:r>
            <a:r>
              <a:rPr lang="en-US" sz="2000" dirty="0" err="1">
                <a:latin typeface="Times New Roman" panose="02020603050405020304" pitchFamily="18" charset="0"/>
                <a:cs typeface="Times New Roman" panose="02020603050405020304" pitchFamily="18" charset="0"/>
              </a:rPr>
              <a:t>Mousazadeh</a:t>
            </a:r>
            <a:r>
              <a:rPr lang="en-US" sz="2000" dirty="0">
                <a:latin typeface="Times New Roman" panose="02020603050405020304" pitchFamily="18" charset="0"/>
                <a:cs typeface="Times New Roman" panose="02020603050405020304" pitchFamily="18" charset="0"/>
              </a:rPr>
              <a:t>, M., </a:t>
            </a:r>
            <a:r>
              <a:rPr lang="en-US" sz="2000" dirty="0" err="1">
                <a:latin typeface="Times New Roman" panose="02020603050405020304" pitchFamily="18" charset="0"/>
                <a:cs typeface="Times New Roman" panose="02020603050405020304" pitchFamily="18" charset="0"/>
              </a:rPr>
              <a:t>Torabi</a:t>
            </a:r>
            <a:r>
              <a:rPr lang="en-US" sz="2000" dirty="0">
                <a:latin typeface="Times New Roman" panose="02020603050405020304" pitchFamily="18" charset="0"/>
                <a:cs typeface="Times New Roman" panose="02020603050405020304" pitchFamily="18" charset="0"/>
              </a:rPr>
              <a:t>, S. A., &amp;</a:t>
            </a:r>
            <a:r>
              <a:rPr lang="en-US" sz="2000" dirty="0" err="1">
                <a:latin typeface="Times New Roman" panose="02020603050405020304" pitchFamily="18" charset="0"/>
                <a:cs typeface="Times New Roman" panose="02020603050405020304" pitchFamily="18" charset="0"/>
              </a:rPr>
              <a:t>Pishvaee</a:t>
            </a:r>
            <a:r>
              <a:rPr lang="en-US" sz="2000" dirty="0">
                <a:latin typeface="Times New Roman" panose="02020603050405020304" pitchFamily="18" charset="0"/>
                <a:cs typeface="Times New Roman" panose="02020603050405020304" pitchFamily="18" charset="0"/>
              </a:rPr>
              <a:t>, M. S. (2018). Or applications in pharmaceutical supply chain management. Operations research applications in health care management, 461-491.</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Dixit, A., </a:t>
            </a:r>
            <a:r>
              <a:rPr lang="en-US" sz="2000" dirty="0" err="1">
                <a:latin typeface="Times New Roman" panose="02020603050405020304" pitchFamily="18" charset="0"/>
                <a:cs typeface="Times New Roman" panose="02020603050405020304" pitchFamily="18" charset="0"/>
              </a:rPr>
              <a:t>Routroy</a:t>
            </a:r>
            <a:r>
              <a:rPr lang="en-US" sz="2000" dirty="0">
                <a:latin typeface="Times New Roman" panose="02020603050405020304" pitchFamily="18" charset="0"/>
                <a:cs typeface="Times New Roman" panose="02020603050405020304" pitchFamily="18" charset="0"/>
              </a:rPr>
              <a:t>, S., &amp; Dubey, S. K. (2019). A systematic literature review of healthcare supply chain and implications of future research. International Journal of Pharmaceutical and Healthcare Marketing, 13(4), 405-435.</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Guha, S., &amp; Kumar, S. (2018). Emergence of big data research in operations management, information systems, and healthcare: Past contributions and future roadmap. Production and Operations Management, 27(9), 1724-1735.</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Gupta, S., Modgil, S., Bhattacharyya, S., &amp; Bose, I. (2022). Artificial intelligence for decision support systems in the field of operations research: review and future scope of research. Annals of Operations Research, 1-60.</a:t>
            </a:r>
          </a:p>
        </p:txBody>
      </p:sp>
    </p:spTree>
    <p:extLst>
      <p:ext uri="{BB962C8B-B14F-4D97-AF65-F5344CB8AC3E}">
        <p14:creationId xmlns:p14="http://schemas.microsoft.com/office/powerpoint/2010/main" xmlns="" val="1844869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9B5630-651F-DC80-B4E3-0E3C9129AB03}"/>
              </a:ext>
            </a:extLst>
          </p:cNvPr>
          <p:cNvSpPr>
            <a:spLocks noGrp="1"/>
          </p:cNvSpPr>
          <p:nvPr>
            <p:ph type="title"/>
          </p:nvPr>
        </p:nvSpPr>
        <p:spPr>
          <a:xfrm>
            <a:off x="838200" y="365125"/>
            <a:ext cx="10515600" cy="5977618"/>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 </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149878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Savon</Template>
  <TotalTime>35</TotalTime>
  <Words>901</Words>
  <Application>Microsoft Office PowerPoint</Application>
  <PresentationFormat>Custom</PresentationFormat>
  <Paragraphs>43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Savon</vt:lpstr>
      <vt:lpstr>OPTIMIZING PHARMACY MANAGEMENT INFORMATION SYSTEMS THROUGH OPERATIONS RESEARCH DESIGN AND IMPLEMENTATION</vt:lpstr>
      <vt:lpstr>INTRODUCTION </vt:lpstr>
      <vt:lpstr>Objective Of the Study</vt:lpstr>
      <vt:lpstr>LITERATURE REVIEW </vt:lpstr>
      <vt:lpstr>METHODOLOGY</vt:lpstr>
      <vt:lpstr>RESULTS AND DISCUSSION</vt:lpstr>
      <vt:lpstr>CONCLUSION</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PHARMACY MANAGEMENT INFORMATION SYSTEMS THROUGH OPERATIONS RESEARCH DESIGN AND IMPLEMENTATION</dc:title>
  <dc:creator>intel</dc:creator>
  <cp:lastModifiedBy>pc</cp:lastModifiedBy>
  <cp:revision>5</cp:revision>
  <dcterms:created xsi:type="dcterms:W3CDTF">2024-03-09T07:02:17Z</dcterms:created>
  <dcterms:modified xsi:type="dcterms:W3CDTF">2024-03-12T06:15:38Z</dcterms:modified>
</cp:coreProperties>
</file>