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91" d="100"/>
          <a:sy n="91" d="100"/>
        </p:scale>
        <p:origin x="-126" y="-11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7BAD644D-F1A8-4628-8E4B-63693C653392}" type="datetimeFigureOut">
              <a:rPr lang="en-IN" smtClean="0"/>
              <a:pPr/>
              <a:t>12-03-2024</a:t>
            </a:fld>
            <a:endParaRPr lang="en-IN"/>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n-IN"/>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FD71DE7A-DEFE-43B7-AEE3-AD18811E7AEE}" type="slidenum">
              <a:rPr lang="en-IN" smtClean="0"/>
              <a:pPr/>
              <a:t>‹#›</a:t>
            </a:fld>
            <a:endParaRPr lang="en-IN"/>
          </a:p>
        </p:txBody>
      </p:sp>
    </p:spTree>
    <p:extLst>
      <p:ext uri="{BB962C8B-B14F-4D97-AF65-F5344CB8AC3E}">
        <p14:creationId xmlns:p14="http://schemas.microsoft.com/office/powerpoint/2010/main" xmlns="" val="3072311240"/>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AD644D-F1A8-4628-8E4B-63693C653392}"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D71DE7A-DEFE-43B7-AEE3-AD18811E7AEE}" type="slidenum">
              <a:rPr lang="en-IN" smtClean="0"/>
              <a:pPr/>
              <a:t>‹#›</a:t>
            </a:fld>
            <a:endParaRPr lang="en-IN"/>
          </a:p>
        </p:txBody>
      </p:sp>
    </p:spTree>
    <p:extLst>
      <p:ext uri="{BB962C8B-B14F-4D97-AF65-F5344CB8AC3E}">
        <p14:creationId xmlns:p14="http://schemas.microsoft.com/office/powerpoint/2010/main" xmlns="" val="2549131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7BAD644D-F1A8-4628-8E4B-63693C653392}" type="datetimeFigureOut">
              <a:rPr lang="en-IN" smtClean="0"/>
              <a:pPr/>
              <a:t>12-03-2024</a:t>
            </a:fld>
            <a:endParaRPr lang="en-IN"/>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n-IN"/>
          </a:p>
        </p:txBody>
      </p:sp>
      <p:sp>
        <p:nvSpPr>
          <p:cNvPr id="6" name="Slide Number Placeholder 5"/>
          <p:cNvSpPr>
            <a:spLocks noGrp="1"/>
          </p:cNvSpPr>
          <p:nvPr>
            <p:ph type="sldNum" sz="quarter" idx="12"/>
          </p:nvPr>
        </p:nvSpPr>
        <p:spPr>
          <a:xfrm>
            <a:off x="8604504" y="5212080"/>
            <a:ext cx="2112264" cy="228600"/>
          </a:xfrm>
        </p:spPr>
        <p:txBody>
          <a:bodyPr/>
          <a:lstStyle/>
          <a:p>
            <a:fld id="{FD71DE7A-DEFE-43B7-AEE3-AD18811E7AEE}" type="slidenum">
              <a:rPr lang="en-IN" smtClean="0"/>
              <a:pPr/>
              <a:t>‹#›</a:t>
            </a:fld>
            <a:endParaRPr lang="en-IN"/>
          </a:p>
        </p:txBody>
      </p:sp>
    </p:spTree>
    <p:extLst>
      <p:ext uri="{BB962C8B-B14F-4D97-AF65-F5344CB8AC3E}">
        <p14:creationId xmlns:p14="http://schemas.microsoft.com/office/powerpoint/2010/main" xmlns="" val="1883704856"/>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AD644D-F1A8-4628-8E4B-63693C653392}"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D71DE7A-DEFE-43B7-AEE3-AD18811E7AEE}" type="slidenum">
              <a:rPr lang="en-IN" smtClean="0"/>
              <a:pPr/>
              <a:t>‹#›</a:t>
            </a:fld>
            <a:endParaRPr lang="en-IN"/>
          </a:p>
        </p:txBody>
      </p:sp>
    </p:spTree>
    <p:extLst>
      <p:ext uri="{BB962C8B-B14F-4D97-AF65-F5344CB8AC3E}">
        <p14:creationId xmlns:p14="http://schemas.microsoft.com/office/powerpoint/2010/main" xmlns="" val="41973823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BAD644D-F1A8-4628-8E4B-63693C653392}" type="datetimeFigureOut">
              <a:rPr lang="en-IN" smtClean="0"/>
              <a:pPr/>
              <a:t>12-03-2024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FD71DE7A-DEFE-43B7-AEE3-AD18811E7AEE}" type="slidenum">
              <a:rPr lang="en-IN" smtClean="0"/>
              <a:pPr/>
              <a:t>‹#›</a:t>
            </a:fld>
            <a:endParaRPr lang="en-IN"/>
          </a:p>
        </p:txBody>
      </p:sp>
    </p:spTree>
    <p:extLst>
      <p:ext uri="{BB962C8B-B14F-4D97-AF65-F5344CB8AC3E}">
        <p14:creationId xmlns:p14="http://schemas.microsoft.com/office/powerpoint/2010/main" xmlns="" val="19776124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BAD644D-F1A8-4628-8E4B-63693C653392}" type="datetimeFigureOut">
              <a:rPr lang="en-IN" smtClean="0"/>
              <a:pPr/>
              <a:t>12-03-2024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D71DE7A-DEFE-43B7-AEE3-AD18811E7AEE}" type="slidenum">
              <a:rPr lang="en-IN" smtClean="0"/>
              <a:pPr/>
              <a:t>‹#›</a:t>
            </a:fld>
            <a:endParaRPr lang="en-IN"/>
          </a:p>
        </p:txBody>
      </p:sp>
    </p:spTree>
    <p:extLst>
      <p:ext uri="{BB962C8B-B14F-4D97-AF65-F5344CB8AC3E}">
        <p14:creationId xmlns:p14="http://schemas.microsoft.com/office/powerpoint/2010/main" xmlns="" val="25931723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AD644D-F1A8-4628-8E4B-63693C653392}" type="datetimeFigureOut">
              <a:rPr lang="en-IN" smtClean="0"/>
              <a:pPr/>
              <a:t>12-03-2024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FD71DE7A-DEFE-43B7-AEE3-AD18811E7AEE}" type="slidenum">
              <a:rPr lang="en-IN" smtClean="0"/>
              <a:pPr/>
              <a:t>‹#›</a:t>
            </a:fld>
            <a:endParaRPr lang="en-IN"/>
          </a:p>
        </p:txBody>
      </p:sp>
    </p:spTree>
    <p:extLst>
      <p:ext uri="{BB962C8B-B14F-4D97-AF65-F5344CB8AC3E}">
        <p14:creationId xmlns:p14="http://schemas.microsoft.com/office/powerpoint/2010/main" xmlns="" val="37529802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7BAD644D-F1A8-4628-8E4B-63693C653392}" type="datetimeFigureOut">
              <a:rPr lang="en-IN" smtClean="0"/>
              <a:pPr/>
              <a:t>12-03-2024</a:t>
            </a:fld>
            <a:endParaRPr lang="en-IN"/>
          </a:p>
        </p:txBody>
      </p:sp>
      <p:sp>
        <p:nvSpPr>
          <p:cNvPr id="9" name="Footer Placeholder 8"/>
          <p:cNvSpPr>
            <a:spLocks noGrp="1"/>
          </p:cNvSpPr>
          <p:nvPr>
            <p:ph type="ftr" sz="quarter" idx="11"/>
          </p:nvPr>
        </p:nvSpPr>
        <p:spPr/>
        <p:txBody>
          <a:bodyPr/>
          <a:lstStyle>
            <a:lvl1pPr algn="r">
              <a:defRPr/>
            </a:lvl1pPr>
          </a:lstStyle>
          <a:p>
            <a:endParaRPr lang="en-IN"/>
          </a:p>
        </p:txBody>
      </p:sp>
      <p:sp>
        <p:nvSpPr>
          <p:cNvPr id="11" name="Slide Number Placeholder 10"/>
          <p:cNvSpPr>
            <a:spLocks noGrp="1"/>
          </p:cNvSpPr>
          <p:nvPr>
            <p:ph type="sldNum" sz="quarter" idx="12"/>
          </p:nvPr>
        </p:nvSpPr>
        <p:spPr>
          <a:xfrm>
            <a:off x="10396728" y="6227064"/>
            <a:ext cx="1463040" cy="256032"/>
          </a:xfrm>
        </p:spPr>
        <p:txBody>
          <a:bodyPr/>
          <a:lstStyle/>
          <a:p>
            <a:fld id="{FD71DE7A-DEFE-43B7-AEE3-AD18811E7AEE}" type="slidenum">
              <a:rPr lang="en-IN" smtClean="0"/>
              <a:pPr/>
              <a:t>‹#›</a:t>
            </a:fld>
            <a:endParaRPr lang="en-IN"/>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23325295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7BAD644D-F1A8-4628-8E4B-63693C653392}" type="datetimeFigureOut">
              <a:rPr lang="en-IN" smtClean="0"/>
              <a:pPr/>
              <a:t>12-03-2024</a:t>
            </a:fld>
            <a:endParaRPr lang="en-IN"/>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IN"/>
          </a:p>
        </p:txBody>
      </p:sp>
      <p:sp>
        <p:nvSpPr>
          <p:cNvPr id="7" name="Slide Number Placeholder 6"/>
          <p:cNvSpPr>
            <a:spLocks noGrp="1"/>
          </p:cNvSpPr>
          <p:nvPr>
            <p:ph type="sldNum" sz="quarter" idx="12"/>
          </p:nvPr>
        </p:nvSpPr>
        <p:spPr>
          <a:xfrm>
            <a:off x="10396728" y="6227064"/>
            <a:ext cx="1463040" cy="256032"/>
          </a:xfrm>
        </p:spPr>
        <p:txBody>
          <a:bodyPr/>
          <a:lstStyle/>
          <a:p>
            <a:fld id="{FD71DE7A-DEFE-43B7-AEE3-AD18811E7AEE}" type="slidenum">
              <a:rPr lang="en-IN" smtClean="0"/>
              <a:pPr/>
              <a:t>‹#›</a:t>
            </a:fld>
            <a:endParaRPr lang="en-IN"/>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398812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AD644D-F1A8-4628-8E4B-63693C653392}"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D71DE7A-DEFE-43B7-AEE3-AD18811E7AEE}" type="slidenum">
              <a:rPr lang="en-IN" smtClean="0"/>
              <a:pPr/>
              <a:t>‹#›</a:t>
            </a:fld>
            <a:endParaRPr lang="en-IN"/>
          </a:p>
        </p:txBody>
      </p:sp>
    </p:spTree>
    <p:extLst>
      <p:ext uri="{BB962C8B-B14F-4D97-AF65-F5344CB8AC3E}">
        <p14:creationId xmlns:p14="http://schemas.microsoft.com/office/powerpoint/2010/main" xmlns="" val="14860237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AD644D-F1A8-4628-8E4B-63693C653392}"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D71DE7A-DEFE-43B7-AEE3-AD18811E7AEE}" type="slidenum">
              <a:rPr lang="en-IN" smtClean="0"/>
              <a:pPr/>
              <a:t>‹#›</a:t>
            </a:fld>
            <a:endParaRPr lang="en-IN"/>
          </a:p>
        </p:txBody>
      </p:sp>
    </p:spTree>
    <p:extLst>
      <p:ext uri="{BB962C8B-B14F-4D97-AF65-F5344CB8AC3E}">
        <p14:creationId xmlns:p14="http://schemas.microsoft.com/office/powerpoint/2010/main" xmlns="" val="20226245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7BAD644D-F1A8-4628-8E4B-63693C653392}" type="datetimeFigureOut">
              <a:rPr lang="en-IN" smtClean="0"/>
              <a:pPr/>
              <a:t>12-03-2024</a:t>
            </a:fld>
            <a:endParaRPr lang="en-IN"/>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IN"/>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FD71DE7A-DEFE-43B7-AEE3-AD18811E7AEE}" type="slidenum">
              <a:rPr lang="en-IN" smtClean="0"/>
              <a:pPr/>
              <a:t>‹#›</a:t>
            </a:fld>
            <a:endParaRPr lang="en-IN"/>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xmlns="" val="3118725346"/>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28F19E3-33BD-6B73-5369-B60365CB8C4E}"/>
              </a:ext>
            </a:extLst>
          </p:cNvPr>
          <p:cNvSpPr>
            <a:spLocks noGrp="1"/>
          </p:cNvSpPr>
          <p:nvPr>
            <p:ph type="ctrTitle"/>
          </p:nvPr>
        </p:nvSpPr>
        <p:spPr>
          <a:xfrm>
            <a:off x="1524000" y="1122363"/>
            <a:ext cx="9144000" cy="2462666"/>
          </a:xfrm>
        </p:spPr>
        <p:txBody>
          <a:bodyPr>
            <a:normAutofit/>
          </a:bodyPr>
          <a:lstStyle/>
          <a:p>
            <a:r>
              <a:rPr lang="en-US" sz="2500" b="1" dirty="0">
                <a:latin typeface="Times New Roman" panose="02020603050405020304" pitchFamily="18" charset="0"/>
                <a:cs typeface="Times New Roman" panose="02020603050405020304" pitchFamily="18" charset="0"/>
              </a:rPr>
              <a:t>NON-BANKING FINANCIAL HOW TO PROMOTING THE SMALL AND MEDIUM INDUSTRIES</a:t>
            </a:r>
            <a:endParaRPr lang="en-IN" sz="25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472462" y="4684250"/>
            <a:ext cx="2940870" cy="369332"/>
          </a:xfrm>
          <a:prstGeom prst="rect">
            <a:avLst/>
          </a:prstGeom>
        </p:spPr>
        <p:txBody>
          <a:bodyPr wrap="none">
            <a:spAutoFit/>
          </a:bodyPr>
          <a:lstStyle/>
          <a:p>
            <a:r>
              <a:rPr lang="en-US" dirty="0" smtClean="0"/>
              <a:t>PRASANTA KUMAR DHAL</a:t>
            </a:r>
            <a:endParaRPr lang="en-US" dirty="0"/>
          </a:p>
        </p:txBody>
      </p:sp>
      <p:sp>
        <p:nvSpPr>
          <p:cNvPr id="4" name="Rectangle 3"/>
          <p:cNvSpPr/>
          <p:nvPr/>
        </p:nvSpPr>
        <p:spPr>
          <a:xfrm>
            <a:off x="1451143" y="4978541"/>
            <a:ext cx="2325380" cy="400110"/>
          </a:xfrm>
          <a:prstGeom prst="rect">
            <a:avLst/>
          </a:prstGeom>
        </p:spPr>
        <p:txBody>
          <a:bodyPr wrap="none">
            <a:spAutoFit/>
          </a:bodyPr>
          <a:lstStyle/>
          <a:p>
            <a:r>
              <a:rPr lang="en-US" sz="2000" dirty="0" smtClean="0"/>
              <a:t>Subject: Management</a:t>
            </a:r>
            <a:endParaRPr lang="en-US" sz="2000" dirty="0"/>
          </a:p>
        </p:txBody>
      </p:sp>
    </p:spTree>
    <p:extLst>
      <p:ext uri="{BB962C8B-B14F-4D97-AF65-F5344CB8AC3E}">
        <p14:creationId xmlns:p14="http://schemas.microsoft.com/office/powerpoint/2010/main" xmlns="" val="2783738168"/>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0491FE9-5B18-854B-8957-643F841CBA76}"/>
              </a:ext>
            </a:extLst>
          </p:cNvPr>
          <p:cNvSpPr>
            <a:spLocks noGrp="1"/>
          </p:cNvSpPr>
          <p:nvPr>
            <p:ph type="title"/>
          </p:nvPr>
        </p:nvSpPr>
        <p:spPr>
          <a:xfrm>
            <a:off x="319314" y="203201"/>
            <a:ext cx="11034486" cy="827314"/>
          </a:xfrm>
        </p:spPr>
        <p:txBody>
          <a:bodyPr>
            <a:normAutofit/>
          </a:bodyPr>
          <a:lstStyle/>
          <a:p>
            <a:pPr algn="just"/>
            <a:r>
              <a:rPr lang="en-IN" sz="4000" b="1" dirty="0">
                <a:latin typeface="Times New Roman" panose="02020603050405020304" pitchFamily="18" charset="0"/>
                <a:cs typeface="Times New Roman" panose="02020603050405020304" pitchFamily="18" charset="0"/>
              </a:rPr>
              <a:t>INTRODUCTION </a:t>
            </a:r>
          </a:p>
        </p:txBody>
      </p:sp>
      <p:sp>
        <p:nvSpPr>
          <p:cNvPr id="4" name="TextBox 3">
            <a:extLst>
              <a:ext uri="{FF2B5EF4-FFF2-40B4-BE49-F238E27FC236}">
                <a16:creationId xmlns:a16="http://schemas.microsoft.com/office/drawing/2014/main" xmlns="" id="{EA682170-96B3-D718-AF83-2D1DE2CB8AE1}"/>
              </a:ext>
            </a:extLst>
          </p:cNvPr>
          <p:cNvSpPr txBox="1"/>
          <p:nvPr/>
        </p:nvSpPr>
        <p:spPr>
          <a:xfrm>
            <a:off x="319313" y="1248230"/>
            <a:ext cx="11524343" cy="465364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Small and Medium Enterprises (SMEs) are the main drivers of innovation, growth, and job creation in modern economies.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But in spite of their major contributions, SMEs usually have trouble obtaining traditional banking services. Tight rules, collateral specifications, and drawn-out approval procedures can make it difficult for them to obtain finance through conventional channels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Small and Medium Enterprises (SMEs) are the main drivers of innovation, growth, and job creation in modern economies.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In spite of their major contributions, SMEs usually have trouble obtaining traditional banking services. Tight rules, collateral specifications, and drawn-out approval procedures can make it difficult for them to obtain finance through conventional channels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810364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06646BC-BC8A-BB26-081B-79FF499DB249}"/>
              </a:ext>
            </a:extLst>
          </p:cNvPr>
          <p:cNvSpPr>
            <a:spLocks noGrp="1"/>
          </p:cNvSpPr>
          <p:nvPr>
            <p:ph type="title"/>
          </p:nvPr>
        </p:nvSpPr>
        <p:spPr>
          <a:xfrm>
            <a:off x="275771" y="261258"/>
            <a:ext cx="11078029" cy="885372"/>
          </a:xfrm>
        </p:spPr>
        <p:txBody>
          <a:bodyPr>
            <a:normAutofit/>
          </a:bodyPr>
          <a:lstStyle/>
          <a:p>
            <a:pPr algn="just"/>
            <a:r>
              <a:rPr lang="en-IN" sz="4000" b="1" dirty="0">
                <a:latin typeface="Times New Roman" panose="02020603050405020304" pitchFamily="18" charset="0"/>
                <a:cs typeface="Times New Roman" panose="02020603050405020304" pitchFamily="18" charset="0"/>
              </a:rPr>
              <a:t>LITERATURE REVIEW </a:t>
            </a:r>
          </a:p>
        </p:txBody>
      </p:sp>
      <p:sp>
        <p:nvSpPr>
          <p:cNvPr id="4" name="TextBox 3">
            <a:extLst>
              <a:ext uri="{FF2B5EF4-FFF2-40B4-BE49-F238E27FC236}">
                <a16:creationId xmlns:a16="http://schemas.microsoft.com/office/drawing/2014/main" xmlns="" id="{9FBCD6F0-6023-6105-152E-348F4C20CC71}"/>
              </a:ext>
            </a:extLst>
          </p:cNvPr>
          <p:cNvSpPr txBox="1"/>
          <p:nvPr/>
        </p:nvSpPr>
        <p:spPr>
          <a:xfrm>
            <a:off x="275771" y="1146630"/>
            <a:ext cx="11495315" cy="511531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err="1">
                <a:latin typeface="Times New Roman" panose="02020603050405020304" pitchFamily="18" charset="0"/>
                <a:cs typeface="Times New Roman" panose="02020603050405020304" pitchFamily="18" charset="0"/>
              </a:rPr>
              <a:t>Bhadauria</a:t>
            </a:r>
            <a:r>
              <a:rPr lang="en-US" sz="2000" dirty="0">
                <a:latin typeface="Times New Roman" panose="02020603050405020304" pitchFamily="18" charset="0"/>
                <a:cs typeface="Times New Roman" panose="02020603050405020304" pitchFamily="18" charset="0"/>
              </a:rPr>
              <a:t> et.al (2023). study delves into the crucial role Non-Banking Financial Institutions (NBFIs) play in fostering the sustainable development of Small and Medium Enterprises (SMEs). The author highlights the importance of NBFIs in providing financial services tailored to the unique needs of SMEs, which often face challenges in accessing traditional banking channels. </a:t>
            </a:r>
          </a:p>
          <a:p>
            <a:pPr marL="342900" indent="-342900" algn="just">
              <a:lnSpc>
                <a:spcPct val="150000"/>
              </a:lnSpc>
              <a:buFont typeface="Wingdings" panose="05000000000000000000" pitchFamily="2" charset="2"/>
              <a:buChar char="q"/>
            </a:pPr>
            <a:r>
              <a:rPr lang="en-US" sz="2000" dirty="0" err="1">
                <a:latin typeface="Times New Roman" panose="02020603050405020304" pitchFamily="18" charset="0"/>
                <a:cs typeface="Times New Roman" panose="02020603050405020304" pitchFamily="18" charset="0"/>
              </a:rPr>
              <a:t>Khowaja</a:t>
            </a:r>
            <a:r>
              <a:rPr lang="en-US" sz="2000" dirty="0">
                <a:latin typeface="Times New Roman" panose="02020603050405020304" pitchFamily="18" charset="0"/>
                <a:cs typeface="Times New Roman" panose="02020603050405020304" pitchFamily="18" charset="0"/>
              </a:rPr>
              <a:t> et.al (2021). </a:t>
            </a:r>
            <a:r>
              <a:rPr lang="en-US" sz="2000" dirty="0" err="1">
                <a:latin typeface="Times New Roman" panose="02020603050405020304" pitchFamily="18" charset="0"/>
                <a:cs typeface="Times New Roman" panose="02020603050405020304" pitchFamily="18" charset="0"/>
              </a:rPr>
              <a:t>Khowaja</a:t>
            </a:r>
            <a:r>
              <a:rPr lang="en-US" sz="2000" dirty="0">
                <a:latin typeface="Times New Roman" panose="02020603050405020304" pitchFamily="18" charset="0"/>
                <a:cs typeface="Times New Roman" panose="02020603050405020304" pitchFamily="18" charset="0"/>
              </a:rPr>
              <a:t> et al. examine the role of Non-Banking Financial Institutions (NBFIs) in the context of Pakistan's economic growth. Through an empirical investigation, the authors assess the impact of NBFIs on various economic indicators, including GDP growth, investment, and employment.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Nazneen et.al (2018). Nazneen and Dhawan's review focuses on the role and challenges faced by Non-Banking Financial Companies (NBFCs) in the economic development of India. The authors analyze the regulatory framework, market dynamics, and operational challenges confronting NBFCs in India's evolving financial landscape. </a:t>
            </a:r>
          </a:p>
        </p:txBody>
      </p:sp>
    </p:spTree>
    <p:extLst>
      <p:ext uri="{BB962C8B-B14F-4D97-AF65-F5344CB8AC3E}">
        <p14:creationId xmlns:p14="http://schemas.microsoft.com/office/powerpoint/2010/main" xmlns="" val="16445411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2DE085C-885A-2651-292B-FB2496C42989}"/>
              </a:ext>
            </a:extLst>
          </p:cNvPr>
          <p:cNvSpPr>
            <a:spLocks noGrp="1"/>
          </p:cNvSpPr>
          <p:nvPr>
            <p:ph type="title"/>
          </p:nvPr>
        </p:nvSpPr>
        <p:spPr>
          <a:xfrm>
            <a:off x="406400" y="275771"/>
            <a:ext cx="11364686" cy="1320800"/>
          </a:xfrm>
        </p:spPr>
        <p:txBody>
          <a:bodyPr>
            <a:noAutofit/>
          </a:bodyPr>
          <a:lstStyle/>
          <a:p>
            <a:pPr algn="just"/>
            <a:r>
              <a:rPr lang="en-US" sz="4000" b="1" dirty="0">
                <a:latin typeface="Times New Roman" panose="02020603050405020304" pitchFamily="18" charset="0"/>
                <a:cs typeface="Times New Roman" panose="02020603050405020304" pitchFamily="18" charset="0"/>
              </a:rPr>
              <a:t>ROLE OF MICRO, SMALL AND MEDIUM ENTERPRISES</a:t>
            </a:r>
            <a:endParaRPr lang="en-IN" sz="40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C13567B1-3614-9B45-B6EC-E15DEBF3A451}"/>
              </a:ext>
            </a:extLst>
          </p:cNvPr>
          <p:cNvSpPr txBox="1"/>
          <p:nvPr/>
        </p:nvSpPr>
        <p:spPr>
          <a:xfrm>
            <a:off x="275771" y="1596571"/>
            <a:ext cx="11495315" cy="4654287"/>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micro, small, and medium-sized firm (MSME) sector has been acknowledged as a growth driver.</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Low investment requirements, operational flexibility, location-based mobility, and import substitution are the sector's defining characteristics.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In India, the first all-inclusive piece of legislation that addresses all three groups is the Micro, Small and Medium Enterprises Development (MSMED) Act, 2006.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As to the Act, these businesses are divided into two categories: </a:t>
            </a:r>
          </a:p>
          <a:p>
            <a:pPr marL="457200" indent="-457200" algn="just">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Manufacturing companies that produce or manufacture goods for any industry included in the Industries (Development and Regulation) Act of 1951's first schedule. These are described as investments in plant and machinery; </a:t>
            </a:r>
          </a:p>
          <a:p>
            <a:pPr marL="457200" indent="-457200" algn="just">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 service businesses that offer or render services are described as investments in equipment</a:t>
            </a:r>
            <a:r>
              <a:rPr lang="en-US" dirty="0"/>
              <a:t>.</a:t>
            </a:r>
            <a:endParaRPr lang="en-IN" dirty="0"/>
          </a:p>
        </p:txBody>
      </p:sp>
    </p:spTree>
    <p:extLst>
      <p:ext uri="{BB962C8B-B14F-4D97-AF65-F5344CB8AC3E}">
        <p14:creationId xmlns:p14="http://schemas.microsoft.com/office/powerpoint/2010/main" xmlns="" val="34421462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9F5146E-6644-AD4A-2AFA-C3720879B59B}"/>
              </a:ext>
            </a:extLst>
          </p:cNvPr>
          <p:cNvSpPr>
            <a:spLocks noGrp="1"/>
          </p:cNvSpPr>
          <p:nvPr>
            <p:ph type="title"/>
          </p:nvPr>
        </p:nvSpPr>
        <p:spPr>
          <a:xfrm>
            <a:off x="333829" y="365126"/>
            <a:ext cx="11019971" cy="912132"/>
          </a:xfrm>
        </p:spPr>
        <p:txBody>
          <a:bodyPr>
            <a:normAutofit/>
          </a:bodyPr>
          <a:lstStyle/>
          <a:p>
            <a:pPr algn="just"/>
            <a:r>
              <a:rPr lang="en-US" sz="4000" b="1" dirty="0">
                <a:latin typeface="Times New Roman" panose="02020603050405020304" pitchFamily="18" charset="0"/>
                <a:cs typeface="Times New Roman" panose="02020603050405020304" pitchFamily="18" charset="0"/>
              </a:rPr>
              <a:t>IMPORTANCE OF THE MSME SECTOR</a:t>
            </a:r>
            <a:endParaRPr lang="en-IN" sz="40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9D78CC79-F489-1A55-432C-71DB4748E547}"/>
              </a:ext>
            </a:extLst>
          </p:cNvPr>
          <p:cNvSpPr txBox="1"/>
          <p:nvPr/>
        </p:nvSpPr>
        <p:spPr>
          <a:xfrm>
            <a:off x="333829" y="1277258"/>
            <a:ext cx="11509828" cy="4922951"/>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micro, small, and medium-sized enterprise (MSME) sector makes a substantial contribution to the nation's manufacturing output, employment, and exports. </a:t>
            </a:r>
          </a:p>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Based on approximations, the industry contributes around 45% of India's manufacturing output and 40% of its total export earnings in terms of value.</a:t>
            </a:r>
          </a:p>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Approximately 42 million people are employed by the MSME industry across more than 13 million units nationwide.</a:t>
            </a:r>
          </a:p>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Indian MSMEs are producing over 6000 products, spanning from conventional to advanced technological items.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7948786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A0AAAB-5837-CF4F-5128-B47A05DA6B78}"/>
              </a:ext>
            </a:extLst>
          </p:cNvPr>
          <p:cNvSpPr>
            <a:spLocks noGrp="1"/>
          </p:cNvSpPr>
          <p:nvPr>
            <p:ph type="title"/>
          </p:nvPr>
        </p:nvSpPr>
        <p:spPr>
          <a:xfrm>
            <a:off x="348343" y="365125"/>
            <a:ext cx="11005457" cy="955675"/>
          </a:xfrm>
        </p:spPr>
        <p:txBody>
          <a:bodyPr>
            <a:normAutofit/>
          </a:bodyPr>
          <a:lstStyle/>
          <a:p>
            <a:pPr algn="just"/>
            <a:r>
              <a:rPr lang="en-IN" sz="4000" b="1" dirty="0">
                <a:latin typeface="Times New Roman" panose="02020603050405020304" pitchFamily="18" charset="0"/>
                <a:cs typeface="Times New Roman" panose="02020603050405020304" pitchFamily="18" charset="0"/>
              </a:rPr>
              <a:t>TYPE OF ENTERPRISE </a:t>
            </a:r>
          </a:p>
        </p:txBody>
      </p:sp>
      <p:sp>
        <p:nvSpPr>
          <p:cNvPr id="4" name="TextBox 3">
            <a:extLst>
              <a:ext uri="{FF2B5EF4-FFF2-40B4-BE49-F238E27FC236}">
                <a16:creationId xmlns:a16="http://schemas.microsoft.com/office/drawing/2014/main" xmlns="" id="{1D3A6213-7DB2-56BB-0A73-BFABC3CACF58}"/>
              </a:ext>
            </a:extLst>
          </p:cNvPr>
          <p:cNvSpPr txBox="1"/>
          <p:nvPr/>
        </p:nvSpPr>
        <p:spPr>
          <a:xfrm>
            <a:off x="348343" y="1320800"/>
            <a:ext cx="11495314" cy="3076291"/>
          </a:xfrm>
          <a:prstGeom prst="rect">
            <a:avLst/>
          </a:prstGeom>
          <a:noFill/>
        </p:spPr>
        <p:txBody>
          <a:bodyPr wrap="square">
            <a:spAutoFit/>
          </a:bodyPr>
          <a:lstStyle/>
          <a:p>
            <a:pPr algn="just">
              <a:lnSpc>
                <a:spcPct val="200000"/>
              </a:lnSpc>
            </a:pPr>
            <a:r>
              <a:rPr lang="en-US" sz="2000" dirty="0">
                <a:latin typeface="Times New Roman" panose="02020603050405020304" pitchFamily="18" charset="0"/>
                <a:cs typeface="Times New Roman" panose="02020603050405020304" pitchFamily="18" charset="0"/>
              </a:rPr>
              <a:t>Business entities are often divided into two groups: </a:t>
            </a:r>
          </a:p>
          <a:p>
            <a:pPr marL="457200" indent="-457200" algn="just">
              <a:lnSpc>
                <a:spcPct val="200000"/>
              </a:lnSpc>
              <a:buFont typeface="+mj-lt"/>
              <a:buAutoNum type="arabicPeriod"/>
            </a:pPr>
            <a:r>
              <a:rPr lang="en-US" sz="2000" dirty="0">
                <a:latin typeface="Times New Roman" panose="02020603050405020304" pitchFamily="18" charset="0"/>
                <a:cs typeface="Times New Roman" panose="02020603050405020304" pitchFamily="18" charset="0"/>
              </a:rPr>
              <a:t>Manufacturing</a:t>
            </a:r>
          </a:p>
          <a:p>
            <a:pPr marL="457200" indent="-457200" algn="just">
              <a:lnSpc>
                <a:spcPct val="200000"/>
              </a:lnSpc>
              <a:buFont typeface="+mj-lt"/>
              <a:buAutoNum type="arabicPeriod"/>
            </a:pPr>
            <a:r>
              <a:rPr lang="en-US" sz="2000" dirty="0">
                <a:latin typeface="Times New Roman" panose="02020603050405020304" pitchFamily="18" charset="0"/>
                <a:cs typeface="Times New Roman" panose="02020603050405020304" pitchFamily="18" charset="0"/>
              </a:rPr>
              <a:t> Service Providers. Based on their investments in equipment (in the case of businesses providing or offering services) or plant and machinery for manufacturing, </a:t>
            </a:r>
          </a:p>
          <a:p>
            <a:pPr algn="just">
              <a:lnSpc>
                <a:spcPct val="200000"/>
              </a:lnSpc>
            </a:pPr>
            <a:r>
              <a:rPr lang="en-US" sz="2000" dirty="0">
                <a:latin typeface="Times New Roman" panose="02020603050405020304" pitchFamily="18" charset="0"/>
                <a:cs typeface="Times New Roman" panose="02020603050405020304" pitchFamily="18" charset="0"/>
              </a:rPr>
              <a:t>both types of firms have been further divided into Micro, Small, Medium, and large enterprises.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5638296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E988788-1368-6A92-3FAF-1974D943B67C}"/>
              </a:ext>
            </a:extLst>
          </p:cNvPr>
          <p:cNvSpPr>
            <a:spLocks noGrp="1"/>
          </p:cNvSpPr>
          <p:nvPr>
            <p:ph type="title"/>
          </p:nvPr>
        </p:nvSpPr>
        <p:spPr>
          <a:xfrm>
            <a:off x="377371" y="290286"/>
            <a:ext cx="10976429" cy="1001486"/>
          </a:xfrm>
        </p:spPr>
        <p:txBody>
          <a:bodyPr>
            <a:normAutofit/>
          </a:bodyPr>
          <a:lstStyle/>
          <a:p>
            <a:pPr algn="just"/>
            <a:r>
              <a:rPr lang="en-IN" sz="4000" b="1" dirty="0">
                <a:latin typeface="Times New Roman" panose="02020603050405020304" pitchFamily="18" charset="0"/>
                <a:cs typeface="Times New Roman" panose="02020603050405020304" pitchFamily="18" charset="0"/>
              </a:rPr>
              <a:t>CONCLUSION </a:t>
            </a:r>
          </a:p>
        </p:txBody>
      </p:sp>
      <p:sp>
        <p:nvSpPr>
          <p:cNvPr id="4" name="TextBox 3">
            <a:extLst>
              <a:ext uri="{FF2B5EF4-FFF2-40B4-BE49-F238E27FC236}">
                <a16:creationId xmlns:a16="http://schemas.microsoft.com/office/drawing/2014/main" xmlns="" id="{0AC16112-6C4A-0BB5-8701-428CEF067B12}"/>
              </a:ext>
            </a:extLst>
          </p:cNvPr>
          <p:cNvSpPr txBox="1"/>
          <p:nvPr/>
        </p:nvSpPr>
        <p:spPr>
          <a:xfrm>
            <a:off x="377370" y="1291772"/>
            <a:ext cx="11206843" cy="511531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Assisting Small and Medium-Sized Businesses (SMEs), Non-Banking Financial Institutions (NBFIs) significantly contribute to inclusive economic growth.</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By providing </a:t>
            </a:r>
            <a:r>
              <a:rPr lang="en-US" sz="2000" dirty="0" err="1">
                <a:latin typeface="Times New Roman" panose="02020603050405020304" pitchFamily="18" charset="0"/>
                <a:cs typeface="Times New Roman" panose="02020603050405020304" pitchFamily="18" charset="0"/>
              </a:rPr>
              <a:t>specialised</a:t>
            </a:r>
            <a:r>
              <a:rPr lang="en-US" sz="2000" dirty="0">
                <a:latin typeface="Times New Roman" panose="02020603050405020304" pitchFamily="18" charset="0"/>
                <a:cs typeface="Times New Roman" panose="02020603050405020304" pitchFamily="18" charset="0"/>
              </a:rPr>
              <a:t> financial products like microfinance, factoring, leasing, and venture capital, NBFIs help SMEs close the funding gap. NBFIs, governmental </a:t>
            </a:r>
            <a:r>
              <a:rPr lang="en-US" sz="2000" dirty="0" err="1">
                <a:latin typeface="Times New Roman" panose="02020603050405020304" pitchFamily="18" charset="0"/>
                <a:cs typeface="Times New Roman" panose="02020603050405020304" pitchFamily="18" charset="0"/>
              </a:rPr>
              <a:t>organisations</a:t>
            </a:r>
            <a:r>
              <a:rPr lang="en-US" sz="2000" dirty="0">
                <a:latin typeface="Times New Roman" panose="02020603050405020304" pitchFamily="18" charset="0"/>
                <a:cs typeface="Times New Roman" panose="02020603050405020304" pitchFamily="18" charset="0"/>
              </a:rPr>
              <a:t>, and trade groups can form strategic alliances that improve SMEs' access to capital and business prospects.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By incorporating innovation and technology into NBFI operations, efficiency and transparency are increased, enabling SMEs to successfully overcome obstacles.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Encouraging regulatory regimes provide stability and openness, which gives investors and business owners confidence.</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NBFIs act as stimulants for economic growth, employment generation, and entrepreneurship, supporting the expansion and resilience of SMEs. </a:t>
            </a:r>
          </a:p>
        </p:txBody>
      </p:sp>
    </p:spTree>
    <p:extLst>
      <p:ext uri="{BB962C8B-B14F-4D97-AF65-F5344CB8AC3E}">
        <p14:creationId xmlns:p14="http://schemas.microsoft.com/office/powerpoint/2010/main" xmlns="" val="9561433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32F4B9D-23F7-48DA-202A-30B39F869147}"/>
              </a:ext>
            </a:extLst>
          </p:cNvPr>
          <p:cNvSpPr>
            <a:spLocks noGrp="1"/>
          </p:cNvSpPr>
          <p:nvPr>
            <p:ph type="title"/>
          </p:nvPr>
        </p:nvSpPr>
        <p:spPr>
          <a:xfrm>
            <a:off x="333829" y="333829"/>
            <a:ext cx="11019971" cy="899885"/>
          </a:xfrm>
        </p:spPr>
        <p:txBody>
          <a:bodyPr>
            <a:normAutofit/>
          </a:bodyPr>
          <a:lstStyle/>
          <a:p>
            <a:pPr algn="just"/>
            <a:r>
              <a:rPr lang="en-IN" sz="4000" b="1" dirty="0">
                <a:latin typeface="Times New Roman" panose="02020603050405020304" pitchFamily="18" charset="0"/>
                <a:cs typeface="Times New Roman" panose="02020603050405020304" pitchFamily="18" charset="0"/>
              </a:rPr>
              <a:t>REFERENCES </a:t>
            </a:r>
          </a:p>
        </p:txBody>
      </p:sp>
      <p:sp>
        <p:nvSpPr>
          <p:cNvPr id="4" name="TextBox 3">
            <a:extLst>
              <a:ext uri="{FF2B5EF4-FFF2-40B4-BE49-F238E27FC236}">
                <a16:creationId xmlns:a16="http://schemas.microsoft.com/office/drawing/2014/main" xmlns="" id="{F4BA8D1F-6221-6C6B-2C61-5BCFBF19080B}"/>
              </a:ext>
            </a:extLst>
          </p:cNvPr>
          <p:cNvSpPr txBox="1"/>
          <p:nvPr/>
        </p:nvSpPr>
        <p:spPr>
          <a:xfrm>
            <a:off x="333829" y="1233714"/>
            <a:ext cx="11524342" cy="5115311"/>
          </a:xfrm>
          <a:prstGeom prst="rect">
            <a:avLst/>
          </a:prstGeom>
          <a:noFill/>
        </p:spPr>
        <p:txBody>
          <a:bodyPr wrap="square">
            <a:spAutoFit/>
          </a:bodyPr>
          <a:lstStyle/>
          <a:p>
            <a:pPr marL="342900" indent="-342900">
              <a:lnSpc>
                <a:spcPct val="15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Acharya, D., &amp; </a:t>
            </a:r>
            <a:r>
              <a:rPr lang="en-IN" sz="2000" dirty="0" err="1">
                <a:latin typeface="Times New Roman" panose="02020603050405020304" pitchFamily="18" charset="0"/>
                <a:cs typeface="Times New Roman" panose="02020603050405020304" pitchFamily="18" charset="0"/>
              </a:rPr>
              <a:t>Sadharma</a:t>
            </a:r>
            <a:r>
              <a:rPr lang="en-IN" sz="2000" dirty="0">
                <a:latin typeface="Times New Roman" panose="02020603050405020304" pitchFamily="18" charset="0"/>
                <a:cs typeface="Times New Roman" panose="02020603050405020304" pitchFamily="18" charset="0"/>
              </a:rPr>
              <a:t>, E. K. S. Non-Banking Financial Company-Microfinance Institutions Sector in India: Current Policy Issues and Challenges. Need and Rationale for Gender Budgeting in Higher Education in, 3.</a:t>
            </a:r>
          </a:p>
          <a:p>
            <a:pPr marL="342900" indent="-342900">
              <a:lnSpc>
                <a:spcPct val="150000"/>
              </a:lnSpc>
              <a:buFont typeface="Wingdings" panose="05000000000000000000" pitchFamily="2" charset="2"/>
              <a:buChar char="q"/>
            </a:pPr>
            <a:r>
              <a:rPr lang="en-IN" sz="2000" dirty="0" err="1">
                <a:latin typeface="Times New Roman" panose="02020603050405020304" pitchFamily="18" charset="0"/>
                <a:cs typeface="Times New Roman" panose="02020603050405020304" pitchFamily="18" charset="0"/>
              </a:rPr>
              <a:t>Bhadauria</a:t>
            </a:r>
            <a:r>
              <a:rPr lang="en-IN" sz="2000" dirty="0">
                <a:latin typeface="Times New Roman" panose="02020603050405020304" pitchFamily="18" charset="0"/>
                <a:cs typeface="Times New Roman" panose="02020603050405020304" pitchFamily="18" charset="0"/>
              </a:rPr>
              <a:t>, M. G. S. (2023). Role Of Non-Banking Financial Institutions Towards Sustainable Development of Small and Medium Enterprises. </a:t>
            </a:r>
            <a:r>
              <a:rPr lang="en-IN" sz="2000" dirty="0" err="1">
                <a:latin typeface="Times New Roman" panose="02020603050405020304" pitchFamily="18" charset="0"/>
                <a:cs typeface="Times New Roman" panose="02020603050405020304" pitchFamily="18" charset="0"/>
              </a:rPr>
              <a:t>Rivista</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Italiana</a:t>
            </a:r>
            <a:r>
              <a:rPr lang="en-IN" sz="2000" dirty="0">
                <a:latin typeface="Times New Roman" panose="02020603050405020304" pitchFamily="18" charset="0"/>
                <a:cs typeface="Times New Roman" panose="02020603050405020304" pitchFamily="18" charset="0"/>
              </a:rPr>
              <a:t> di </a:t>
            </a:r>
            <a:r>
              <a:rPr lang="en-IN" sz="2000" dirty="0" err="1">
                <a:latin typeface="Times New Roman" panose="02020603050405020304" pitchFamily="18" charset="0"/>
                <a:cs typeface="Times New Roman" panose="02020603050405020304" pitchFamily="18" charset="0"/>
              </a:rPr>
              <a:t>Filosofia</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Analitica</a:t>
            </a:r>
            <a:r>
              <a:rPr lang="en-IN" sz="2000" dirty="0">
                <a:latin typeface="Times New Roman" panose="02020603050405020304" pitchFamily="18" charset="0"/>
                <a:cs typeface="Times New Roman" panose="02020603050405020304" pitchFamily="18" charset="0"/>
              </a:rPr>
              <a:t> Junior, 14(2), 57-71.</a:t>
            </a:r>
          </a:p>
          <a:p>
            <a:pPr marL="342900" indent="-342900">
              <a:lnSpc>
                <a:spcPct val="150000"/>
              </a:lnSpc>
              <a:buFont typeface="Wingdings" panose="05000000000000000000" pitchFamily="2" charset="2"/>
              <a:buChar char="q"/>
            </a:pPr>
            <a:r>
              <a:rPr lang="en-IN" sz="2000" dirty="0" err="1">
                <a:latin typeface="Times New Roman" panose="02020603050405020304" pitchFamily="18" charset="0"/>
                <a:cs typeface="Times New Roman" panose="02020603050405020304" pitchFamily="18" charset="0"/>
              </a:rPr>
              <a:t>Bukhtiarova</a:t>
            </a:r>
            <a:r>
              <a:rPr lang="en-IN" sz="2000" dirty="0">
                <a:latin typeface="Times New Roman" panose="02020603050405020304" pitchFamily="18" charset="0"/>
                <a:cs typeface="Times New Roman" panose="02020603050405020304" pitchFamily="18" charset="0"/>
              </a:rPr>
              <a:t>, A., </a:t>
            </a:r>
            <a:r>
              <a:rPr lang="en-IN" sz="2000" dirty="0" err="1">
                <a:latin typeface="Times New Roman" panose="02020603050405020304" pitchFamily="18" charset="0"/>
                <a:cs typeface="Times New Roman" panose="02020603050405020304" pitchFamily="18" charset="0"/>
              </a:rPr>
              <a:t>Semenog</a:t>
            </a:r>
            <a:r>
              <a:rPr lang="en-IN" sz="2000" dirty="0">
                <a:latin typeface="Times New Roman" panose="02020603050405020304" pitchFamily="18" charset="0"/>
                <a:cs typeface="Times New Roman" panose="02020603050405020304" pitchFamily="18" charset="0"/>
              </a:rPr>
              <a:t>, A., </a:t>
            </a:r>
            <a:r>
              <a:rPr lang="en-IN" sz="2000" dirty="0" err="1">
                <a:latin typeface="Times New Roman" panose="02020603050405020304" pitchFamily="18" charset="0"/>
                <a:cs typeface="Times New Roman" panose="02020603050405020304" pitchFamily="18" charset="0"/>
              </a:rPr>
              <a:t>Mordan</a:t>
            </a:r>
            <a:r>
              <a:rPr lang="en-IN" sz="2000" dirty="0">
                <a:latin typeface="Times New Roman" panose="02020603050405020304" pitchFamily="18" charset="0"/>
                <a:cs typeface="Times New Roman" panose="02020603050405020304" pitchFamily="18" charset="0"/>
              </a:rPr>
              <a:t>, Y., </a:t>
            </a:r>
            <a:r>
              <a:rPr lang="en-IN" sz="2000" dirty="0" err="1">
                <a:latin typeface="Times New Roman" panose="02020603050405020304" pitchFamily="18" charset="0"/>
                <a:cs typeface="Times New Roman" panose="02020603050405020304" pitchFamily="18" charset="0"/>
              </a:rPr>
              <a:t>Kremen</a:t>
            </a:r>
            <a:r>
              <a:rPr lang="en-IN" sz="2000" dirty="0">
                <a:latin typeface="Times New Roman" panose="02020603050405020304" pitchFamily="18" charset="0"/>
                <a:cs typeface="Times New Roman" panose="02020603050405020304" pitchFamily="18" charset="0"/>
              </a:rPr>
              <a:t>, V., &amp; </a:t>
            </a:r>
            <a:r>
              <a:rPr lang="en-IN" sz="2000" dirty="0" err="1">
                <a:latin typeface="Times New Roman" panose="02020603050405020304" pitchFamily="18" charset="0"/>
                <a:cs typeface="Times New Roman" panose="02020603050405020304" pitchFamily="18" charset="0"/>
              </a:rPr>
              <a:t>Balatskyi</a:t>
            </a:r>
            <a:r>
              <a:rPr lang="en-IN" sz="2000" dirty="0">
                <a:latin typeface="Times New Roman" panose="02020603050405020304" pitchFamily="18" charset="0"/>
                <a:cs typeface="Times New Roman" panose="02020603050405020304" pitchFamily="18" charset="0"/>
              </a:rPr>
              <a:t>, Y. (2022). </a:t>
            </a:r>
            <a:r>
              <a:rPr lang="en-IN" sz="2000" dirty="0" err="1">
                <a:latin typeface="Times New Roman" panose="02020603050405020304" pitchFamily="18" charset="0"/>
                <a:cs typeface="Times New Roman" panose="02020603050405020304" pitchFamily="18" charset="0"/>
              </a:rPr>
              <a:t>Modeling</a:t>
            </a:r>
            <a:r>
              <a:rPr lang="en-IN" sz="2000" dirty="0">
                <a:latin typeface="Times New Roman" panose="02020603050405020304" pitchFamily="18" charset="0"/>
                <a:cs typeface="Times New Roman" panose="02020603050405020304" pitchFamily="18" charset="0"/>
              </a:rPr>
              <a:t> the dynamic patterns of banking and non-banking financial intermediaries’ performance. Banks and Bank Systems, 17(1), 49.</a:t>
            </a:r>
          </a:p>
          <a:p>
            <a:pPr marL="342900" indent="-342900">
              <a:lnSpc>
                <a:spcPct val="15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DWIARTI, R., HAZMI, S., SANTOSA, A., &amp; RAHMAN, Z. (2021). Does bankruptcy matter in non-banking financial sector companies?: evidence from Indonesia. The Journal of Asian Finance, Economics and Business, 8(3), 441-449.</a:t>
            </a:r>
          </a:p>
        </p:txBody>
      </p:sp>
    </p:spTree>
    <p:extLst>
      <p:ext uri="{BB962C8B-B14F-4D97-AF65-F5344CB8AC3E}">
        <p14:creationId xmlns:p14="http://schemas.microsoft.com/office/powerpoint/2010/main" xmlns="" val="6390125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AD6A3C3-C410-6289-1565-38C766939926}"/>
              </a:ext>
            </a:extLst>
          </p:cNvPr>
          <p:cNvSpPr>
            <a:spLocks noGrp="1"/>
          </p:cNvSpPr>
          <p:nvPr>
            <p:ph type="title"/>
          </p:nvPr>
        </p:nvSpPr>
        <p:spPr>
          <a:xfrm>
            <a:off x="838200" y="365125"/>
            <a:ext cx="10515600" cy="5919561"/>
          </a:xfrm>
        </p:spPr>
        <p:txBody>
          <a:bodyPr>
            <a:normAutofit/>
          </a:bodyPr>
          <a:lstStyle/>
          <a:p>
            <a:pPr algn="ctr"/>
            <a:r>
              <a:rPr lang="en-US" sz="5000" dirty="0">
                <a:latin typeface="Times New Roman" panose="02020603050405020304" pitchFamily="18" charset="0"/>
                <a:cs typeface="Times New Roman" panose="02020603050405020304" pitchFamily="18" charset="0"/>
              </a:rPr>
              <a:t>THANK YOU </a:t>
            </a:r>
            <a:endParaRPr lang="en-IN" sz="5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14793186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736059"/>
      </a:dk2>
      <a:lt2>
        <a:srgbClr val="E7E0C7"/>
      </a:lt2>
      <a:accent1>
        <a:srgbClr val="92B0C8"/>
      </a:accent1>
      <a:accent2>
        <a:srgbClr val="E37C3D"/>
      </a:accent2>
      <a:accent3>
        <a:srgbClr val="A5AB81"/>
      </a:accent3>
      <a:accent4>
        <a:srgbClr val="E9B635"/>
      </a:accent4>
      <a:accent5>
        <a:srgbClr val="7BA79D"/>
      </a:accent5>
      <a:accent6>
        <a:srgbClr val="968C8C"/>
      </a:accent6>
      <a:hlink>
        <a:srgbClr val="F7A115"/>
      </a:hlink>
      <a:folHlink>
        <a:srgbClr val="969696"/>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3F20CFC1-E34F-405B-AA49-5BE0E194F1B3}"/>
    </a:ext>
  </a:extLst>
</a:theme>
</file>

<file path=docProps/app.xml><?xml version="1.0" encoding="utf-8"?>
<Properties xmlns="http://schemas.openxmlformats.org/officeDocument/2006/extended-properties" xmlns:vt="http://schemas.openxmlformats.org/officeDocument/2006/docPropsVTypes">
  <Template>Savon</Template>
  <TotalTime>10</TotalTime>
  <Words>906</Words>
  <Application>Microsoft Office PowerPoint</Application>
  <PresentationFormat>Custom</PresentationFormat>
  <Paragraphs>41</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Savon</vt:lpstr>
      <vt:lpstr>NON-BANKING FINANCIAL HOW TO PROMOTING THE SMALL AND MEDIUM INDUSTRIES</vt:lpstr>
      <vt:lpstr>INTRODUCTION </vt:lpstr>
      <vt:lpstr>LITERATURE REVIEW </vt:lpstr>
      <vt:lpstr>ROLE OF MICRO, SMALL AND MEDIUM ENTERPRISES</vt:lpstr>
      <vt:lpstr>IMPORTANCE OF THE MSME SECTOR</vt:lpstr>
      <vt:lpstr>TYPE OF ENTERPRISE </vt:lpstr>
      <vt:lpstr>CONCLUSION </vt:lpstr>
      <vt:lpstr>REFERENCES </vt:lpstr>
      <vt:lpstr>THANK YOU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NON-BANKING FINANCIAL HOW TO PROMOTING THE SMALL AND MEDIUM INDUSTRIES</dc:title>
  <dc:creator>intel</dc:creator>
  <cp:lastModifiedBy>pc</cp:lastModifiedBy>
  <cp:revision>3</cp:revision>
  <dcterms:created xsi:type="dcterms:W3CDTF">2024-03-09T09:26:09Z</dcterms:created>
  <dcterms:modified xsi:type="dcterms:W3CDTF">2024-03-12T06:39:41Z</dcterms:modified>
</cp:coreProperties>
</file>