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4" r:id="rId7"/>
    <p:sldId id="261" r:id="rId8"/>
    <p:sldId id="262"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C9C4BE96-89BA-4D64-A3A0-57CB02F8DC48}" type="datetimeFigureOut">
              <a:rPr lang="en-IN" smtClean="0"/>
              <a:pPr/>
              <a:t>12-03-2024</a:t>
            </a:fld>
            <a:endParaRPr lang="en-IN"/>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8C6512E1-665A-4D08-83EB-0B6FA6D530D6}" type="slidenum">
              <a:rPr lang="en-IN" smtClean="0"/>
              <a:pPr/>
              <a:t>‹#›</a:t>
            </a:fld>
            <a:endParaRPr lang="en-IN"/>
          </a:p>
        </p:txBody>
      </p:sp>
    </p:spTree>
    <p:extLst>
      <p:ext uri="{BB962C8B-B14F-4D97-AF65-F5344CB8AC3E}">
        <p14:creationId xmlns:p14="http://schemas.microsoft.com/office/powerpoint/2010/main" xmlns="" val="177042827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C4BE96-89BA-4D64-A3A0-57CB02F8DC48}"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C6512E1-665A-4D08-83EB-0B6FA6D530D6}" type="slidenum">
              <a:rPr lang="en-IN" smtClean="0"/>
              <a:pPr/>
              <a:t>‹#›</a:t>
            </a:fld>
            <a:endParaRPr lang="en-IN"/>
          </a:p>
        </p:txBody>
      </p:sp>
    </p:spTree>
    <p:extLst>
      <p:ext uri="{BB962C8B-B14F-4D97-AF65-F5344CB8AC3E}">
        <p14:creationId xmlns:p14="http://schemas.microsoft.com/office/powerpoint/2010/main" xmlns="" val="3479590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9C4BE96-89BA-4D64-A3A0-57CB02F8DC48}" type="datetimeFigureOut">
              <a:rPr lang="en-IN" smtClean="0"/>
              <a:pPr/>
              <a:t>12-03-2024</a:t>
            </a:fld>
            <a:endParaRPr lang="en-IN"/>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IN"/>
          </a:p>
        </p:txBody>
      </p:sp>
      <p:sp>
        <p:nvSpPr>
          <p:cNvPr id="6" name="Slide Number Placeholder 5"/>
          <p:cNvSpPr>
            <a:spLocks noGrp="1"/>
          </p:cNvSpPr>
          <p:nvPr>
            <p:ph type="sldNum" sz="quarter" idx="12"/>
          </p:nvPr>
        </p:nvSpPr>
        <p:spPr>
          <a:xfrm>
            <a:off x="8604504" y="5211060"/>
            <a:ext cx="2112264" cy="228600"/>
          </a:xfrm>
        </p:spPr>
        <p:txBody>
          <a:bodyPr/>
          <a:lstStyle/>
          <a:p>
            <a:fld id="{8C6512E1-665A-4D08-83EB-0B6FA6D530D6}" type="slidenum">
              <a:rPr lang="en-IN" smtClean="0"/>
              <a:pPr/>
              <a:t>‹#›</a:t>
            </a:fld>
            <a:endParaRPr lang="en-IN"/>
          </a:p>
        </p:txBody>
      </p:sp>
    </p:spTree>
    <p:extLst>
      <p:ext uri="{BB962C8B-B14F-4D97-AF65-F5344CB8AC3E}">
        <p14:creationId xmlns:p14="http://schemas.microsoft.com/office/powerpoint/2010/main" xmlns="" val="214957115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C4BE96-89BA-4D64-A3A0-57CB02F8DC48}"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C6512E1-665A-4D08-83EB-0B6FA6D530D6}" type="slidenum">
              <a:rPr lang="en-IN" smtClean="0"/>
              <a:pPr/>
              <a:t>‹#›</a:t>
            </a:fld>
            <a:endParaRPr lang="en-IN"/>
          </a:p>
        </p:txBody>
      </p:sp>
    </p:spTree>
    <p:extLst>
      <p:ext uri="{BB962C8B-B14F-4D97-AF65-F5344CB8AC3E}">
        <p14:creationId xmlns:p14="http://schemas.microsoft.com/office/powerpoint/2010/main" xmlns="" val="23164566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C4BE96-89BA-4D64-A3A0-57CB02F8DC48}"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C6512E1-665A-4D08-83EB-0B6FA6D530D6}" type="slidenum">
              <a:rPr lang="en-IN" smtClean="0"/>
              <a:pPr/>
              <a:t>‹#›</a:t>
            </a:fld>
            <a:endParaRPr lang="en-IN"/>
          </a:p>
        </p:txBody>
      </p:sp>
    </p:spTree>
    <p:extLst>
      <p:ext uri="{BB962C8B-B14F-4D97-AF65-F5344CB8AC3E}">
        <p14:creationId xmlns:p14="http://schemas.microsoft.com/office/powerpoint/2010/main" xmlns="" val="29258086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C4BE96-89BA-4D64-A3A0-57CB02F8DC48}"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C6512E1-665A-4D08-83EB-0B6FA6D530D6}" type="slidenum">
              <a:rPr lang="en-IN" smtClean="0"/>
              <a:pPr/>
              <a:t>‹#›</a:t>
            </a:fld>
            <a:endParaRPr lang="en-IN"/>
          </a:p>
        </p:txBody>
      </p:sp>
    </p:spTree>
    <p:extLst>
      <p:ext uri="{BB962C8B-B14F-4D97-AF65-F5344CB8AC3E}">
        <p14:creationId xmlns:p14="http://schemas.microsoft.com/office/powerpoint/2010/main" xmlns="" val="3543520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C4BE96-89BA-4D64-A3A0-57CB02F8DC48}" type="datetimeFigureOut">
              <a:rPr lang="en-IN" smtClean="0"/>
              <a:pPr/>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C6512E1-665A-4D08-83EB-0B6FA6D530D6}" type="slidenum">
              <a:rPr lang="en-IN" smtClean="0"/>
              <a:pPr/>
              <a:t>‹#›</a:t>
            </a:fld>
            <a:endParaRPr lang="en-IN"/>
          </a:p>
        </p:txBody>
      </p:sp>
    </p:spTree>
    <p:extLst>
      <p:ext uri="{BB962C8B-B14F-4D97-AF65-F5344CB8AC3E}">
        <p14:creationId xmlns:p14="http://schemas.microsoft.com/office/powerpoint/2010/main" xmlns="" val="34272173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C9C4BE96-89BA-4D64-A3A0-57CB02F8DC48}" type="datetimeFigureOut">
              <a:rPr lang="en-IN" smtClean="0"/>
              <a:pPr/>
              <a:t>12-03-2024</a:t>
            </a:fld>
            <a:endParaRPr lang="en-IN"/>
          </a:p>
        </p:txBody>
      </p:sp>
      <p:sp>
        <p:nvSpPr>
          <p:cNvPr id="9" name="Footer Placeholder 8"/>
          <p:cNvSpPr>
            <a:spLocks noGrp="1"/>
          </p:cNvSpPr>
          <p:nvPr>
            <p:ph type="ftr" sz="quarter" idx="11"/>
          </p:nvPr>
        </p:nvSpPr>
        <p:spPr/>
        <p:txBody>
          <a:bodyPr/>
          <a:lstStyle>
            <a:lvl1pPr algn="r">
              <a:defRPr/>
            </a:lvl1pPr>
          </a:lstStyle>
          <a:p>
            <a:endParaRPr lang="en-IN"/>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8C6512E1-665A-4D08-83EB-0B6FA6D530D6}" type="slidenum">
              <a:rPr lang="en-IN" smtClean="0"/>
              <a:pPr/>
              <a:t>‹#›</a:t>
            </a:fld>
            <a:endParaRPr lang="en-IN"/>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4291096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C9C4BE96-89BA-4D64-A3A0-57CB02F8DC48}" type="datetimeFigureOut">
              <a:rPr lang="en-IN" smtClean="0"/>
              <a:pPr/>
              <a:t>12-03-2024</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IN"/>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8C6512E1-665A-4D08-83EB-0B6FA6D530D6}" type="slidenum">
              <a:rPr lang="en-IN" smtClean="0"/>
              <a:pPr/>
              <a:t>‹#›</a:t>
            </a:fld>
            <a:endParaRPr lang="en-IN"/>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235662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C4BE96-89BA-4D64-A3A0-57CB02F8DC48}"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6512E1-665A-4D08-83EB-0B6FA6D530D6}" type="slidenum">
              <a:rPr lang="en-IN" smtClean="0"/>
              <a:pPr/>
              <a:t>‹#›</a:t>
            </a:fld>
            <a:endParaRPr lang="en-IN"/>
          </a:p>
        </p:txBody>
      </p:sp>
    </p:spTree>
    <p:extLst>
      <p:ext uri="{BB962C8B-B14F-4D97-AF65-F5344CB8AC3E}">
        <p14:creationId xmlns:p14="http://schemas.microsoft.com/office/powerpoint/2010/main" xmlns="" val="1274200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C4BE96-89BA-4D64-A3A0-57CB02F8DC48}"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6512E1-665A-4D08-83EB-0B6FA6D530D6}" type="slidenum">
              <a:rPr lang="en-IN" smtClean="0"/>
              <a:pPr/>
              <a:t>‹#›</a:t>
            </a:fld>
            <a:endParaRPr lang="en-IN"/>
          </a:p>
        </p:txBody>
      </p:sp>
    </p:spTree>
    <p:extLst>
      <p:ext uri="{BB962C8B-B14F-4D97-AF65-F5344CB8AC3E}">
        <p14:creationId xmlns:p14="http://schemas.microsoft.com/office/powerpoint/2010/main" xmlns="" val="2735374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9C4BE96-89BA-4D64-A3A0-57CB02F8DC48}" type="datetimeFigureOut">
              <a:rPr lang="en-IN" smtClean="0"/>
              <a:pPr/>
              <a:t>12-03-2024</a:t>
            </a:fld>
            <a:endParaRPr lang="en-IN"/>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IN"/>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8C6512E1-665A-4D08-83EB-0B6FA6D530D6}" type="slidenum">
              <a:rPr lang="en-IN" smtClean="0"/>
              <a:pPr/>
              <a:t>‹#›</a:t>
            </a:fld>
            <a:endParaRPr lang="en-IN"/>
          </a:p>
        </p:txBody>
      </p:sp>
    </p:spTree>
    <p:extLst>
      <p:ext uri="{BB962C8B-B14F-4D97-AF65-F5344CB8AC3E}">
        <p14:creationId xmlns:p14="http://schemas.microsoft.com/office/powerpoint/2010/main" xmlns="" val="33882974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4C07716-739D-D041-3903-0A13A935A30D}"/>
              </a:ext>
            </a:extLst>
          </p:cNvPr>
          <p:cNvSpPr>
            <a:spLocks noGrp="1"/>
          </p:cNvSpPr>
          <p:nvPr>
            <p:ph type="ctrTitle"/>
          </p:nvPr>
        </p:nvSpPr>
        <p:spPr>
          <a:xfrm>
            <a:off x="1524000" y="2365829"/>
            <a:ext cx="9144000" cy="1144134"/>
          </a:xfrm>
        </p:spPr>
        <p:txBody>
          <a:bodyPr>
            <a:normAutofit/>
          </a:bodyPr>
          <a:lstStyle/>
          <a:p>
            <a:r>
              <a:rPr lang="en-IN" sz="2500" b="1" dirty="0">
                <a:latin typeface="Times New Roman" panose="02020603050405020304" pitchFamily="18" charset="0"/>
                <a:cs typeface="Times New Roman" panose="02020603050405020304" pitchFamily="18" charset="0"/>
              </a:rPr>
              <a:t>FINANCIAL ASSISTANT FOR WOMEN ENTREPRENEUR</a:t>
            </a:r>
          </a:p>
        </p:txBody>
      </p:sp>
      <p:sp>
        <p:nvSpPr>
          <p:cNvPr id="3" name="Rectangle 2"/>
          <p:cNvSpPr/>
          <p:nvPr/>
        </p:nvSpPr>
        <p:spPr>
          <a:xfrm>
            <a:off x="1457265" y="4621189"/>
            <a:ext cx="3002745" cy="400110"/>
          </a:xfrm>
          <a:prstGeom prst="rect">
            <a:avLst/>
          </a:prstGeom>
        </p:spPr>
        <p:txBody>
          <a:bodyPr wrap="none">
            <a:spAutoFit/>
          </a:bodyPr>
          <a:lstStyle/>
          <a:p>
            <a:r>
              <a:rPr lang="en-US" sz="2000" dirty="0" smtClean="0"/>
              <a:t>Laxmipriya Mohapatra</a:t>
            </a:r>
            <a:endParaRPr lang="en-US" sz="2000" dirty="0"/>
          </a:p>
        </p:txBody>
      </p:sp>
      <p:sp>
        <p:nvSpPr>
          <p:cNvPr id="4" name="Rectangle 3"/>
          <p:cNvSpPr/>
          <p:nvPr/>
        </p:nvSpPr>
        <p:spPr>
          <a:xfrm>
            <a:off x="1438099" y="4989051"/>
            <a:ext cx="2762295" cy="400110"/>
          </a:xfrm>
          <a:prstGeom prst="rect">
            <a:avLst/>
          </a:prstGeom>
        </p:spPr>
        <p:txBody>
          <a:bodyPr wrap="none">
            <a:spAutoFit/>
          </a:bodyPr>
          <a:lstStyle/>
          <a:p>
            <a:r>
              <a:rPr lang="en-US" sz="2000" dirty="0" smtClean="0"/>
              <a:t>Subject: Commerce</a:t>
            </a:r>
            <a:endParaRPr lang="en-US" sz="2000" dirty="0"/>
          </a:p>
        </p:txBody>
      </p:sp>
    </p:spTree>
    <p:extLst>
      <p:ext uri="{BB962C8B-B14F-4D97-AF65-F5344CB8AC3E}">
        <p14:creationId xmlns:p14="http://schemas.microsoft.com/office/powerpoint/2010/main" xmlns="" val="383718957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805F25-81BC-BD3E-9C7A-60376D2C6FD3}"/>
              </a:ext>
            </a:extLst>
          </p:cNvPr>
          <p:cNvSpPr>
            <a:spLocks noGrp="1"/>
          </p:cNvSpPr>
          <p:nvPr>
            <p:ph type="title"/>
          </p:nvPr>
        </p:nvSpPr>
        <p:spPr>
          <a:xfrm>
            <a:off x="362857" y="365125"/>
            <a:ext cx="10990943" cy="941161"/>
          </a:xfrm>
        </p:spPr>
        <p:txBody>
          <a:bodyPr/>
          <a:lstStyle/>
          <a:p>
            <a:r>
              <a:rPr lang="en-IN" b="1" dirty="0">
                <a:latin typeface="Times New Roman" panose="02020603050405020304" pitchFamily="18" charset="0"/>
                <a:cs typeface="Times New Roman" panose="02020603050405020304" pitchFamily="18" charset="0"/>
              </a:rPr>
              <a:t>INTRODUCTION </a:t>
            </a:r>
          </a:p>
        </p:txBody>
      </p:sp>
      <p:sp>
        <p:nvSpPr>
          <p:cNvPr id="4" name="TextBox 3">
            <a:extLst>
              <a:ext uri="{FF2B5EF4-FFF2-40B4-BE49-F238E27FC236}">
                <a16:creationId xmlns:a16="http://schemas.microsoft.com/office/drawing/2014/main" xmlns="" id="{DCAB25A0-2BBC-B5F8-F757-48F5772A43C8}"/>
              </a:ext>
            </a:extLst>
          </p:cNvPr>
          <p:cNvSpPr txBox="1"/>
          <p:nvPr/>
        </p:nvSpPr>
        <p:spPr>
          <a:xfrm>
            <a:off x="362857" y="1306286"/>
            <a:ext cx="11480800"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To meet the financial and non-financial requirements of entrepreneurs, the government is establishing financial institutions at both the federal and state levels.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Due to their fragile financial structures, women-owned businesses need financial assistance in order to endure over the long term and remain competitive with larger sectors of the economy.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Around 3.01 million women-possessed organizations represent 10% of all MSME in the country, contribute 3.09 percent to modern result, and give work to 8 million individuals.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vast majority of women-claimed organizations are in the casual sector, around 78% of women-possessed organizations are in the assistance sector, and 98% of women-claimed organizations are miniature endeavors.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Despite having funding needs that are comparable to those of male-owned businesses, female-owned businesses experience greater levels of financial exclusion for a variety of reasons.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367778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D381E58-BF6F-25AA-5ACE-76D3A9D6607C}"/>
              </a:ext>
            </a:extLst>
          </p:cNvPr>
          <p:cNvSpPr>
            <a:spLocks noGrp="1"/>
          </p:cNvSpPr>
          <p:nvPr>
            <p:ph type="title"/>
          </p:nvPr>
        </p:nvSpPr>
        <p:spPr>
          <a:xfrm>
            <a:off x="333829" y="275771"/>
            <a:ext cx="11019971" cy="957943"/>
          </a:xfrm>
        </p:spPr>
        <p:txBody>
          <a:bodyPr/>
          <a:lstStyle/>
          <a:p>
            <a:pPr algn="just"/>
            <a:r>
              <a:rPr lang="en-IN" b="1" dirty="0">
                <a:latin typeface="Times New Roman" panose="02020603050405020304" pitchFamily="18" charset="0"/>
                <a:cs typeface="Times New Roman" panose="02020603050405020304" pitchFamily="18" charset="0"/>
              </a:rPr>
              <a:t>LITERATURE REVIEW </a:t>
            </a:r>
          </a:p>
        </p:txBody>
      </p:sp>
      <p:sp>
        <p:nvSpPr>
          <p:cNvPr id="4" name="TextBox 3">
            <a:extLst>
              <a:ext uri="{FF2B5EF4-FFF2-40B4-BE49-F238E27FC236}">
                <a16:creationId xmlns:a16="http://schemas.microsoft.com/office/drawing/2014/main" xmlns="" id="{F9312B02-4957-2AB5-BE95-976DA5FBAC3C}"/>
              </a:ext>
            </a:extLst>
          </p:cNvPr>
          <p:cNvSpPr txBox="1"/>
          <p:nvPr/>
        </p:nvSpPr>
        <p:spPr>
          <a:xfrm>
            <a:off x="333829" y="1233713"/>
            <a:ext cx="11524342"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Baporikar</a:t>
            </a:r>
            <a:r>
              <a:rPr lang="en-US" sz="2000" dirty="0">
                <a:latin typeface="Times New Roman" panose="02020603050405020304" pitchFamily="18" charset="0"/>
                <a:cs typeface="Times New Roman" panose="02020603050405020304" pitchFamily="18" charset="0"/>
              </a:rPr>
              <a:t> and </a:t>
            </a:r>
            <a:r>
              <a:rPr lang="en-US" sz="2000" dirty="0" err="1">
                <a:latin typeface="Times New Roman" panose="02020603050405020304" pitchFamily="18" charset="0"/>
                <a:cs typeface="Times New Roman" panose="02020603050405020304" pitchFamily="18" charset="0"/>
              </a:rPr>
              <a:t>Akino</a:t>
            </a:r>
            <a:r>
              <a:rPr lang="en-US" sz="2000" dirty="0">
                <a:latin typeface="Times New Roman" panose="02020603050405020304" pitchFamily="18" charset="0"/>
                <a:cs typeface="Times New Roman" panose="02020603050405020304" pitchFamily="18" charset="0"/>
              </a:rPr>
              <a:t> (2020). The vital role that financial literacy plays in the success of women entrepreneurs is examined by the survey, financial literacy is crucial for women business owners to successfully manage their funds, make wise decisions, and deal with the challenges of the competitive business world.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Chowdhury et al. (2018). The attitudes of female entrepreneurs regarding their ability to obtain bank financing are examined by the report </a:t>
            </a:r>
            <a:r>
              <a:rPr lang="en-US" sz="2000" dirty="0" err="1">
                <a:latin typeface="Times New Roman" panose="02020603050405020304" pitchFamily="18" charset="0"/>
                <a:cs typeface="Times New Roman" panose="02020603050405020304" pitchFamily="18" charset="0"/>
              </a:rPr>
              <a:t>emphasises</a:t>
            </a:r>
            <a:r>
              <a:rPr lang="en-US" sz="2000" dirty="0">
                <a:latin typeface="Times New Roman" panose="02020603050405020304" pitchFamily="18" charset="0"/>
                <a:cs typeface="Times New Roman" panose="02020603050405020304" pitchFamily="18" charset="0"/>
              </a:rPr>
              <a:t> how crucial it is for women-owned businesses to have access to financial resources, especially bank loans, in order for them to expand and survive.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Ghosh et al. (2018) aims to determine the barriers that prevent female entrepreneurs from obtaining institutional financing. The report lists a number of obstacles, such as a deficiency of collateral, a restricted network of business contacts, and prejudice on the part of financial institutions against female entrepreneurs.</a:t>
            </a:r>
          </a:p>
        </p:txBody>
      </p:sp>
    </p:spTree>
    <p:extLst>
      <p:ext uri="{BB962C8B-B14F-4D97-AF65-F5344CB8AC3E}">
        <p14:creationId xmlns:p14="http://schemas.microsoft.com/office/powerpoint/2010/main" xmlns="" val="3465883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6FB5EE-1C1F-F444-FE27-5AF9909216AD}"/>
              </a:ext>
            </a:extLst>
          </p:cNvPr>
          <p:cNvSpPr>
            <a:spLocks noGrp="1"/>
          </p:cNvSpPr>
          <p:nvPr>
            <p:ph type="title"/>
          </p:nvPr>
        </p:nvSpPr>
        <p:spPr>
          <a:xfrm>
            <a:off x="348343" y="365125"/>
            <a:ext cx="11005457" cy="868589"/>
          </a:xfrm>
        </p:spPr>
        <p:txBody>
          <a:bodyPr>
            <a:normAutofit fontScale="90000"/>
          </a:bodyPr>
          <a:lstStyle/>
          <a:p>
            <a:pPr algn="just"/>
            <a:r>
              <a:rPr lang="en-US" b="1" dirty="0">
                <a:latin typeface="Times New Roman" panose="02020603050405020304" pitchFamily="18" charset="0"/>
                <a:cs typeface="Times New Roman" panose="02020603050405020304" pitchFamily="18" charset="0"/>
              </a:rPr>
              <a:t>FINANCIAL ACCESS FOR WOMEN OWNED BUSINESS</a:t>
            </a:r>
            <a:endParaRPr lang="en-IN"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77D1F928-7B7D-F284-8DE7-414A923BEC97}"/>
              </a:ext>
            </a:extLst>
          </p:cNvPr>
          <p:cNvSpPr txBox="1"/>
          <p:nvPr/>
        </p:nvSpPr>
        <p:spPr>
          <a:xfrm>
            <a:off x="333828" y="1393371"/>
            <a:ext cx="11524343"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There are 2.79 million unregistered and 325000 enrolled women-claimed MSME in India, as per the sixth MSME overview Registration of Enlisted and Unregistered MSME Report 2022-2023.</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Their requirements for working money, speculations, and advances or credit for long haul resources make up their financial interest.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In terms of funding demand, SMEs lead the way. It is predicted that women-owned businesses will need 8.10 trillion Indian Rupees in total debt, and 2.59 trillion Indian Rupees in equity.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Regardless, as per the MSME Report 2022-23, the all-out conventional financing conceded to women-possessed organizations in 2023 was around 2.69 trillion Indian Rupees.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amount is made up of money from a variety of financial organizations, including self-help bank linkage initiatives, public sector banks, and non-banking financial businesses.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3194860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A08C91-7DB9-35BD-C6C4-D4C3A11B5893}"/>
              </a:ext>
            </a:extLst>
          </p:cNvPr>
          <p:cNvSpPr>
            <a:spLocks noGrp="1"/>
          </p:cNvSpPr>
          <p:nvPr>
            <p:ph type="title"/>
          </p:nvPr>
        </p:nvSpPr>
        <p:spPr>
          <a:xfrm>
            <a:off x="290286" y="365126"/>
            <a:ext cx="11063514" cy="912132"/>
          </a:xfrm>
        </p:spPr>
        <p:txBody>
          <a:bodyPr>
            <a:noAutofit/>
          </a:bodyPr>
          <a:lstStyle/>
          <a:p>
            <a:pPr algn="just"/>
            <a:r>
              <a:rPr lang="en-IN" sz="4000" b="1" dirty="0">
                <a:latin typeface="Times New Roman" panose="02020603050405020304" pitchFamily="18" charset="0"/>
                <a:cs typeface="Times New Roman" panose="02020603050405020304" pitchFamily="18" charset="0"/>
              </a:rPr>
              <a:t>INSTITUTIONAL CREDIT FOR WOMEN ENTREPRENEURS</a:t>
            </a:r>
          </a:p>
        </p:txBody>
      </p:sp>
      <p:sp>
        <p:nvSpPr>
          <p:cNvPr id="4" name="TextBox 3">
            <a:extLst>
              <a:ext uri="{FF2B5EF4-FFF2-40B4-BE49-F238E27FC236}">
                <a16:creationId xmlns:a16="http://schemas.microsoft.com/office/drawing/2014/main" xmlns="" id="{CA2149EE-ABDE-2113-4159-8969D2A7134B}"/>
              </a:ext>
            </a:extLst>
          </p:cNvPr>
          <p:cNvSpPr txBox="1"/>
          <p:nvPr/>
        </p:nvSpPr>
        <p:spPr>
          <a:xfrm>
            <a:off x="290286" y="1277258"/>
            <a:ext cx="11205028"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It is  basic to perceive that the absence of financial projects and plans pointed toward supporting women entrepreneurs isn't the main variable adding to India's financial gap.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These female entrepreneurs get both immediate and backhanded help from financial institutions and other financial foundations to assist them with expanding their pay and business levels.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For example, the focal government presented the Rastriya Mahila </a:t>
            </a:r>
            <a:r>
              <a:rPr lang="en-US" sz="2000" dirty="0" err="1">
                <a:latin typeface="Times New Roman" panose="02020603050405020304" pitchFamily="18" charset="0"/>
                <a:cs typeface="Times New Roman" panose="02020603050405020304" pitchFamily="18" charset="0"/>
              </a:rPr>
              <a:t>Kosh</a:t>
            </a:r>
            <a:r>
              <a:rPr lang="en-US" sz="2000" dirty="0">
                <a:latin typeface="Times New Roman" panose="02020603050405020304" pitchFamily="18" charset="0"/>
                <a:cs typeface="Times New Roman" panose="02020603050405020304" pitchFamily="18" charset="0"/>
              </a:rPr>
              <a:t> program in 1993 to address the credit needs of low-pay women utilized in the customary or sloppy sectors who can't get credit from financial institutions.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To help women entrepreneurs in sending off their own organizations, the public authority additionally sent off the Seed Capital Plan, which is upheld by associations like the Directorate of Businesses, Khadi and Town Ventures Board, and Little Enterprises Institutions.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3713464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8A9B05-5776-B2A6-27D5-E6D5113A9E89}"/>
              </a:ext>
            </a:extLst>
          </p:cNvPr>
          <p:cNvSpPr>
            <a:spLocks noGrp="1"/>
          </p:cNvSpPr>
          <p:nvPr>
            <p:ph type="title"/>
          </p:nvPr>
        </p:nvSpPr>
        <p:spPr>
          <a:xfrm>
            <a:off x="319314" y="290287"/>
            <a:ext cx="11034486" cy="914400"/>
          </a:xfrm>
        </p:spPr>
        <p:txBody>
          <a:bodyPr>
            <a:noAutofit/>
          </a:bodyPr>
          <a:lstStyle/>
          <a:p>
            <a:pPr algn="just"/>
            <a:r>
              <a:rPr lang="en-US" sz="4000" b="1" dirty="0">
                <a:latin typeface="Times New Roman" panose="02020603050405020304" pitchFamily="18" charset="0"/>
                <a:cs typeface="Times New Roman" panose="02020603050405020304" pitchFamily="18" charset="0"/>
              </a:rPr>
              <a:t>FINANCIAL SCHEMES FOR WOMEN ENTREPRENEURS</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514395AF-B2B7-D04A-363B-B83496C55451}"/>
              </a:ext>
            </a:extLst>
          </p:cNvPr>
          <p:cNvSpPr txBox="1"/>
          <p:nvPr/>
        </p:nvSpPr>
        <p:spPr>
          <a:xfrm>
            <a:off x="319313" y="1451429"/>
            <a:ext cx="11509829"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b="1" dirty="0">
                <a:latin typeface="Times New Roman" panose="02020603050405020304" pitchFamily="18" charset="0"/>
                <a:cs typeface="Times New Roman" panose="02020603050405020304" pitchFamily="18" charset="0"/>
              </a:rPr>
              <a:t>Credit Guarantee Fund Scheme </a:t>
            </a:r>
            <a:r>
              <a:rPr lang="en-US" sz="2000" dirty="0">
                <a:latin typeface="Times New Roman" panose="02020603050405020304" pitchFamily="18" charset="0"/>
                <a:cs typeface="Times New Roman" panose="02020603050405020304" pitchFamily="18" charset="0"/>
              </a:rPr>
              <a:t>In May 2000, the government launched the Credit Guarantee Fund Scheme for small and medium-sized enterprises (SME) sectors. </a:t>
            </a:r>
          </a:p>
          <a:p>
            <a:pPr marL="342900" indent="-342900" algn="just">
              <a:lnSpc>
                <a:spcPct val="150000"/>
              </a:lnSpc>
              <a:buFont typeface="Wingdings" panose="05000000000000000000" pitchFamily="2" charset="2"/>
              <a:buChar char="q"/>
            </a:pPr>
            <a:r>
              <a:rPr lang="en-US" sz="2000" b="1" dirty="0" err="1">
                <a:latin typeface="Times New Roman" panose="02020603050405020304" pitchFamily="18" charset="0"/>
                <a:cs typeface="Times New Roman" panose="02020603050405020304" pitchFamily="18" charset="0"/>
              </a:rPr>
              <a:t>Bharatiya</a:t>
            </a:r>
            <a:r>
              <a:rPr lang="en-US" sz="2000" b="1" dirty="0">
                <a:latin typeface="Times New Roman" panose="02020603050405020304" pitchFamily="18" charset="0"/>
                <a:cs typeface="Times New Roman" panose="02020603050405020304" pitchFamily="18" charset="0"/>
              </a:rPr>
              <a:t> Mahila Bank Scheme </a:t>
            </a:r>
            <a:r>
              <a:rPr lang="en-US" sz="2000" dirty="0">
                <a:latin typeface="Times New Roman" panose="02020603050405020304" pitchFamily="18" charset="0"/>
                <a:cs typeface="Times New Roman" panose="02020603050405020304" pitchFamily="18" charset="0"/>
              </a:rPr>
              <a:t>is the one launching this </a:t>
            </a:r>
            <a:r>
              <a:rPr lang="en-US" sz="2000" dirty="0" err="1">
                <a:latin typeface="Times New Roman" panose="02020603050405020304" pitchFamily="18" charset="0"/>
                <a:cs typeface="Times New Roman" panose="02020603050405020304" pitchFamily="18" charset="0"/>
              </a:rPr>
              <a:t>programme</a:t>
            </a:r>
            <a:r>
              <a:rPr lang="en-US" sz="2000" dirty="0">
                <a:latin typeface="Times New Roman" panose="02020603050405020304" pitchFamily="18" charset="0"/>
                <a:cs typeface="Times New Roman" panose="02020603050405020304" pitchFamily="18" charset="0"/>
              </a:rPr>
              <a:t>, which gives women businesses access to term loans and working capital up to Rs 20 crores. </a:t>
            </a:r>
          </a:p>
          <a:p>
            <a:pPr marL="342900" indent="-342900" algn="just">
              <a:lnSpc>
                <a:spcPct val="150000"/>
              </a:lnSpc>
              <a:buFont typeface="Wingdings" panose="05000000000000000000" pitchFamily="2" charset="2"/>
              <a:buChar char="q"/>
            </a:pPr>
            <a:r>
              <a:rPr lang="en-US" sz="2000" b="1" dirty="0">
                <a:latin typeface="Times New Roman" panose="02020603050405020304" pitchFamily="18" charset="0"/>
                <a:cs typeface="Times New Roman" panose="02020603050405020304" pitchFamily="18" charset="0"/>
              </a:rPr>
              <a:t>Akshaya Mahila </a:t>
            </a:r>
            <a:r>
              <a:rPr lang="en-US" sz="2000" b="1" dirty="0" err="1">
                <a:latin typeface="Times New Roman" panose="02020603050405020304" pitchFamily="18" charset="0"/>
                <a:cs typeface="Times New Roman" panose="02020603050405020304" pitchFamily="18" charset="0"/>
              </a:rPr>
              <a:t>Arthik</a:t>
            </a:r>
            <a:r>
              <a:rPr lang="en-US" sz="2000" b="1" dirty="0">
                <a:latin typeface="Times New Roman" panose="02020603050405020304" pitchFamily="18" charset="0"/>
                <a:cs typeface="Times New Roman" panose="02020603050405020304" pitchFamily="18" charset="0"/>
              </a:rPr>
              <a:t> Sahay Yojana </a:t>
            </a:r>
            <a:r>
              <a:rPr lang="en-US" sz="2000" dirty="0">
                <a:latin typeface="Times New Roman" panose="02020603050405020304" pitchFamily="18" charset="0"/>
                <a:cs typeface="Times New Roman" panose="02020603050405020304" pitchFamily="18" charset="0"/>
              </a:rPr>
              <a:t>Bank of Baroda is launching this initiative to provide working capital restrictions on both moveable and immovable assets as well as term loans.</a:t>
            </a:r>
          </a:p>
          <a:p>
            <a:pPr marL="342900" indent="-342900" algn="just">
              <a:lnSpc>
                <a:spcPct val="150000"/>
              </a:lnSpc>
              <a:buFont typeface="Wingdings" panose="05000000000000000000" pitchFamily="2" charset="2"/>
              <a:buChar char="q"/>
            </a:pPr>
            <a:r>
              <a:rPr lang="en-US" sz="2000" b="1" dirty="0">
                <a:latin typeface="Times New Roman" panose="02020603050405020304" pitchFamily="18" charset="0"/>
                <a:cs typeface="Times New Roman" panose="02020603050405020304" pitchFamily="18" charset="0"/>
              </a:rPr>
              <a:t>Dena Shakti Scheme </a:t>
            </a:r>
            <a:r>
              <a:rPr lang="en-US" sz="2000" dirty="0">
                <a:latin typeface="Times New Roman" panose="02020603050405020304" pitchFamily="18" charset="0"/>
                <a:cs typeface="Times New Roman" panose="02020603050405020304" pitchFamily="18" charset="0"/>
              </a:rPr>
              <a:t>Dena Bank offers working capital and term loans under this </a:t>
            </a:r>
            <a:r>
              <a:rPr lang="en-US" sz="2000" dirty="0" err="1">
                <a:latin typeface="Times New Roman" panose="02020603050405020304" pitchFamily="18" charset="0"/>
                <a:cs typeface="Times New Roman" panose="02020603050405020304" pitchFamily="18" charset="0"/>
              </a:rPr>
              <a:t>programme</a:t>
            </a:r>
            <a:r>
              <a:rPr lang="en-US" sz="2000" dirty="0">
                <a:latin typeface="Times New Roman" panose="02020603050405020304" pitchFamily="18" charset="0"/>
                <a:cs typeface="Times New Roman" panose="02020603050405020304" pitchFamily="18" charset="0"/>
              </a:rPr>
              <a:t>, with a maximum amount of two million Indian rupees.</a:t>
            </a:r>
          </a:p>
          <a:p>
            <a:pPr marL="342900" indent="-342900" algn="just">
              <a:lnSpc>
                <a:spcPct val="150000"/>
              </a:lnSpc>
              <a:buFont typeface="Wingdings" panose="05000000000000000000" pitchFamily="2" charset="2"/>
              <a:buChar char="q"/>
            </a:pPr>
            <a:r>
              <a:rPr lang="en-US" sz="2000" b="1" dirty="0">
                <a:latin typeface="Times New Roman" panose="02020603050405020304" pitchFamily="18" charset="0"/>
                <a:cs typeface="Times New Roman" panose="02020603050405020304" pitchFamily="18" charset="0"/>
              </a:rPr>
              <a:t>Mudra </a:t>
            </a:r>
            <a:r>
              <a:rPr lang="en-US" sz="2000" b="1" dirty="0" err="1">
                <a:latin typeface="Times New Roman" panose="02020603050405020304" pitchFamily="18" charset="0"/>
                <a:cs typeface="Times New Roman" panose="02020603050405020304" pitchFamily="18" charset="0"/>
              </a:rPr>
              <a:t>Yojna</a:t>
            </a:r>
            <a:r>
              <a:rPr lang="en-US" sz="2000" dirty="0" err="1">
                <a:latin typeface="Times New Roman" panose="02020603050405020304" pitchFamily="18" charset="0"/>
                <a:cs typeface="Times New Roman" panose="02020603050405020304" pitchFamily="18" charset="0"/>
              </a:rPr>
              <a:t>The</a:t>
            </a:r>
            <a:r>
              <a:rPr lang="en-US" sz="2000" dirty="0">
                <a:latin typeface="Times New Roman" panose="02020603050405020304" pitchFamily="18" charset="0"/>
                <a:cs typeface="Times New Roman" panose="02020603050405020304" pitchFamily="18" charset="0"/>
              </a:rPr>
              <a:t> Micro Units Development Refinance Agency (MUDRA) Bank was established on April 8, 2015, with the goal of fostering the growth of micro units and provide financial support to the small, non-corporate business sector in India.</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333029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078921-591E-1B54-5419-676BD527E833}"/>
              </a:ext>
            </a:extLst>
          </p:cNvPr>
          <p:cNvSpPr>
            <a:spLocks noGrp="1"/>
          </p:cNvSpPr>
          <p:nvPr>
            <p:ph type="title"/>
          </p:nvPr>
        </p:nvSpPr>
        <p:spPr>
          <a:xfrm>
            <a:off x="348343" y="319315"/>
            <a:ext cx="11005457" cy="899886"/>
          </a:xfrm>
        </p:spPr>
        <p:txBody>
          <a:bodyPr>
            <a:normAutofit/>
          </a:bodyPr>
          <a:lstStyle/>
          <a:p>
            <a:pPr algn="just"/>
            <a:r>
              <a:rPr lang="en-IN" sz="4000" b="1" dirty="0">
                <a:latin typeface="Times New Roman" panose="02020603050405020304" pitchFamily="18" charset="0"/>
                <a:cs typeface="Times New Roman" panose="02020603050405020304" pitchFamily="18" charset="0"/>
              </a:rPr>
              <a:t>CONCLUSION </a:t>
            </a:r>
          </a:p>
        </p:txBody>
      </p:sp>
      <p:sp>
        <p:nvSpPr>
          <p:cNvPr id="4" name="TextBox 3">
            <a:extLst>
              <a:ext uri="{FF2B5EF4-FFF2-40B4-BE49-F238E27FC236}">
                <a16:creationId xmlns:a16="http://schemas.microsoft.com/office/drawing/2014/main" xmlns="" id="{3F68F35B-1D5E-AD6F-FF38-44BDEFC6D2CE}"/>
              </a:ext>
            </a:extLst>
          </p:cNvPr>
          <p:cNvSpPr txBox="1"/>
          <p:nvPr/>
        </p:nvSpPr>
        <p:spPr>
          <a:xfrm>
            <a:off x="348343" y="1422401"/>
            <a:ext cx="10755086" cy="4307398"/>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India, the extent of female entrepreneurs is rising rapidly. the error among accessibility and interest for financing women-possessed organizations. </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Consequently, to advance women-possessed organizations, the bureaucratic and state legislatures have laid out various financial institutions and given a scope of projects pointed toward reducing the financial weight on these entrepreneurs. </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An itemized conversation of establishment wise loaning to women-claimed organizations is given to give a total image of the financial assist that women with canning access.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46857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523C8F-C6A6-14C5-EBA9-FE9A6910FFB4}"/>
              </a:ext>
            </a:extLst>
          </p:cNvPr>
          <p:cNvSpPr>
            <a:spLocks noGrp="1"/>
          </p:cNvSpPr>
          <p:nvPr>
            <p:ph type="title"/>
          </p:nvPr>
        </p:nvSpPr>
        <p:spPr>
          <a:xfrm>
            <a:off x="304800" y="275771"/>
            <a:ext cx="11049000" cy="957943"/>
          </a:xfrm>
        </p:spPr>
        <p:txBody>
          <a:bodyPr>
            <a:normAutofit/>
          </a:bodyPr>
          <a:lstStyle/>
          <a:p>
            <a:r>
              <a:rPr lang="en-IN" sz="4000" b="1" dirty="0">
                <a:latin typeface="Times New Roman" panose="02020603050405020304" pitchFamily="18" charset="0"/>
                <a:cs typeface="Times New Roman" panose="02020603050405020304" pitchFamily="18" charset="0"/>
              </a:rPr>
              <a:t>REFERENCE </a:t>
            </a:r>
          </a:p>
        </p:txBody>
      </p:sp>
      <p:sp>
        <p:nvSpPr>
          <p:cNvPr id="4" name="TextBox 3">
            <a:extLst>
              <a:ext uri="{FF2B5EF4-FFF2-40B4-BE49-F238E27FC236}">
                <a16:creationId xmlns:a16="http://schemas.microsoft.com/office/drawing/2014/main" xmlns="" id="{09E7B4F1-F635-E18D-DC9F-23C9983E3E50}"/>
              </a:ext>
            </a:extLst>
          </p:cNvPr>
          <p:cNvSpPr txBox="1"/>
          <p:nvPr/>
        </p:nvSpPr>
        <p:spPr>
          <a:xfrm>
            <a:off x="406400" y="1335314"/>
            <a:ext cx="10769600"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IN" sz="2000" dirty="0" err="1">
                <a:latin typeface="Times New Roman" panose="02020603050405020304" pitchFamily="18" charset="0"/>
                <a:cs typeface="Times New Roman" panose="02020603050405020304" pitchFamily="18" charset="0"/>
              </a:rPr>
              <a:t>Andriamahery</a:t>
            </a:r>
            <a:r>
              <a:rPr lang="en-IN" sz="2000" dirty="0">
                <a:latin typeface="Times New Roman" panose="02020603050405020304" pitchFamily="18" charset="0"/>
                <a:cs typeface="Times New Roman" panose="02020603050405020304" pitchFamily="18" charset="0"/>
              </a:rPr>
              <a:t>, A., &amp; </a:t>
            </a:r>
            <a:r>
              <a:rPr lang="en-IN" sz="2000" dirty="0" err="1">
                <a:latin typeface="Times New Roman" panose="02020603050405020304" pitchFamily="18" charset="0"/>
                <a:cs typeface="Times New Roman" panose="02020603050405020304" pitchFamily="18" charset="0"/>
              </a:rPr>
              <a:t>Qamruzzaman</a:t>
            </a:r>
            <a:r>
              <a:rPr lang="en-IN" sz="2000" dirty="0">
                <a:latin typeface="Times New Roman" panose="02020603050405020304" pitchFamily="18" charset="0"/>
                <a:cs typeface="Times New Roman" panose="02020603050405020304" pitchFamily="18" charset="0"/>
              </a:rPr>
              <a:t>, M. (2022). Do access to finance, technical know-how, and financial literacy offer women empowerment through women’s entrepreneurial development?. Frontiers in Psychology, 12, 776844.</a:t>
            </a:r>
          </a:p>
          <a:p>
            <a:pPr marL="342900" indent="-342900" algn="just">
              <a:lnSpc>
                <a:spcPct val="150000"/>
              </a:lnSpc>
              <a:buFont typeface="Wingdings" panose="05000000000000000000" pitchFamily="2" charset="2"/>
              <a:buChar char="q"/>
            </a:pPr>
            <a:r>
              <a:rPr lang="en-IN" sz="2000" dirty="0" err="1">
                <a:latin typeface="Times New Roman" panose="02020603050405020304" pitchFamily="18" charset="0"/>
                <a:cs typeface="Times New Roman" panose="02020603050405020304" pitchFamily="18" charset="0"/>
              </a:rPr>
              <a:t>Baporikar</a:t>
            </a:r>
            <a:r>
              <a:rPr lang="en-IN" sz="2000" dirty="0">
                <a:latin typeface="Times New Roman" panose="02020603050405020304" pitchFamily="18" charset="0"/>
                <a:cs typeface="Times New Roman" panose="02020603050405020304" pitchFamily="18" charset="0"/>
              </a:rPr>
              <a:t>, N., &amp; </a:t>
            </a:r>
            <a:r>
              <a:rPr lang="en-IN" sz="2000" dirty="0" err="1">
                <a:latin typeface="Times New Roman" panose="02020603050405020304" pitchFamily="18" charset="0"/>
                <a:cs typeface="Times New Roman" panose="02020603050405020304" pitchFamily="18" charset="0"/>
              </a:rPr>
              <a:t>Akino</a:t>
            </a:r>
            <a:r>
              <a:rPr lang="en-IN" sz="2000" dirty="0">
                <a:latin typeface="Times New Roman" panose="02020603050405020304" pitchFamily="18" charset="0"/>
                <a:cs typeface="Times New Roman" panose="02020603050405020304" pitchFamily="18" charset="0"/>
              </a:rPr>
              <a:t>, S. (2020). Financial literacy imperative for success of women entrepreneurship. International Journal of Innovation in the Digital Economy (IJIDE), 11(3), 1-21.</a:t>
            </a:r>
          </a:p>
          <a:p>
            <a:pPr marL="342900" indent="-342900" algn="just">
              <a:lnSpc>
                <a:spcPct val="150000"/>
              </a:lnSpc>
              <a:buFont typeface="Wingdings" panose="05000000000000000000" pitchFamily="2" charset="2"/>
              <a:buChar char="q"/>
            </a:pPr>
            <a:r>
              <a:rPr lang="en-IN" sz="2000" dirty="0">
                <a:latin typeface="Times New Roman" panose="02020603050405020304" pitchFamily="18" charset="0"/>
                <a:cs typeface="Times New Roman" panose="02020603050405020304" pitchFamily="18" charset="0"/>
              </a:rPr>
              <a:t>Chowdhury, T. Y., </a:t>
            </a:r>
            <a:r>
              <a:rPr lang="en-IN" sz="2000" dirty="0" err="1">
                <a:latin typeface="Times New Roman" panose="02020603050405020304" pitchFamily="18" charset="0"/>
                <a:cs typeface="Times New Roman" panose="02020603050405020304" pitchFamily="18" charset="0"/>
              </a:rPr>
              <a:t>Yeasmin</a:t>
            </a:r>
            <a:r>
              <a:rPr lang="en-IN" sz="2000" dirty="0">
                <a:latin typeface="Times New Roman" panose="02020603050405020304" pitchFamily="18" charset="0"/>
                <a:cs typeface="Times New Roman" panose="02020603050405020304" pitchFamily="18" charset="0"/>
              </a:rPr>
              <a:t>, A., &amp; Ahmed, Z. (2018). Perception of women entrepreneurs to accessing bank credit. Journal of Global Entrepreneurship Research, 8, 1-16.</a:t>
            </a:r>
          </a:p>
          <a:p>
            <a:pPr marL="342900" indent="-342900" algn="just">
              <a:lnSpc>
                <a:spcPct val="150000"/>
              </a:lnSpc>
              <a:buFont typeface="Wingdings" panose="05000000000000000000" pitchFamily="2" charset="2"/>
              <a:buChar char="q"/>
            </a:pPr>
            <a:r>
              <a:rPr lang="en-IN" sz="2000" dirty="0" err="1">
                <a:latin typeface="Times New Roman" panose="02020603050405020304" pitchFamily="18" charset="0"/>
                <a:cs typeface="Times New Roman" panose="02020603050405020304" pitchFamily="18" charset="0"/>
              </a:rPr>
              <a:t>Fauzi</a:t>
            </a:r>
            <a:r>
              <a:rPr lang="en-IN" sz="2000" dirty="0">
                <a:latin typeface="Times New Roman" panose="02020603050405020304" pitchFamily="18" charset="0"/>
                <a:cs typeface="Times New Roman" panose="02020603050405020304" pitchFamily="18" charset="0"/>
              </a:rPr>
              <a:t>, F., Antoni, D., &amp; Suwarni, E. (2021). Mapping potential sectors based on financial and digital literacy of women entrepreneurs: A study of the developing economy. Journal of Governance and Regulation/Volume, 10(2).</a:t>
            </a:r>
          </a:p>
        </p:txBody>
      </p:sp>
    </p:spTree>
    <p:extLst>
      <p:ext uri="{BB962C8B-B14F-4D97-AF65-F5344CB8AC3E}">
        <p14:creationId xmlns:p14="http://schemas.microsoft.com/office/powerpoint/2010/main" xmlns="" val="3310402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64891FA-3500-4A76-E1FC-DFBED6DCCEEB}"/>
              </a:ext>
            </a:extLst>
          </p:cNvPr>
          <p:cNvSpPr>
            <a:spLocks noGrp="1"/>
          </p:cNvSpPr>
          <p:nvPr>
            <p:ph type="title"/>
          </p:nvPr>
        </p:nvSpPr>
        <p:spPr>
          <a:xfrm>
            <a:off x="838200" y="365125"/>
            <a:ext cx="10515600" cy="5948589"/>
          </a:xfrm>
        </p:spPr>
        <p:txBody>
          <a:bodyPr>
            <a:normAutofit/>
          </a:bodyPr>
          <a:lstStyle/>
          <a:p>
            <a:pPr algn="ctr"/>
            <a:r>
              <a:rPr lang="en-US" sz="5000" b="1" dirty="0">
                <a:latin typeface="Times New Roman" panose="02020603050405020304" pitchFamily="18" charset="0"/>
                <a:cs typeface="Times New Roman" panose="02020603050405020304" pitchFamily="18" charset="0"/>
              </a:rPr>
              <a:t>THANK YOU </a:t>
            </a:r>
            <a:endParaRPr lang="en-IN" sz="5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8356207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34</TotalTime>
  <Words>1008</Words>
  <Application>Microsoft Office PowerPoint</Application>
  <PresentationFormat>Custom</PresentationFormat>
  <Paragraphs>40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Savon</vt:lpstr>
      <vt:lpstr>FINANCIAL ASSISTANT FOR WOMEN ENTREPRENEUR</vt:lpstr>
      <vt:lpstr>INTRODUCTION </vt:lpstr>
      <vt:lpstr>LITERATURE REVIEW </vt:lpstr>
      <vt:lpstr>FINANCIAL ACCESS FOR WOMEN OWNED BUSINESS</vt:lpstr>
      <vt:lpstr>INSTITUTIONAL CREDIT FOR WOMEN ENTREPRENEURS</vt:lpstr>
      <vt:lpstr>FINANCIAL SCHEMES FOR WOMEN ENTREPRENEURS</vt:lpstr>
      <vt:lpstr>CONCLUSION </vt:lpstr>
      <vt:lpstr>REFERENCE </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FINANCIAL ASSISTANT FOR WOMEN ENTREPRENEUR</dc:title>
  <dc:creator>intel</dc:creator>
  <cp:lastModifiedBy>pc</cp:lastModifiedBy>
  <cp:revision>3</cp:revision>
  <dcterms:created xsi:type="dcterms:W3CDTF">2024-03-09T08:19:34Z</dcterms:created>
  <dcterms:modified xsi:type="dcterms:W3CDTF">2024-03-12T06:28:21Z</dcterms:modified>
</cp:coreProperties>
</file>