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4993" autoAdjust="0"/>
    <p:restoredTop sz="94660"/>
  </p:normalViewPr>
  <p:slideViewPr>
    <p:cSldViewPr snapToGrid="0">
      <p:cViewPr varScale="1">
        <p:scale>
          <a:sx n="91" d="100"/>
          <a:sy n="91" d="100"/>
        </p:scale>
        <p:origin x="-126" y="-114"/>
      </p:cViewPr>
      <p:guideLst>
        <p:guide orient="horz" pos="2160"/>
        <p:guide pos="384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0" name="Group 9"/>
          <p:cNvGrpSpPr/>
          <p:nvPr/>
        </p:nvGrpSpPr>
        <p:grpSpPr>
          <a:xfrm>
            <a:off x="0" y="0"/>
            <a:ext cx="12188825" cy="6872226"/>
            <a:chOff x="0" y="0"/>
            <a:chExt cx="12188825" cy="6872226"/>
          </a:xfrm>
        </p:grpSpPr>
        <p:pic>
          <p:nvPicPr>
            <p:cNvPr id="9" name="Picture 8" descr="HD-PanelTitle-V.png"/>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xmlns="" val="0"/>
                </a:ext>
              </a:extLst>
            </a:blip>
            <a:srcRect l="2" r="47673"/>
            <a:stretch/>
          </p:blipFill>
          <p:spPr>
            <a:xfrm rot="5400000">
              <a:off x="5245268" y="530352"/>
              <a:ext cx="1673352" cy="612648"/>
            </a:xfrm>
            <a:prstGeom prst="rect">
              <a:avLst/>
            </a:prstGeom>
          </p:spPr>
        </p:pic>
        <p:pic>
          <p:nvPicPr>
            <p:cNvPr id="18" name="Picture 17" descr="HDRibbonTitle-UniformTrim.png"/>
            <p:cNvPicPr>
              <a:picLocks noChangeAspect="1"/>
            </p:cNvPicPr>
            <p:nvPr/>
          </p:nvPicPr>
          <p:blipFill rotWithShape="1">
            <a:blip r:embed="rId3">
              <a:extLst>
                <a:ext uri="{28A0092B-C50C-407E-A947-70E740481C1C}">
                  <a14:useLocalDpi xmlns:a14="http://schemas.microsoft.com/office/drawing/2010/main" xmlns="" val="0"/>
                </a:ext>
              </a:extLst>
            </a:blip>
            <a:srcRect r="48819"/>
            <a:stretch/>
          </p:blipFill>
          <p:spPr>
            <a:xfrm rot="5400000">
              <a:off x="5263556" y="5747514"/>
              <a:ext cx="1636776"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2A244BDB-F7C0-4C9B-90DF-29C07AB602CC}" type="datetimeFigureOut">
              <a:rPr lang="en-IN" smtClean="0"/>
              <a:pPr/>
              <a:t>11-03-2024</a:t>
            </a:fld>
            <a:endParaRPr lang="en-IN"/>
          </a:p>
        </p:txBody>
      </p:sp>
      <p:sp>
        <p:nvSpPr>
          <p:cNvPr id="5" name="Footer Placeholder 4"/>
          <p:cNvSpPr>
            <a:spLocks noGrp="1"/>
          </p:cNvSpPr>
          <p:nvPr>
            <p:ph type="ftr" sz="quarter" idx="11"/>
          </p:nvPr>
        </p:nvSpPr>
        <p:spPr>
          <a:xfrm>
            <a:off x="2692397" y="5037663"/>
            <a:ext cx="5214635" cy="279400"/>
          </a:xfrm>
        </p:spPr>
        <p:txBody>
          <a:bodyPr/>
          <a:lstStyle/>
          <a:p>
            <a:endParaRPr lang="en-IN"/>
          </a:p>
        </p:txBody>
      </p:sp>
      <p:sp>
        <p:nvSpPr>
          <p:cNvPr id="6" name="Slide Number Placeholder 5"/>
          <p:cNvSpPr>
            <a:spLocks noGrp="1"/>
          </p:cNvSpPr>
          <p:nvPr>
            <p:ph type="sldNum" sz="quarter" idx="12"/>
          </p:nvPr>
        </p:nvSpPr>
        <p:spPr>
          <a:xfrm>
            <a:off x="8956900" y="5037663"/>
            <a:ext cx="551167" cy="279400"/>
          </a:xfrm>
        </p:spPr>
        <p:txBody>
          <a:bodyPr/>
          <a:lstStyle/>
          <a:p>
            <a:fld id="{7321EF54-C0A4-4878-B6A3-D746DCC3498E}" type="slidenum">
              <a:rPr lang="en-IN" smtClean="0"/>
              <a:pPr/>
              <a:t>‹#›</a:t>
            </a:fld>
            <a:endParaRPr lang="en-IN"/>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11269103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A244BDB-F7C0-4C9B-90DF-29C07AB602CC}"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321EF54-C0A4-4878-B6A3-D746DCC3498E}" type="slidenum">
              <a:rPr lang="en-IN" smtClean="0"/>
              <a:pPr/>
              <a:t>‹#›</a:t>
            </a:fld>
            <a:endParaRPr lang="en-IN"/>
          </a:p>
        </p:txBody>
      </p:sp>
    </p:spTree>
    <p:extLst>
      <p:ext uri="{BB962C8B-B14F-4D97-AF65-F5344CB8AC3E}">
        <p14:creationId xmlns:p14="http://schemas.microsoft.com/office/powerpoint/2010/main" xmlns="" val="35011580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A244BDB-F7C0-4C9B-90DF-29C07AB602CC}"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321EF54-C0A4-4878-B6A3-D746DCC3498E}" type="slidenum">
              <a:rPr lang="en-IN" smtClean="0"/>
              <a:pPr/>
              <a:t>‹#›</a:t>
            </a:fld>
            <a:endParaRPr lang="en-IN"/>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41608534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A244BDB-F7C0-4C9B-90DF-29C07AB602CC}"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321EF54-C0A4-4878-B6A3-D746DCC3498E}" type="slidenum">
              <a:rPr lang="en-IN" smtClean="0"/>
              <a:pPr/>
              <a:t>‹#›</a:t>
            </a:fld>
            <a:endParaRPr lang="en-IN"/>
          </a:p>
        </p:txBody>
      </p:sp>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19877457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A244BDB-F7C0-4C9B-90DF-29C07AB602CC}" type="datetimeFigureOut">
              <a:rPr lang="en-IN" smtClean="0"/>
              <a:pPr/>
              <a:t>11-03-2024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7321EF54-C0A4-4878-B6A3-D746DCC3498E}" type="slidenum">
              <a:rPr lang="en-IN" smtClean="0"/>
              <a:pPr/>
              <a:t>‹#›</a:t>
            </a:fld>
            <a:endParaRPr lang="en-IN"/>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35981585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A244BDB-F7C0-4C9B-90DF-29C07AB602CC}" type="datetimeFigureOut">
              <a:rPr lang="en-IN" smtClean="0"/>
              <a:pPr/>
              <a:t>11-03-2024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7321EF54-C0A4-4878-B6A3-D746DCC3498E}" type="slidenum">
              <a:rPr lang="en-IN" smtClean="0"/>
              <a:pPr/>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465105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A244BDB-F7C0-4C9B-90DF-29C07AB602CC}" type="datetimeFigureOut">
              <a:rPr lang="en-IN" smtClean="0"/>
              <a:pPr/>
              <a:t>11-03-2024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7321EF54-C0A4-4878-B6A3-D746DCC3498E}" type="slidenum">
              <a:rPr lang="en-IN" smtClean="0"/>
              <a:pPr/>
              <a:t>‹#›</a:t>
            </a:fld>
            <a:endParaRPr lang="en-IN"/>
          </a:p>
        </p:txBody>
      </p:sp>
    </p:spTree>
    <p:extLst>
      <p:ext uri="{BB962C8B-B14F-4D97-AF65-F5344CB8AC3E}">
        <p14:creationId xmlns:p14="http://schemas.microsoft.com/office/powerpoint/2010/main" xmlns="" val="25026741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A244BDB-F7C0-4C9B-90DF-29C07AB602CC}"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321EF54-C0A4-4878-B6A3-D746DCC3498E}" type="slidenum">
              <a:rPr lang="en-IN" smtClean="0"/>
              <a:pPr/>
              <a:t>‹#›</a:t>
            </a:fld>
            <a:endParaRPr lang="en-IN"/>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32577185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A244BDB-F7C0-4C9B-90DF-29C07AB602CC}"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321EF54-C0A4-4878-B6A3-D746DCC3498E}" type="slidenum">
              <a:rPr lang="en-IN" smtClean="0"/>
              <a:pPr/>
              <a:t>‹#›</a:t>
            </a:fld>
            <a:endParaRPr lang="en-IN"/>
          </a:p>
        </p:txBody>
      </p:sp>
    </p:spTree>
    <p:extLst>
      <p:ext uri="{BB962C8B-B14F-4D97-AF65-F5344CB8AC3E}">
        <p14:creationId xmlns:p14="http://schemas.microsoft.com/office/powerpoint/2010/main" xmlns="" val="39445580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A244BDB-F7C0-4C9B-90DF-29C07AB602CC}" type="datetimeFigureOut">
              <a:rPr lang="en-IN" smtClean="0"/>
              <a:pPr/>
              <a:t>11-03-2024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7321EF54-C0A4-4878-B6A3-D746DCC3498E}" type="slidenum">
              <a:rPr lang="en-IN" smtClean="0"/>
              <a:pPr/>
              <a:t>‹#›</a:t>
            </a:fld>
            <a:endParaRPr lang="en-IN"/>
          </a:p>
        </p:txBody>
      </p:sp>
    </p:spTree>
    <p:extLst>
      <p:ext uri="{BB962C8B-B14F-4D97-AF65-F5344CB8AC3E}">
        <p14:creationId xmlns:p14="http://schemas.microsoft.com/office/powerpoint/2010/main" xmlns="" val="17408477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A244BDB-F7C0-4C9B-90DF-29C07AB602CC}"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321EF54-C0A4-4878-B6A3-D746DCC3498E}" type="slidenum">
              <a:rPr lang="en-IN" smtClean="0"/>
              <a:pPr/>
              <a:t>‹#›</a:t>
            </a:fld>
            <a:endParaRPr lang="en-IN"/>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20329514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A244BDB-F7C0-4C9B-90DF-29C07AB602CC}"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321EF54-C0A4-4878-B6A3-D746DCC3498E}" type="slidenum">
              <a:rPr lang="en-IN" smtClean="0"/>
              <a:pPr/>
              <a:t>‹#›</a:t>
            </a:fld>
            <a:endParaRPr lang="en-IN"/>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12879485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A244BDB-F7C0-4C9B-90DF-29C07AB602CC}"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321EF54-C0A4-4878-B6A3-D746DCC3498E}" type="slidenum">
              <a:rPr lang="en-IN" smtClean="0"/>
              <a:pPr/>
              <a:t>‹#›</a:t>
            </a:fld>
            <a:endParaRPr lang="en-IN"/>
          </a:p>
        </p:txBody>
      </p:sp>
    </p:spTree>
    <p:extLst>
      <p:ext uri="{BB962C8B-B14F-4D97-AF65-F5344CB8AC3E}">
        <p14:creationId xmlns:p14="http://schemas.microsoft.com/office/powerpoint/2010/main" xmlns="" val="10813574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6"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A244BDB-F7C0-4C9B-90DF-29C07AB602CC}"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321EF54-C0A4-4878-B6A3-D746DCC3498E}" type="slidenum">
              <a:rPr lang="en-IN" smtClean="0"/>
              <a:pPr/>
              <a:t>‹#›</a:t>
            </a:fld>
            <a:endParaRPr lang="en-IN"/>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33297883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4"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A244BDB-F7C0-4C9B-90DF-29C07AB602CC}"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321EF54-C0A4-4878-B6A3-D746DCC3498E}" type="slidenum">
              <a:rPr lang="en-IN" smtClean="0"/>
              <a:pPr/>
              <a:t>‹#›</a:t>
            </a:fld>
            <a:endParaRPr lang="en-IN"/>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24216753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A244BDB-F7C0-4C9B-90DF-29C07AB602CC}"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321EF54-C0A4-4878-B6A3-D746DCC3498E}" type="slidenum">
              <a:rPr lang="en-IN" smtClean="0"/>
              <a:pPr/>
              <a:t>‹#›</a:t>
            </a:fld>
            <a:endParaRPr lang="en-IN"/>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35600582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A244BDB-F7C0-4C9B-90DF-29C07AB602CC}" type="datetimeFigureOut">
              <a:rPr lang="en-IN" smtClean="0"/>
              <a:pPr/>
              <a:t>11-03-2024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7321EF54-C0A4-4878-B6A3-D746DCC3498E}" type="slidenum">
              <a:rPr lang="en-IN" smtClean="0"/>
              <a:pPr/>
              <a:t>‹#›</a:t>
            </a:fld>
            <a:endParaRPr lang="en-IN"/>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38851543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12188825" cy="6856215"/>
            <a:chOff x="0" y="0"/>
            <a:chExt cx="12188825" cy="6856215"/>
          </a:xfrm>
        </p:grpSpPr>
        <p:pic>
          <p:nvPicPr>
            <p:cNvPr id="8" name="Picture 7" descr="HD-PanelContent-V.png"/>
            <p:cNvPicPr>
              <a:picLocks noChangeAspect="1"/>
            </p:cNvPicPr>
            <p:nvPr/>
          </p:nvPicPr>
          <p:blipFill>
            <a:blip r:embed="rId19">
              <a:extLst>
                <a:ext uri="{28A0092B-C50C-407E-A947-70E740481C1C}">
                  <a14:useLocalDpi xmlns:a14="http://schemas.microsoft.com/office/drawing/2010/main" xmlns=""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xmlns="" val="0"/>
                </a:ext>
              </a:extLst>
            </a:blip>
            <a:srcRect r="5093"/>
            <a:stretch/>
          </p:blipFill>
          <p:spPr>
            <a:xfrm rot="5400000">
              <a:off x="5706471" y="76265"/>
              <a:ext cx="758952"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xmlns="" val="0"/>
                </a:ext>
              </a:extLst>
            </a:blip>
            <a:srcRect r="5093"/>
            <a:stretch/>
          </p:blipFill>
          <p:spPr>
            <a:xfrm rot="5400000">
              <a:off x="5706470" y="6173526"/>
              <a:ext cx="758952"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2A244BDB-F7C0-4C9B-90DF-29C07AB602CC}" type="datetimeFigureOut">
              <a:rPr lang="en-IN" smtClean="0"/>
              <a:pPr/>
              <a:t>11-03-2024</a:t>
            </a:fld>
            <a:endParaRPr lang="en-IN"/>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321EF54-C0A4-4878-B6A3-D746DCC3498E}" type="slidenum">
              <a:rPr lang="en-IN" smtClean="0"/>
              <a:pPr/>
              <a:t>‹#›</a:t>
            </a:fld>
            <a:endParaRPr lang="en-IN"/>
          </a:p>
        </p:txBody>
      </p:sp>
    </p:spTree>
    <p:extLst>
      <p:ext uri="{BB962C8B-B14F-4D97-AF65-F5344CB8AC3E}">
        <p14:creationId xmlns:p14="http://schemas.microsoft.com/office/powerpoint/2010/main" xmlns="" val="1570916429"/>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7D691CB-51C0-C9E2-9CC2-B541A52E8B52}"/>
              </a:ext>
            </a:extLst>
          </p:cNvPr>
          <p:cNvSpPr>
            <a:spLocks noGrp="1"/>
          </p:cNvSpPr>
          <p:nvPr>
            <p:ph type="ctrTitle"/>
          </p:nvPr>
        </p:nvSpPr>
        <p:spPr/>
        <p:txBody>
          <a:bodyPr>
            <a:normAutofit/>
          </a:bodyPr>
          <a:lstStyle/>
          <a:p>
            <a:r>
              <a:rPr lang="en-IN" sz="2800" b="1" kern="0" dirty="0" smtClean="0">
                <a:solidFill>
                  <a:srgbClr val="1F1F1F"/>
                </a:solidFill>
                <a:effectLst/>
                <a:latin typeface="Times New Roman" panose="02020603050405020304" pitchFamily="18" charset="0"/>
                <a:ea typeface="Times New Roman" panose="02020603050405020304" pitchFamily="18" charset="0"/>
                <a:cs typeface="Times New Roman" panose="02020603050405020304" pitchFamily="18" charset="0"/>
              </a:rPr>
              <a:t>EFFECTIVE COMMUNICATION AND COLLABORATION STRATEGIES FOR HYBRID TEAMS                                         </a:t>
            </a:r>
            <a:endParaRPr lang="en-IN" sz="8000" dirty="0"/>
          </a:p>
        </p:txBody>
      </p:sp>
      <p:sp>
        <p:nvSpPr>
          <p:cNvPr id="7" name="Rectangle 6"/>
          <p:cNvSpPr/>
          <p:nvPr/>
        </p:nvSpPr>
        <p:spPr>
          <a:xfrm>
            <a:off x="7499329" y="4389962"/>
            <a:ext cx="1583895" cy="307777"/>
          </a:xfrm>
          <a:prstGeom prst="rect">
            <a:avLst/>
          </a:prstGeom>
        </p:spPr>
        <p:txBody>
          <a:bodyPr wrap="none">
            <a:spAutoFit/>
          </a:bodyPr>
          <a:lstStyle/>
          <a:p>
            <a:r>
              <a:rPr lang="en-US" sz="1400" dirty="0" smtClean="0"/>
              <a:t>NIHARIKA PANDA</a:t>
            </a:r>
            <a:endParaRPr lang="en-US" sz="1400" dirty="0"/>
          </a:p>
        </p:txBody>
      </p:sp>
      <p:sp>
        <p:nvSpPr>
          <p:cNvPr id="11" name="Rectangle 10"/>
          <p:cNvSpPr/>
          <p:nvPr/>
        </p:nvSpPr>
        <p:spPr>
          <a:xfrm>
            <a:off x="6801751" y="4747313"/>
            <a:ext cx="3014911" cy="584775"/>
          </a:xfrm>
          <a:prstGeom prst="rect">
            <a:avLst/>
          </a:prstGeom>
        </p:spPr>
        <p:txBody>
          <a:bodyPr wrap="square">
            <a:spAutoFit/>
          </a:bodyPr>
          <a:lstStyle/>
          <a:p>
            <a:pPr algn="ctr"/>
            <a:r>
              <a:rPr lang="en-US" sz="1600" dirty="0" smtClean="0"/>
              <a:t>Subject : COMMERCE AND MANAGEMENT</a:t>
            </a:r>
            <a:endParaRPr lang="en-US" sz="1600" dirty="0"/>
          </a:p>
        </p:txBody>
      </p:sp>
    </p:spTree>
    <p:extLst>
      <p:ext uri="{BB962C8B-B14F-4D97-AF65-F5344CB8AC3E}">
        <p14:creationId xmlns:p14="http://schemas.microsoft.com/office/powerpoint/2010/main" xmlns="" val="28463616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62891B9-198B-9E53-76AB-CAB6F327A9DA}"/>
              </a:ext>
            </a:extLst>
          </p:cNvPr>
          <p:cNvSpPr>
            <a:spLocks noGrp="1"/>
          </p:cNvSpPr>
          <p:nvPr>
            <p:ph type="title"/>
          </p:nvPr>
        </p:nvSpPr>
        <p:spPr/>
        <p:txBody>
          <a:bodyPr/>
          <a:lstStyle/>
          <a:p>
            <a:r>
              <a:rPr lang="en-IN" b="1" dirty="0">
                <a:latin typeface="Algerian" panose="04020705040A02060702" pitchFamily="82" charset="0"/>
              </a:rPr>
              <a:t>INTRODUCTION </a:t>
            </a:r>
          </a:p>
        </p:txBody>
      </p:sp>
      <p:sp>
        <p:nvSpPr>
          <p:cNvPr id="3" name="Content Placeholder 2">
            <a:extLst>
              <a:ext uri="{FF2B5EF4-FFF2-40B4-BE49-F238E27FC236}">
                <a16:creationId xmlns:a16="http://schemas.microsoft.com/office/drawing/2014/main" xmlns="" id="{3E444700-6388-3B23-1E32-B1465FEEA391}"/>
              </a:ext>
            </a:extLst>
          </p:cNvPr>
          <p:cNvSpPr>
            <a:spLocks noGrp="1"/>
          </p:cNvSpPr>
          <p:nvPr>
            <p:ph idx="1"/>
          </p:nvPr>
        </p:nvSpPr>
        <p:spPr/>
        <p:txBody>
          <a:bodyPr>
            <a:normAutofit lnSpcReduction="10000"/>
          </a:bodyPr>
          <a:lstStyle/>
          <a:p>
            <a:pPr algn="just"/>
            <a:r>
              <a:rPr lang="en-IN" sz="1800" dirty="0">
                <a:effectLst/>
                <a:latin typeface="Times New Roman" panose="02020603050405020304" pitchFamily="18" charset="0"/>
                <a:ea typeface="Calibri" panose="020F0502020204030204" pitchFamily="34" charset="0"/>
              </a:rPr>
              <a:t>Organizations are embracing hybrid work models—which blend in-person and remote collaboration—in response to global movements towards dispersed teams and remote work. In order to successfully traverse the potential and difficulties presented by hybrid teams, communication and collaboration tactics must be reevaluated in light of this paradigm change in work dynamics.</a:t>
            </a:r>
          </a:p>
          <a:p>
            <a:pPr algn="just"/>
            <a:r>
              <a:rPr lang="en-IN" sz="1800" dirty="0">
                <a:effectLst/>
                <a:latin typeface="Times New Roman" panose="02020603050405020304" pitchFamily="18" charset="0"/>
                <a:ea typeface="Calibri" panose="020F0502020204030204" pitchFamily="34" charset="0"/>
              </a:rPr>
              <a:t>The purpose of this article is to investigate and evaluate efficient collaboration and communication techniques designed especially for hybrid teams. Through an exploration of the distinct dynamics present in hybrid work settings, our aim is to pinpoint optimal methods, obstacles, and prospects for enhancing team productivity and unity</a:t>
            </a:r>
            <a:r>
              <a:rPr lang="en-IN" sz="1800" dirty="0">
                <a:latin typeface="Times New Roman" panose="02020603050405020304" pitchFamily="18" charset="0"/>
                <a:ea typeface="Calibri" panose="020F0502020204030204" pitchFamily="34" charset="0"/>
              </a:rPr>
              <a:t>.</a:t>
            </a:r>
          </a:p>
          <a:p>
            <a:pPr algn="just"/>
            <a:r>
              <a:rPr lang="en-IN" sz="1800" dirty="0">
                <a:effectLst/>
                <a:latin typeface="Times New Roman" panose="02020603050405020304" pitchFamily="18" charset="0"/>
                <a:ea typeface="Calibri" panose="020F0502020204030204" pitchFamily="34" charset="0"/>
              </a:rPr>
              <a:t>This article will cover every facet of efficient communication and collaboration, from using technology to facilitate frictionless communication to setting clear guidelines and conventions for both in-person and virtual cooperation.</a:t>
            </a:r>
            <a:endParaRPr lang="en-IN" dirty="0"/>
          </a:p>
        </p:txBody>
      </p:sp>
    </p:spTree>
    <p:extLst>
      <p:ext uri="{BB962C8B-B14F-4D97-AF65-F5344CB8AC3E}">
        <p14:creationId xmlns:p14="http://schemas.microsoft.com/office/powerpoint/2010/main" xmlns="" val="1065373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73E2764-118D-6430-AF04-3FA273B376C8}"/>
              </a:ext>
            </a:extLst>
          </p:cNvPr>
          <p:cNvSpPr>
            <a:spLocks noGrp="1"/>
          </p:cNvSpPr>
          <p:nvPr>
            <p:ph type="title"/>
          </p:nvPr>
        </p:nvSpPr>
        <p:spPr/>
        <p:txBody>
          <a:bodyPr>
            <a:normAutofit/>
          </a:bodyPr>
          <a:lstStyle/>
          <a:p>
            <a:r>
              <a:rPr lang="en-IN" sz="4000" b="1" dirty="0">
                <a:latin typeface="Algerian" panose="04020705040A02060702" pitchFamily="82" charset="0"/>
              </a:rPr>
              <a:t>LITERATURE REVIEW </a:t>
            </a:r>
          </a:p>
        </p:txBody>
      </p:sp>
      <p:sp>
        <p:nvSpPr>
          <p:cNvPr id="3" name="Content Placeholder 2">
            <a:extLst>
              <a:ext uri="{FF2B5EF4-FFF2-40B4-BE49-F238E27FC236}">
                <a16:creationId xmlns:a16="http://schemas.microsoft.com/office/drawing/2014/main" xmlns="" id="{1B9C17E5-D75E-3778-B6C9-F547AA358EB5}"/>
              </a:ext>
            </a:extLst>
          </p:cNvPr>
          <p:cNvSpPr>
            <a:spLocks noGrp="1"/>
          </p:cNvSpPr>
          <p:nvPr>
            <p:ph idx="1"/>
          </p:nvPr>
        </p:nvSpPr>
        <p:spPr>
          <a:xfrm>
            <a:off x="725714" y="2411789"/>
            <a:ext cx="10726058" cy="3318936"/>
          </a:xfrm>
        </p:spPr>
        <p:txBody>
          <a:bodyPr>
            <a:noAutofit/>
          </a:bodyPr>
          <a:lstStyle/>
          <a:p>
            <a:pPr algn="just"/>
            <a:r>
              <a:rPr lang="en-IN" sz="1800" dirty="0">
                <a:effectLst/>
                <a:latin typeface="Times New Roman" panose="02020603050405020304" pitchFamily="18" charset="0"/>
                <a:ea typeface="Calibri" panose="020F0502020204030204" pitchFamily="34" charset="0"/>
              </a:rPr>
              <a:t>A. Mitchell (2023). Virtual collaboration and remote work affordances at COVID-19 are examined in this study. This research aims to deepen knowledge of technology-supported collaboration to help individuals and organizations adapt, utilize, and implement virtual collaboration in a pandemic and post-pandemic environment.</a:t>
            </a:r>
          </a:p>
          <a:p>
            <a:pPr algn="just"/>
            <a:r>
              <a:rPr lang="en-IN" sz="1800" dirty="0">
                <a:effectLst/>
                <a:latin typeface="Times New Roman" panose="02020603050405020304" pitchFamily="18" charset="0"/>
                <a:ea typeface="Calibri" panose="020F0502020204030204" pitchFamily="34" charset="0"/>
              </a:rPr>
              <a:t>Morrison-Smith, S., &amp; Ruiz, J. (2020). Many studies have examined the challenges of cooperation and technology usage in specific circumstances. Virtual teams' difficulties and usage of technology to solve them have received minimal research. A literature study highlighted virtual team cooperation issues and mitigating techniques to solve this issue</a:t>
            </a:r>
            <a:r>
              <a:rPr lang="en-IN" sz="1800" dirty="0">
                <a:latin typeface="Times New Roman" panose="02020603050405020304" pitchFamily="18" charset="0"/>
                <a:ea typeface="Calibri" panose="020F0502020204030204" pitchFamily="34" charset="0"/>
              </a:rPr>
              <a:t>.</a:t>
            </a:r>
          </a:p>
          <a:p>
            <a:pPr algn="just"/>
            <a:r>
              <a:rPr lang="en-IN" sz="1800" dirty="0">
                <a:effectLst/>
                <a:latin typeface="Times New Roman" panose="02020603050405020304" pitchFamily="18" charset="0"/>
                <a:ea typeface="Calibri" panose="020F0502020204030204" pitchFamily="34" charset="0"/>
              </a:rPr>
              <a:t>T. M. </a:t>
            </a:r>
            <a:r>
              <a:rPr lang="en-IN" sz="1800" dirty="0" err="1">
                <a:effectLst/>
                <a:latin typeface="Times New Roman" panose="02020603050405020304" pitchFamily="18" charset="0"/>
                <a:ea typeface="Calibri" panose="020F0502020204030204" pitchFamily="34" charset="0"/>
              </a:rPr>
              <a:t>Juvet</a:t>
            </a:r>
            <a:r>
              <a:rPr lang="en-IN" sz="1800" dirty="0">
                <a:effectLst/>
                <a:latin typeface="Times New Roman" panose="02020603050405020304" pitchFamily="18" charset="0"/>
                <a:ea typeface="Calibri" panose="020F0502020204030204" pitchFamily="34" charset="0"/>
              </a:rPr>
              <a:t>, S. </a:t>
            </a:r>
            <a:r>
              <a:rPr lang="en-IN" sz="1800" dirty="0" err="1">
                <a:effectLst/>
                <a:latin typeface="Times New Roman" panose="02020603050405020304" pitchFamily="18" charset="0"/>
                <a:ea typeface="Calibri" panose="020F0502020204030204" pitchFamily="34" charset="0"/>
              </a:rPr>
              <a:t>Corbaz-Kurth</a:t>
            </a:r>
            <a:r>
              <a:rPr lang="en-IN" sz="1800" dirty="0">
                <a:effectLst/>
                <a:latin typeface="Times New Roman" panose="02020603050405020304" pitchFamily="18" charset="0"/>
                <a:ea typeface="Calibri" panose="020F0502020204030204" pitchFamily="34" charset="0"/>
              </a:rPr>
              <a:t>, P. </a:t>
            </a:r>
            <a:r>
              <a:rPr lang="en-IN" sz="1800" dirty="0" err="1">
                <a:effectLst/>
                <a:latin typeface="Times New Roman" panose="02020603050405020304" pitchFamily="18" charset="0"/>
                <a:ea typeface="Calibri" panose="020F0502020204030204" pitchFamily="34" charset="0"/>
              </a:rPr>
              <a:t>Roos</a:t>
            </a:r>
            <a:r>
              <a:rPr lang="en-IN" sz="1800" dirty="0">
                <a:effectLst/>
                <a:latin typeface="Times New Roman" panose="02020603050405020304" pitchFamily="18" charset="0"/>
                <a:ea typeface="Calibri" panose="020F0502020204030204" pitchFamily="34" charset="0"/>
              </a:rPr>
              <a:t>, L. </a:t>
            </a:r>
            <a:r>
              <a:rPr lang="en-IN" sz="1800" dirty="0" err="1">
                <a:effectLst/>
                <a:latin typeface="Times New Roman" panose="02020603050405020304" pitchFamily="18" charset="0"/>
                <a:ea typeface="Calibri" panose="020F0502020204030204" pitchFamily="34" charset="0"/>
              </a:rPr>
              <a:t>Benzakour</a:t>
            </a:r>
            <a:r>
              <a:rPr lang="en-IN" sz="1800" dirty="0">
                <a:effectLst/>
                <a:latin typeface="Times New Roman" panose="02020603050405020304" pitchFamily="18" charset="0"/>
                <a:ea typeface="Calibri" panose="020F0502020204030204" pitchFamily="34" charset="0"/>
              </a:rPr>
              <a:t>, S. </a:t>
            </a:r>
            <a:r>
              <a:rPr lang="en-IN" sz="1800" dirty="0" err="1">
                <a:effectLst/>
                <a:latin typeface="Times New Roman" panose="02020603050405020304" pitchFamily="18" charset="0"/>
                <a:ea typeface="Calibri" panose="020F0502020204030204" pitchFamily="34" charset="0"/>
              </a:rPr>
              <a:t>Cereghetti</a:t>
            </a:r>
            <a:r>
              <a:rPr lang="en-IN" sz="1800" dirty="0">
                <a:effectLst/>
                <a:latin typeface="Times New Roman" panose="02020603050405020304" pitchFamily="18" charset="0"/>
                <a:ea typeface="Calibri" panose="020F0502020204030204" pitchFamily="34" charset="0"/>
              </a:rPr>
              <a:t>, G. </a:t>
            </a:r>
            <a:r>
              <a:rPr lang="en-IN" sz="1800" dirty="0" err="1">
                <a:effectLst/>
                <a:latin typeface="Times New Roman" panose="02020603050405020304" pitchFamily="18" charset="0"/>
                <a:ea typeface="Calibri" panose="020F0502020204030204" pitchFamily="34" charset="0"/>
              </a:rPr>
              <a:t>Moullec</a:t>
            </a:r>
            <a:r>
              <a:rPr lang="en-IN" sz="1800" dirty="0">
                <a:effectLst/>
                <a:latin typeface="Times New Roman" panose="02020603050405020304" pitchFamily="18" charset="0"/>
                <a:ea typeface="Calibri" panose="020F0502020204030204" pitchFamily="34" charset="0"/>
              </a:rPr>
              <a:t>, and R. </a:t>
            </a:r>
            <a:r>
              <a:rPr lang="en-IN" sz="1800" dirty="0" err="1">
                <a:effectLst/>
                <a:latin typeface="Times New Roman" panose="02020603050405020304" pitchFamily="18" charset="0"/>
                <a:ea typeface="Calibri" panose="020F0502020204030204" pitchFamily="34" charset="0"/>
              </a:rPr>
              <a:t>Weissbrodt</a:t>
            </a:r>
            <a:r>
              <a:rPr lang="en-IN" sz="1800" dirty="0">
                <a:effectLst/>
                <a:latin typeface="Times New Roman" panose="02020603050405020304" pitchFamily="18" charset="0"/>
                <a:ea typeface="Calibri" panose="020F0502020204030204" pitchFamily="34" charset="0"/>
              </a:rPr>
              <a:t> (2021). The resilient healthcare literature discusses how frontline personnel' collective regulation mechanisms help institutions handle significant crises. Thus, this mixed-methodology research examined challenging real-world scenarios faced by staff and supervisors in a wide sample of Swiss healthcare facilities during the pandemic's first wave. </a:t>
            </a:r>
            <a:endParaRPr lang="en-IN" sz="1800" dirty="0"/>
          </a:p>
        </p:txBody>
      </p:sp>
    </p:spTree>
    <p:extLst>
      <p:ext uri="{BB962C8B-B14F-4D97-AF65-F5344CB8AC3E}">
        <p14:creationId xmlns:p14="http://schemas.microsoft.com/office/powerpoint/2010/main" xmlns="" val="13314544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48D4C3F-3491-10FA-F9CF-E1139A873A86}"/>
              </a:ext>
            </a:extLst>
          </p:cNvPr>
          <p:cNvSpPr>
            <a:spLocks noGrp="1"/>
          </p:cNvSpPr>
          <p:nvPr>
            <p:ph type="title"/>
          </p:nvPr>
        </p:nvSpPr>
        <p:spPr/>
        <p:txBody>
          <a:bodyPr>
            <a:normAutofit fontScale="90000"/>
          </a:bodyPr>
          <a:lstStyle/>
          <a:p>
            <a:r>
              <a:rPr lang="en-US" b="1" dirty="0">
                <a:latin typeface="Algerian" panose="04020705040A02060702" pitchFamily="82" charset="0"/>
              </a:rPr>
              <a:t>INTENTIONAL COLLABORATION IN A HYBRID WORD </a:t>
            </a:r>
            <a:endParaRPr lang="en-IN" b="1" dirty="0">
              <a:latin typeface="Algerian" panose="04020705040A02060702" pitchFamily="82" charset="0"/>
            </a:endParaRPr>
          </a:p>
        </p:txBody>
      </p:sp>
      <p:sp>
        <p:nvSpPr>
          <p:cNvPr id="3" name="Content Placeholder 2">
            <a:extLst>
              <a:ext uri="{FF2B5EF4-FFF2-40B4-BE49-F238E27FC236}">
                <a16:creationId xmlns:a16="http://schemas.microsoft.com/office/drawing/2014/main" xmlns="" id="{E378FEE2-5522-6141-0395-21BE3F2CDD7A}"/>
              </a:ext>
            </a:extLst>
          </p:cNvPr>
          <p:cNvSpPr>
            <a:spLocks noGrp="1"/>
          </p:cNvSpPr>
          <p:nvPr>
            <p:ph idx="1"/>
          </p:nvPr>
        </p:nvSpPr>
        <p:spPr/>
        <p:txBody>
          <a:bodyPr>
            <a:norm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000" b="1" kern="100" dirty="0">
                <a:effectLst/>
                <a:latin typeface="Times New Roman" panose="02020603050405020304" pitchFamily="18" charset="0"/>
                <a:ea typeface="Calibri" panose="020F0502020204030204" pitchFamily="34" charset="0"/>
                <a:cs typeface="Times New Roman" panose="02020603050405020304" pitchFamily="18" charset="0"/>
              </a:rPr>
              <a:t>Working together, together: </a:t>
            </a: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when teams are positioned in close proximity to one another, leading to meetings that take place in a common area.</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000" b="1" kern="100" dirty="0">
                <a:effectLst/>
                <a:latin typeface="Times New Roman" panose="02020603050405020304" pitchFamily="18" charset="0"/>
                <a:ea typeface="Calibri" panose="020F0502020204030204" pitchFamily="34" charset="0"/>
                <a:cs typeface="Times New Roman" panose="02020603050405020304" pitchFamily="18" charset="0"/>
              </a:rPr>
              <a:t>Working together, apart: </a:t>
            </a: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a situation in which teams are geographically dispersed yet participate in virtual meetings.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000" b="1" kern="100" dirty="0">
                <a:effectLst/>
                <a:latin typeface="Times New Roman" panose="02020603050405020304" pitchFamily="18" charset="0"/>
                <a:ea typeface="Calibri" panose="020F0502020204030204" pitchFamily="34" charset="0"/>
                <a:cs typeface="Times New Roman" panose="02020603050405020304" pitchFamily="18" charset="0"/>
              </a:rPr>
              <a:t>Working alone, together: </a:t>
            </a: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when teams are working in common locations but are not simultaneously working on their projects.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000" b="1" kern="100" dirty="0">
                <a:effectLst/>
                <a:latin typeface="Times New Roman" panose="02020603050405020304" pitchFamily="18" charset="0"/>
                <a:ea typeface="Calibri" panose="020F0502020204030204" pitchFamily="34" charset="0"/>
                <a:cs typeface="Times New Roman" panose="02020603050405020304" pitchFamily="18" charset="0"/>
              </a:rPr>
              <a:t>Working alone, apart:</a:t>
            </a:r>
            <a:r>
              <a:rPr lang="en-IN" sz="2000" kern="100" dirty="0">
                <a:effectLst/>
                <a:latin typeface="Times New Roman" panose="02020603050405020304" pitchFamily="18" charset="0"/>
                <a:ea typeface="Calibri" panose="020F0502020204030204" pitchFamily="34" charset="0"/>
                <a:cs typeface="Times New Roman" panose="02020603050405020304" pitchFamily="18" charset="0"/>
              </a:rPr>
              <a:t> whenever teams are dispersed and individuals are engaged in task that requires intense concentration.</a:t>
            </a:r>
          </a:p>
        </p:txBody>
      </p:sp>
    </p:spTree>
    <p:extLst>
      <p:ext uri="{BB962C8B-B14F-4D97-AF65-F5344CB8AC3E}">
        <p14:creationId xmlns:p14="http://schemas.microsoft.com/office/powerpoint/2010/main" xmlns="" val="26996420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222F600-CBF7-77EA-C996-317CB0AC1E6B}"/>
              </a:ext>
            </a:extLst>
          </p:cNvPr>
          <p:cNvSpPr>
            <a:spLocks noGrp="1"/>
          </p:cNvSpPr>
          <p:nvPr>
            <p:ph type="title"/>
          </p:nvPr>
        </p:nvSpPr>
        <p:spPr/>
        <p:txBody>
          <a:bodyPr>
            <a:normAutofit/>
          </a:bodyPr>
          <a:lstStyle/>
          <a:p>
            <a:r>
              <a:rPr lang="en-US" b="1" dirty="0">
                <a:latin typeface="Algerian" panose="04020705040A02060702" pitchFamily="82" charset="0"/>
              </a:rPr>
              <a:t>MODES OF HYBRID COMMUNICATION </a:t>
            </a:r>
            <a:endParaRPr lang="en-IN" b="1" dirty="0">
              <a:latin typeface="Algerian" panose="04020705040A02060702" pitchFamily="82" charset="0"/>
            </a:endParaRPr>
          </a:p>
        </p:txBody>
      </p:sp>
      <p:sp>
        <p:nvSpPr>
          <p:cNvPr id="3" name="Content Placeholder 2">
            <a:extLst>
              <a:ext uri="{FF2B5EF4-FFF2-40B4-BE49-F238E27FC236}">
                <a16:creationId xmlns:a16="http://schemas.microsoft.com/office/drawing/2014/main" xmlns="" id="{95C861AD-0839-70CE-A4C5-E7886D48C255}"/>
              </a:ext>
            </a:extLst>
          </p:cNvPr>
          <p:cNvSpPr>
            <a:spLocks noGrp="1"/>
          </p:cNvSpPr>
          <p:nvPr>
            <p:ph idx="1"/>
          </p:nvPr>
        </p:nvSpPr>
        <p:spPr/>
        <p:txBody>
          <a:bodyPr/>
          <a:lstStyle/>
          <a:p>
            <a:r>
              <a:rPr lang="en-IN" sz="1800" dirty="0">
                <a:effectLst/>
                <a:latin typeface="Times New Roman" panose="02020603050405020304" pitchFamily="18" charset="0"/>
                <a:ea typeface="Calibri" panose="020F0502020204030204" pitchFamily="34" charset="0"/>
              </a:rPr>
              <a:t>We see that hybrid communication is similar to a coin in that it has two sides that are equally important: the synchronous side and the asynchronous side. This becomes apparent when we examine hybrid communication in further detail. </a:t>
            </a:r>
          </a:p>
          <a:p>
            <a:pPr algn="just">
              <a:lnSpc>
                <a:spcPct val="107000"/>
              </a:lnSpc>
              <a:spcAft>
                <a:spcPts val="800"/>
              </a:spcAft>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Synchronous communication</a:t>
            </a:r>
            <a:r>
              <a:rPr lang="en-IN" sz="1800" b="1" kern="100" dirty="0">
                <a:latin typeface="Calibri" panose="020F0502020204030204" pitchFamily="34" charset="0"/>
                <a:ea typeface="Calibri" panose="020F0502020204030204" pitchFamily="34" charset="0"/>
                <a:cs typeface="Times New Roman" panose="02020603050405020304" pitchFamily="18" charset="0"/>
              </a:rPr>
              <a:t>: </a:t>
            </a:r>
            <a:r>
              <a:rPr lang="en-IN" sz="1800" dirty="0">
                <a:effectLst/>
                <a:latin typeface="Times New Roman" panose="02020603050405020304" pitchFamily="18" charset="0"/>
                <a:ea typeface="Calibri" panose="020F0502020204030204" pitchFamily="34" charset="0"/>
              </a:rPr>
              <a:t>The purpose of synchronous communication is to deliver instantaneous replies, and it takes place in real time simultaneously. Synchronous communication accounts for the vast bulk of the interactions that take place in ordinary office environments.</a:t>
            </a:r>
          </a:p>
          <a:p>
            <a:pPr algn="just">
              <a:lnSpc>
                <a:spcPct val="107000"/>
              </a:lnSpc>
              <a:spcAft>
                <a:spcPts val="800"/>
              </a:spcAft>
            </a:pPr>
            <a:r>
              <a:rPr lang="en-IN" sz="1800" b="1" kern="100" dirty="0">
                <a:effectLst/>
                <a:latin typeface="Times New Roman" panose="02020603050405020304" pitchFamily="18" charset="0"/>
                <a:ea typeface="Calibri" panose="020F0502020204030204" pitchFamily="34" charset="0"/>
                <a:cs typeface="Times New Roman" panose="02020603050405020304" pitchFamily="18" charset="0"/>
              </a:rPr>
              <a:t>Asynchronous communication</a:t>
            </a:r>
            <a:r>
              <a:rPr lang="en-IN" sz="1800" b="1" kern="100" dirty="0">
                <a:latin typeface="Calibri" panose="020F0502020204030204" pitchFamily="34" charset="0"/>
                <a:ea typeface="Calibri" panose="020F0502020204030204" pitchFamily="34" charset="0"/>
                <a:cs typeface="Times New Roman" panose="02020603050405020304" pitchFamily="18" charset="0"/>
              </a:rPr>
              <a:t>: </a:t>
            </a:r>
            <a:r>
              <a:rPr lang="en-IN" sz="1800" dirty="0">
                <a:effectLst/>
                <a:latin typeface="Times New Roman" panose="02020603050405020304" pitchFamily="18" charset="0"/>
                <a:ea typeface="Calibri" panose="020F0502020204030204" pitchFamily="34" charset="0"/>
              </a:rPr>
              <a:t>Due to the fact that there is a time lag between the person who is presenting the information and the person who is receiving it, asynchronous communication does not often take place in real time. </a:t>
            </a:r>
            <a:endParaRPr lang="en-IN" dirty="0"/>
          </a:p>
        </p:txBody>
      </p:sp>
    </p:spTree>
    <p:extLst>
      <p:ext uri="{BB962C8B-B14F-4D97-AF65-F5344CB8AC3E}">
        <p14:creationId xmlns:p14="http://schemas.microsoft.com/office/powerpoint/2010/main" xmlns="" val="11552264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6B47050-6990-7429-E43F-A868F9B15F2F}"/>
              </a:ext>
            </a:extLst>
          </p:cNvPr>
          <p:cNvSpPr>
            <a:spLocks noGrp="1"/>
          </p:cNvSpPr>
          <p:nvPr>
            <p:ph type="title"/>
          </p:nvPr>
        </p:nvSpPr>
        <p:spPr/>
        <p:txBody>
          <a:bodyPr/>
          <a:lstStyle/>
          <a:p>
            <a:r>
              <a:rPr lang="en-IN" dirty="0"/>
              <a:t>	</a:t>
            </a:r>
            <a:r>
              <a:rPr lang="en-IN" b="1" dirty="0">
                <a:latin typeface="Algerian" panose="04020705040A02060702" pitchFamily="82" charset="0"/>
              </a:rPr>
              <a:t>CONCLUSION</a:t>
            </a:r>
            <a:r>
              <a:rPr lang="en-IN" dirty="0"/>
              <a:t> </a:t>
            </a:r>
          </a:p>
        </p:txBody>
      </p:sp>
      <p:sp>
        <p:nvSpPr>
          <p:cNvPr id="3" name="Content Placeholder 2">
            <a:extLst>
              <a:ext uri="{FF2B5EF4-FFF2-40B4-BE49-F238E27FC236}">
                <a16:creationId xmlns:a16="http://schemas.microsoft.com/office/drawing/2014/main" xmlns="" id="{AA7ACE59-BDB8-D766-B065-ED4B7D5AA84E}"/>
              </a:ext>
            </a:extLst>
          </p:cNvPr>
          <p:cNvSpPr>
            <a:spLocks noGrp="1"/>
          </p:cNvSpPr>
          <p:nvPr>
            <p:ph idx="1"/>
          </p:nvPr>
        </p:nvSpPr>
        <p:spPr/>
        <p:txBody>
          <a:bodyPr>
            <a:normAutofit lnSpcReduction="10000"/>
          </a:bodyPr>
          <a:lstStyle/>
          <a:p>
            <a:pPr algn="just"/>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Organizations must adapt to hybrid work environments by recognizing the importance of collaboration beyond physical location. Gartner research identifies four work modes: "working together, together," "working together, apart," "working alone, together," and "working alone, apart." Effective hybrid communication requires a balanced approach between synchronous and asynchronous communication. </a:t>
            </a:r>
          </a:p>
          <a:p>
            <a:pPr algn="just"/>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Synchronous communication, prevalent in traditional in-office settings, requires additional planning and coordination. </a:t>
            </a:r>
          </a:p>
          <a:p>
            <a:pPr algn="just"/>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Asynchronous communication, characterized by time delays, is crucial for remote and hybrid teams, allowing flexibility and productivity. </a:t>
            </a:r>
          </a:p>
          <a:p>
            <a:pPr algn="just"/>
            <a:r>
              <a:rPr lang="en-IN" sz="1800" kern="100" dirty="0">
                <a:effectLst/>
                <a:latin typeface="Times New Roman" panose="02020603050405020304" pitchFamily="18" charset="0"/>
                <a:ea typeface="Calibri" panose="020F0502020204030204" pitchFamily="34" charset="0"/>
                <a:cs typeface="Times New Roman" panose="02020603050405020304" pitchFamily="18" charset="0"/>
              </a:rPr>
              <a:t>Successful hybrid work environments require intentional collaboration strategies that consider both physical and temporal dimensions.</a:t>
            </a:r>
            <a:endParaRPr lang="en-IN"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IN" dirty="0"/>
          </a:p>
        </p:txBody>
      </p:sp>
    </p:spTree>
    <p:extLst>
      <p:ext uri="{BB962C8B-B14F-4D97-AF65-F5344CB8AC3E}">
        <p14:creationId xmlns:p14="http://schemas.microsoft.com/office/powerpoint/2010/main" xmlns="" val="23593570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B9654E5-8F0C-40E1-8723-7325F2FB4A53}"/>
              </a:ext>
            </a:extLst>
          </p:cNvPr>
          <p:cNvSpPr>
            <a:spLocks noGrp="1"/>
          </p:cNvSpPr>
          <p:nvPr>
            <p:ph type="title"/>
          </p:nvPr>
        </p:nvSpPr>
        <p:spPr/>
        <p:txBody>
          <a:bodyPr/>
          <a:lstStyle/>
          <a:p>
            <a:r>
              <a:rPr lang="en-IN" b="1" dirty="0">
                <a:latin typeface="Algerian" panose="04020705040A02060702" pitchFamily="82" charset="0"/>
              </a:rPr>
              <a:t>REFERENCES </a:t>
            </a:r>
          </a:p>
        </p:txBody>
      </p:sp>
      <p:sp>
        <p:nvSpPr>
          <p:cNvPr id="3" name="Content Placeholder 2">
            <a:extLst>
              <a:ext uri="{FF2B5EF4-FFF2-40B4-BE49-F238E27FC236}">
                <a16:creationId xmlns:a16="http://schemas.microsoft.com/office/drawing/2014/main" xmlns="" id="{E25B63FE-C76F-E347-69BF-A21735DC0E76}"/>
              </a:ext>
            </a:extLst>
          </p:cNvPr>
          <p:cNvSpPr>
            <a:spLocks noGrp="1"/>
          </p:cNvSpPr>
          <p:nvPr>
            <p:ph idx="1"/>
          </p:nvPr>
        </p:nvSpPr>
        <p:spPr/>
        <p:txBody>
          <a:bodyPr>
            <a:normAutofit fontScale="92500" lnSpcReduction="20000"/>
          </a:bodyPr>
          <a:lstStyle/>
          <a:p>
            <a:pPr marL="342900" lvl="0" indent="-342900" algn="just">
              <a:lnSpc>
                <a:spcPct val="107000"/>
              </a:lnSpc>
              <a:buFont typeface="+mj-lt"/>
              <a:buAutoNum type="arabicPeriod"/>
            </a:pP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Arslan, A., Cooper, C., Khan, Z., </a:t>
            </a:r>
            <a:r>
              <a:rPr lang="en-IN" sz="1800" i="1" kern="100" dirty="0" err="1">
                <a:effectLst/>
                <a:latin typeface="Times New Roman" panose="02020603050405020304" pitchFamily="18" charset="0"/>
                <a:ea typeface="Calibri" panose="020F0502020204030204" pitchFamily="34" charset="0"/>
                <a:cs typeface="Times New Roman" panose="02020603050405020304" pitchFamily="18" charset="0"/>
              </a:rPr>
              <a:t>Golgeci</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 I., &amp; Ali, I. (2022). Artificial intelligence and human workers interaction at team level: a conceptual assessment of the challenges and potential HRM strategies. International Journal of Manpower, 43(1), 75-88.</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rabicPeriod"/>
            </a:pPr>
            <a:r>
              <a:rPr lang="en-IN" sz="1800" i="1" kern="100" dirty="0" err="1">
                <a:effectLst/>
                <a:latin typeface="Times New Roman" panose="02020603050405020304" pitchFamily="18" charset="0"/>
                <a:ea typeface="Calibri" panose="020F0502020204030204" pitchFamily="34" charset="0"/>
                <a:cs typeface="Times New Roman" panose="02020603050405020304" pitchFamily="18" charset="0"/>
              </a:rPr>
              <a:t>Babapour</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IN" sz="1800" i="1" kern="100" dirty="0" err="1">
                <a:effectLst/>
                <a:latin typeface="Times New Roman" panose="02020603050405020304" pitchFamily="18" charset="0"/>
                <a:ea typeface="Calibri" panose="020F0502020204030204" pitchFamily="34" charset="0"/>
                <a:cs typeface="Times New Roman" panose="02020603050405020304" pitchFamily="18" charset="0"/>
              </a:rPr>
              <a:t>Chafi</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 M., </a:t>
            </a:r>
            <a:r>
              <a:rPr lang="en-IN" sz="1800" i="1" kern="100" dirty="0" err="1">
                <a:effectLst/>
                <a:latin typeface="Times New Roman" panose="02020603050405020304" pitchFamily="18" charset="0"/>
                <a:ea typeface="Calibri" panose="020F0502020204030204" pitchFamily="34" charset="0"/>
                <a:cs typeface="Times New Roman" panose="02020603050405020304" pitchFamily="18" charset="0"/>
              </a:rPr>
              <a:t>Hultberg</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 A., &amp; </a:t>
            </a:r>
            <a:r>
              <a:rPr lang="en-IN" sz="1800" i="1" kern="100" dirty="0" err="1">
                <a:effectLst/>
                <a:latin typeface="Times New Roman" panose="02020603050405020304" pitchFamily="18" charset="0"/>
                <a:ea typeface="Calibri" panose="020F0502020204030204" pitchFamily="34" charset="0"/>
                <a:cs typeface="Times New Roman" panose="02020603050405020304" pitchFamily="18" charset="0"/>
              </a:rPr>
              <a:t>Bozic</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 Yams, N. (2021). Post-pandemic office work: Perceived challenges and opportunities for a sustainable work environment. Sustainability, 14(1), 294.</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rabicPeriod"/>
            </a:pPr>
            <a:r>
              <a:rPr lang="en-IN" sz="1800" i="1" kern="100" dirty="0" err="1">
                <a:effectLst/>
                <a:latin typeface="Times New Roman" panose="02020603050405020304" pitchFamily="18" charset="0"/>
                <a:ea typeface="Calibri" panose="020F0502020204030204" pitchFamily="34" charset="0"/>
                <a:cs typeface="Times New Roman" panose="02020603050405020304" pitchFamily="18" charset="0"/>
              </a:rPr>
              <a:t>Garro-Abarca</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 V., Palos-Sanchez, P., &amp; Aguayo-Camacho, M. (2021). Virtual teams in times of pandemic: Factors that influence performance. Frontiers in Psychology, 12, 624637.</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buFont typeface="+mj-lt"/>
              <a:buAutoNum type="arabicPeriod"/>
            </a:pPr>
            <a:r>
              <a:rPr lang="en-IN" sz="1800" i="1" kern="100" dirty="0" err="1">
                <a:effectLst/>
                <a:latin typeface="Times New Roman" panose="02020603050405020304" pitchFamily="18" charset="0"/>
                <a:ea typeface="Calibri" panose="020F0502020204030204" pitchFamily="34" charset="0"/>
                <a:cs typeface="Times New Roman" panose="02020603050405020304" pitchFamily="18" charset="0"/>
              </a:rPr>
              <a:t>Juvet</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 T. M., </a:t>
            </a:r>
            <a:r>
              <a:rPr lang="en-IN" sz="1800" i="1" kern="100" dirty="0" err="1">
                <a:effectLst/>
                <a:latin typeface="Times New Roman" panose="02020603050405020304" pitchFamily="18" charset="0"/>
                <a:ea typeface="Calibri" panose="020F0502020204030204" pitchFamily="34" charset="0"/>
                <a:cs typeface="Times New Roman" panose="02020603050405020304" pitchFamily="18" charset="0"/>
              </a:rPr>
              <a:t>Corbaz-Kurth</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 S., </a:t>
            </a:r>
            <a:r>
              <a:rPr lang="en-IN" sz="1800" i="1" kern="100" dirty="0" err="1">
                <a:effectLst/>
                <a:latin typeface="Times New Roman" panose="02020603050405020304" pitchFamily="18" charset="0"/>
                <a:ea typeface="Calibri" panose="020F0502020204030204" pitchFamily="34" charset="0"/>
                <a:cs typeface="Times New Roman" panose="02020603050405020304" pitchFamily="18" charset="0"/>
              </a:rPr>
              <a:t>Roos</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 P., </a:t>
            </a:r>
            <a:r>
              <a:rPr lang="en-IN" sz="1800" i="1" kern="100" dirty="0" err="1">
                <a:effectLst/>
                <a:latin typeface="Times New Roman" panose="02020603050405020304" pitchFamily="18" charset="0"/>
                <a:ea typeface="Calibri" panose="020F0502020204030204" pitchFamily="34" charset="0"/>
                <a:cs typeface="Times New Roman" panose="02020603050405020304" pitchFamily="18" charset="0"/>
              </a:rPr>
              <a:t>Benzakour</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 L., </a:t>
            </a:r>
            <a:r>
              <a:rPr lang="en-IN" sz="1800" i="1" kern="100" dirty="0" err="1">
                <a:effectLst/>
                <a:latin typeface="Times New Roman" panose="02020603050405020304" pitchFamily="18" charset="0"/>
                <a:ea typeface="Calibri" panose="020F0502020204030204" pitchFamily="34" charset="0"/>
                <a:cs typeface="Times New Roman" panose="02020603050405020304" pitchFamily="18" charset="0"/>
              </a:rPr>
              <a:t>Cereghetti</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 S., </a:t>
            </a:r>
            <a:r>
              <a:rPr lang="en-IN" sz="1800" i="1" kern="100" dirty="0" err="1">
                <a:effectLst/>
                <a:latin typeface="Times New Roman" panose="02020603050405020304" pitchFamily="18" charset="0"/>
                <a:ea typeface="Calibri" panose="020F0502020204030204" pitchFamily="34" charset="0"/>
                <a:cs typeface="Times New Roman" panose="02020603050405020304" pitchFamily="18" charset="0"/>
              </a:rPr>
              <a:t>Moullec</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 G., ... &amp; </a:t>
            </a:r>
            <a:r>
              <a:rPr lang="en-IN" sz="1800" i="1" kern="100" dirty="0" err="1">
                <a:effectLst/>
                <a:latin typeface="Times New Roman" panose="02020603050405020304" pitchFamily="18" charset="0"/>
                <a:ea typeface="Calibri" panose="020F0502020204030204" pitchFamily="34" charset="0"/>
                <a:cs typeface="Times New Roman" panose="02020603050405020304" pitchFamily="18" charset="0"/>
              </a:rPr>
              <a:t>Weissbrodt</a:t>
            </a: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 R. (2021). Adapting to the unexpected: Problematic work situations and resilience strategies in healthcare institutions during the COVID-19 pandemic’s first wave. Safety Science, 139, 105277.</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mj-lt"/>
              <a:buAutoNum type="arabicPeriod"/>
            </a:pPr>
            <a:r>
              <a:rPr lang="en-IN" sz="1800" i="1" kern="100" dirty="0">
                <a:effectLst/>
                <a:latin typeface="Times New Roman" panose="02020603050405020304" pitchFamily="18" charset="0"/>
                <a:ea typeface="Calibri" panose="020F0502020204030204" pitchFamily="34" charset="0"/>
                <a:cs typeface="Times New Roman" panose="02020603050405020304" pitchFamily="18" charset="0"/>
              </a:rPr>
              <a:t>Mitchell, A. (2023). Collaboration technology affordances from virtual collaboration in the time of COVID-19 and post-pandemic strategies. Information Technology &amp; People, 36(5), 1982-2008.</a:t>
            </a:r>
            <a:endParaRPr lang="en-IN" sz="18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xmlns="" val="11587783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B323DAE-70D4-C13C-0E13-2E7FDBB0639F}"/>
              </a:ext>
            </a:extLst>
          </p:cNvPr>
          <p:cNvSpPr>
            <a:spLocks noGrp="1"/>
          </p:cNvSpPr>
          <p:nvPr>
            <p:ph type="title"/>
          </p:nvPr>
        </p:nvSpPr>
        <p:spPr/>
        <p:txBody>
          <a:bodyPr>
            <a:normAutofit/>
          </a:bodyPr>
          <a:lstStyle/>
          <a:p>
            <a:r>
              <a:rPr lang="en-US" sz="5400" b="1" dirty="0">
                <a:latin typeface="Algerian" panose="04020705040A02060702" pitchFamily="82" charset="0"/>
              </a:rPr>
              <a:t>Thank you </a:t>
            </a:r>
            <a:endParaRPr lang="en-IN" sz="5400" b="1" dirty="0">
              <a:latin typeface="Algerian" panose="04020705040A02060702" pitchFamily="82" charset="0"/>
            </a:endParaRPr>
          </a:p>
        </p:txBody>
      </p:sp>
    </p:spTree>
    <p:extLst>
      <p:ext uri="{BB962C8B-B14F-4D97-AF65-F5344CB8AC3E}">
        <p14:creationId xmlns:p14="http://schemas.microsoft.com/office/powerpoint/2010/main" xmlns="" val="333609799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Foundry">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Office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xmlns="" name="Organic" id="{28CDC826-8792-45C0-861B-85EB3ADEDA33}" vid="{7039A4B3-0617-4CFC-B614-27363ECC28AC}"/>
    </a:ext>
  </a:extLst>
</a:theme>
</file>

<file path=docProps/app.xml><?xml version="1.0" encoding="utf-8"?>
<Properties xmlns="http://schemas.openxmlformats.org/officeDocument/2006/extended-properties" xmlns:vt="http://schemas.openxmlformats.org/officeDocument/2006/docPropsVTypes">
  <Template>Organic</Template>
  <TotalTime>28</TotalTime>
  <Words>642</Words>
  <Application>Microsoft Office PowerPoint</Application>
  <PresentationFormat>Custom</PresentationFormat>
  <Paragraphs>32</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Organic</vt:lpstr>
      <vt:lpstr>EFFECTIVE COMMUNICATION AND COLLABORATION STRATEGIES FOR HYBRID TEAMS                                         </vt:lpstr>
      <vt:lpstr>INTRODUCTION </vt:lpstr>
      <vt:lpstr>LITERATURE REVIEW </vt:lpstr>
      <vt:lpstr>INTENTIONAL COLLABORATION IN A HYBRID WORD </vt:lpstr>
      <vt:lpstr>MODES OF HYBRID COMMUNICATION </vt:lpstr>
      <vt:lpstr> CONCLUSION </vt:lpstr>
      <vt:lpstr>REFERENCES </vt:lpstr>
      <vt:lpstr>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EFFECTIVE COMMUNICATION AND COLLABORATION STRATEGIES FOR HYBRID TEAMS</dc:title>
  <dc:creator>intel</dc:creator>
  <cp:lastModifiedBy>pc</cp:lastModifiedBy>
  <cp:revision>13</cp:revision>
  <dcterms:created xsi:type="dcterms:W3CDTF">2024-03-06T12:33:25Z</dcterms:created>
  <dcterms:modified xsi:type="dcterms:W3CDTF">2024-03-11T08:48:12Z</dcterms:modified>
</cp:coreProperties>
</file>