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sldIdLst>
    <p:sldId id="256" r:id="rId2"/>
    <p:sldId id="257" r:id="rId3"/>
    <p:sldId id="258" r:id="rId4"/>
    <p:sldId id="259" r:id="rId5"/>
    <p:sldId id="260" r:id="rId6"/>
    <p:sldId id="267" r:id="rId7"/>
    <p:sldId id="261" r:id="rId8"/>
    <p:sldId id="262" r:id="rId9"/>
    <p:sldId id="263" r:id="rId10"/>
    <p:sldId id="264" r:id="rId11"/>
    <p:sldId id="268" r:id="rId12"/>
    <p:sldId id="265" r:id="rId13"/>
    <p:sldId id="266"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F27BB677-881F-4F6D-9B21-B6D81C83B6F7}" type="datetimeFigureOut">
              <a:rPr lang="en-IN" smtClean="0"/>
              <a:t>15-10-2024</a:t>
            </a:fld>
            <a:endParaRPr lang="en-IN"/>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BE0124A1-26A5-43E2-9B00-1CA94337257F}" type="slidenum">
              <a:rPr lang="en-IN" smtClean="0"/>
              <a:t>‹#›</a:t>
            </a:fld>
            <a:endParaRPr lang="en-IN"/>
          </a:p>
        </p:txBody>
      </p:sp>
    </p:spTree>
    <p:extLst>
      <p:ext uri="{BB962C8B-B14F-4D97-AF65-F5344CB8AC3E}">
        <p14:creationId xmlns:p14="http://schemas.microsoft.com/office/powerpoint/2010/main" val="3751879938"/>
      </p:ext>
    </p:extLst>
  </p:cSld>
  <p:clrMapOvr>
    <a:overrideClrMapping bg1="lt1" tx1="dk1" bg2="lt2" tx2="dk2" accent1="accent1" accent2="accent2" accent3="accent3" accent4="accent4" accent5="accent5" accent6="accent6" hlink="hlink" folHlink="folHlink"/>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7BB677-881F-4F6D-9B21-B6D81C83B6F7}" type="datetimeFigureOut">
              <a:rPr lang="en-IN" smtClean="0"/>
              <a:t>15-10-2024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E0124A1-26A5-43E2-9B00-1CA94337257F}" type="slidenum">
              <a:rPr lang="en-IN" smtClean="0"/>
              <a:t>‹#›</a:t>
            </a:fld>
            <a:endParaRPr lang="en-IN"/>
          </a:p>
        </p:txBody>
      </p:sp>
    </p:spTree>
    <p:extLst>
      <p:ext uri="{BB962C8B-B14F-4D97-AF65-F5344CB8AC3E}">
        <p14:creationId xmlns:p14="http://schemas.microsoft.com/office/powerpoint/2010/main" val="1189105378"/>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F27BB677-881F-4F6D-9B21-B6D81C83B6F7}" type="datetimeFigureOut">
              <a:rPr lang="en-IN" smtClean="0"/>
              <a:t>15-10-2024</a:t>
            </a:fld>
            <a:endParaRPr lang="en-IN"/>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IN"/>
          </a:p>
        </p:txBody>
      </p:sp>
      <p:sp>
        <p:nvSpPr>
          <p:cNvPr id="6" name="Slide Number Placeholder 5"/>
          <p:cNvSpPr>
            <a:spLocks noGrp="1"/>
          </p:cNvSpPr>
          <p:nvPr>
            <p:ph type="sldNum" sz="quarter" idx="12"/>
          </p:nvPr>
        </p:nvSpPr>
        <p:spPr>
          <a:xfrm>
            <a:off x="8604504" y="5211060"/>
            <a:ext cx="2112264" cy="228600"/>
          </a:xfrm>
        </p:spPr>
        <p:txBody>
          <a:bodyPr/>
          <a:lstStyle/>
          <a:p>
            <a:fld id="{BE0124A1-26A5-43E2-9B00-1CA94337257F}" type="slidenum">
              <a:rPr lang="en-IN" smtClean="0"/>
              <a:t>‹#›</a:t>
            </a:fld>
            <a:endParaRPr lang="en-IN"/>
          </a:p>
        </p:txBody>
      </p:sp>
    </p:spTree>
    <p:extLst>
      <p:ext uri="{BB962C8B-B14F-4D97-AF65-F5344CB8AC3E}">
        <p14:creationId xmlns:p14="http://schemas.microsoft.com/office/powerpoint/2010/main" val="91119882"/>
      </p:ext>
    </p:extLst>
  </p:cSld>
  <p:clrMapOvr>
    <a:overrideClrMapping bg1="lt1" tx1="dk1" bg2="lt2" tx2="dk2" accent1="accent1" accent2="accent2" accent3="accent3" accent4="accent4" accent5="accent5" accent6="accent6" hlink="hlink" folHlink="folHlink"/>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7BB677-881F-4F6D-9B21-B6D81C83B6F7}"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E0124A1-26A5-43E2-9B00-1CA94337257F}" type="slidenum">
              <a:rPr lang="en-IN" smtClean="0"/>
              <a:t>‹#›</a:t>
            </a:fld>
            <a:endParaRPr lang="en-IN"/>
          </a:p>
        </p:txBody>
      </p:sp>
    </p:spTree>
    <p:extLst>
      <p:ext uri="{BB962C8B-B14F-4D97-AF65-F5344CB8AC3E}">
        <p14:creationId xmlns:p14="http://schemas.microsoft.com/office/powerpoint/2010/main" val="941454812"/>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7BB677-881F-4F6D-9B21-B6D81C83B6F7}" type="datetimeFigureOut">
              <a:rPr lang="en-IN" smtClean="0"/>
              <a:t>15-10-2024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E0124A1-26A5-43E2-9B00-1CA94337257F}" type="slidenum">
              <a:rPr lang="en-IN" smtClean="0"/>
              <a:t>‹#›</a:t>
            </a:fld>
            <a:endParaRPr lang="en-IN"/>
          </a:p>
        </p:txBody>
      </p:sp>
    </p:spTree>
    <p:extLst>
      <p:ext uri="{BB962C8B-B14F-4D97-AF65-F5344CB8AC3E}">
        <p14:creationId xmlns:p14="http://schemas.microsoft.com/office/powerpoint/2010/main" val="1038906635"/>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7BB677-881F-4F6D-9B21-B6D81C83B6F7}" type="datetimeFigureOut">
              <a:rPr lang="en-IN" smtClean="0"/>
              <a:t>15-10-2024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E0124A1-26A5-43E2-9B00-1CA94337257F}" type="slidenum">
              <a:rPr lang="en-IN" smtClean="0"/>
              <a:t>‹#›</a:t>
            </a:fld>
            <a:endParaRPr lang="en-IN"/>
          </a:p>
        </p:txBody>
      </p:sp>
    </p:spTree>
    <p:extLst>
      <p:ext uri="{BB962C8B-B14F-4D97-AF65-F5344CB8AC3E}">
        <p14:creationId xmlns:p14="http://schemas.microsoft.com/office/powerpoint/2010/main" val="206009139"/>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7BB677-881F-4F6D-9B21-B6D81C83B6F7}" type="datetimeFigureOut">
              <a:rPr lang="en-IN" smtClean="0"/>
              <a:t>15-10-2024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E0124A1-26A5-43E2-9B00-1CA94337257F}" type="slidenum">
              <a:rPr lang="en-IN" smtClean="0"/>
              <a:t>‹#›</a:t>
            </a:fld>
            <a:endParaRPr lang="en-IN"/>
          </a:p>
        </p:txBody>
      </p:sp>
    </p:spTree>
    <p:extLst>
      <p:ext uri="{BB962C8B-B14F-4D97-AF65-F5344CB8AC3E}">
        <p14:creationId xmlns:p14="http://schemas.microsoft.com/office/powerpoint/2010/main" val="522130890"/>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F27BB677-881F-4F6D-9B21-B6D81C83B6F7}" type="datetimeFigureOut">
              <a:rPr lang="en-IN" smtClean="0"/>
              <a:t>15-10-2024</a:t>
            </a:fld>
            <a:endParaRPr lang="en-IN"/>
          </a:p>
        </p:txBody>
      </p:sp>
      <p:sp>
        <p:nvSpPr>
          <p:cNvPr id="9" name="Footer Placeholder 8"/>
          <p:cNvSpPr>
            <a:spLocks noGrp="1"/>
          </p:cNvSpPr>
          <p:nvPr>
            <p:ph type="ftr" sz="quarter" idx="11"/>
          </p:nvPr>
        </p:nvSpPr>
        <p:spPr/>
        <p:txBody>
          <a:bodyPr/>
          <a:lstStyle>
            <a:lvl1pPr algn="r">
              <a:defRPr/>
            </a:lvl1pPr>
          </a:lstStyle>
          <a:p>
            <a:endParaRPr lang="en-IN"/>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BE0124A1-26A5-43E2-9B00-1CA94337257F}" type="slidenum">
              <a:rPr lang="en-IN" smtClean="0"/>
              <a:t>‹#›</a:t>
            </a:fld>
            <a:endParaRPr lang="en-IN"/>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58562560"/>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F27BB677-881F-4F6D-9B21-B6D81C83B6F7}" type="datetimeFigureOut">
              <a:rPr lang="en-IN" smtClean="0"/>
              <a:t>15-10-2024</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IN"/>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BE0124A1-26A5-43E2-9B00-1CA94337257F}" type="slidenum">
              <a:rPr lang="en-IN" smtClean="0"/>
              <a:t>‹#›</a:t>
            </a:fld>
            <a:endParaRPr lang="en-IN"/>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1259265"/>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7BB677-881F-4F6D-9B21-B6D81C83B6F7}"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E0124A1-26A5-43E2-9B00-1CA94337257F}" type="slidenum">
              <a:rPr lang="en-IN" smtClean="0"/>
              <a:t>‹#›</a:t>
            </a:fld>
            <a:endParaRPr lang="en-IN"/>
          </a:p>
        </p:txBody>
      </p:sp>
    </p:spTree>
    <p:extLst>
      <p:ext uri="{BB962C8B-B14F-4D97-AF65-F5344CB8AC3E}">
        <p14:creationId xmlns:p14="http://schemas.microsoft.com/office/powerpoint/2010/main" val="743718011"/>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7BB677-881F-4F6D-9B21-B6D81C83B6F7}"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E0124A1-26A5-43E2-9B00-1CA94337257F}" type="slidenum">
              <a:rPr lang="en-IN" smtClean="0"/>
              <a:t>‹#›</a:t>
            </a:fld>
            <a:endParaRPr lang="en-IN"/>
          </a:p>
        </p:txBody>
      </p:sp>
    </p:spTree>
    <p:extLst>
      <p:ext uri="{BB962C8B-B14F-4D97-AF65-F5344CB8AC3E}">
        <p14:creationId xmlns:p14="http://schemas.microsoft.com/office/powerpoint/2010/main" val="3362120252"/>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F27BB677-881F-4F6D-9B21-B6D81C83B6F7}" type="datetimeFigureOut">
              <a:rPr lang="en-IN" smtClean="0"/>
              <a:t>15-10-2024</a:t>
            </a:fld>
            <a:endParaRPr lang="en-IN"/>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IN"/>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BE0124A1-26A5-43E2-9B00-1CA94337257F}" type="slidenum">
              <a:rPr lang="en-IN" smtClean="0"/>
              <a:t>‹#›</a:t>
            </a:fld>
            <a:endParaRPr lang="en-IN"/>
          </a:p>
        </p:txBody>
      </p:sp>
    </p:spTree>
    <p:extLst>
      <p:ext uri="{BB962C8B-B14F-4D97-AF65-F5344CB8AC3E}">
        <p14:creationId xmlns:p14="http://schemas.microsoft.com/office/powerpoint/2010/main" val="2709398203"/>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ransition spd="slow">
    <p:wipe/>
  </p:transition>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0AF06-AF50-FD7F-DE55-C26B7FB421FC}"/>
              </a:ext>
            </a:extLst>
          </p:cNvPr>
          <p:cNvSpPr>
            <a:spLocks noGrp="1"/>
          </p:cNvSpPr>
          <p:nvPr>
            <p:ph type="ctrTitle"/>
          </p:nvPr>
        </p:nvSpPr>
        <p:spPr>
          <a:xfrm>
            <a:off x="3276600" y="2158913"/>
            <a:ext cx="5638800" cy="1463040"/>
          </a:xfrm>
        </p:spPr>
        <p:txBody>
          <a:bodyPr>
            <a:normAutofit/>
          </a:bodyPr>
          <a:lstStyle/>
          <a:p>
            <a:pPr algn="ctr"/>
            <a:r>
              <a:rPr lang="en-US" sz="2000" b="1" dirty="0">
                <a:latin typeface="Times New Roman" panose="02020603050405020304" pitchFamily="18" charset="0"/>
                <a:cs typeface="Times New Roman" panose="02020603050405020304" pitchFamily="18" charset="0"/>
              </a:rPr>
              <a:t>WITHANIA SOMNIFERA L: AN OVERVIEW</a:t>
            </a:r>
            <a:endParaRPr lang="en-IN" sz="2000"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11349AB-5520-5683-CA7E-C2C9F50174C9}"/>
              </a:ext>
            </a:extLst>
          </p:cNvPr>
          <p:cNvSpPr txBox="1"/>
          <p:nvPr/>
        </p:nvSpPr>
        <p:spPr>
          <a:xfrm>
            <a:off x="4602998" y="3967567"/>
            <a:ext cx="6003010" cy="1015663"/>
          </a:xfrm>
          <a:prstGeom prst="rect">
            <a:avLst/>
          </a:prstGeom>
          <a:noFill/>
        </p:spPr>
        <p:txBody>
          <a:bodyPr wrap="square">
            <a:spAutoFit/>
          </a:bodyPr>
          <a:lstStyle/>
          <a:p>
            <a:pPr algn="r"/>
            <a:r>
              <a:rPr lang="en-IN" sz="2000" b="1" dirty="0" err="1">
                <a:latin typeface="Times New Roman" panose="02020603050405020304" pitchFamily="18" charset="0"/>
                <a:cs typeface="Times New Roman" panose="02020603050405020304" pitchFamily="18" charset="0"/>
              </a:rPr>
              <a:t>Lishi</a:t>
            </a:r>
            <a:r>
              <a:rPr lang="en-IN" sz="2000" b="1" dirty="0">
                <a:latin typeface="Times New Roman" panose="02020603050405020304" pitchFamily="18" charset="0"/>
                <a:cs typeface="Times New Roman" panose="02020603050405020304" pitchFamily="18" charset="0"/>
              </a:rPr>
              <a:t> Kaki and </a:t>
            </a:r>
            <a:r>
              <a:rPr lang="en-IN" sz="2000" b="1" dirty="0" err="1">
                <a:latin typeface="Times New Roman" panose="02020603050405020304" pitchFamily="18" charset="0"/>
                <a:cs typeface="Times New Roman" panose="02020603050405020304" pitchFamily="18" charset="0"/>
              </a:rPr>
              <a:t>Joram</a:t>
            </a:r>
            <a:r>
              <a:rPr lang="en-IN" sz="2000" b="1" dirty="0">
                <a:latin typeface="Times New Roman" panose="02020603050405020304" pitchFamily="18" charset="0"/>
                <a:cs typeface="Times New Roman" panose="02020603050405020304" pitchFamily="18" charset="0"/>
              </a:rPr>
              <a:t> Yari</a:t>
            </a:r>
          </a:p>
          <a:p>
            <a:pPr algn="r"/>
            <a:r>
              <a:rPr lang="en-IN" sz="2000" b="1" dirty="0">
                <a:latin typeface="Times New Roman" panose="02020603050405020304" pitchFamily="18" charset="0"/>
                <a:cs typeface="Times New Roman" panose="02020603050405020304" pitchFamily="18" charset="0"/>
              </a:rPr>
              <a:t>Department of agriculture, </a:t>
            </a:r>
          </a:p>
          <a:p>
            <a:pPr algn="r"/>
            <a:r>
              <a:rPr lang="en-IN" sz="2000" b="1" dirty="0">
                <a:latin typeface="Times New Roman" panose="02020603050405020304" pitchFamily="18" charset="0"/>
                <a:cs typeface="Times New Roman" panose="02020603050405020304" pitchFamily="18" charset="0"/>
              </a:rPr>
              <a:t>Himalayan University, Itanagar, Arunachal Pradesh</a:t>
            </a:r>
          </a:p>
        </p:txBody>
      </p:sp>
    </p:spTree>
    <p:extLst>
      <p:ext uri="{BB962C8B-B14F-4D97-AF65-F5344CB8AC3E}">
        <p14:creationId xmlns:p14="http://schemas.microsoft.com/office/powerpoint/2010/main" val="268899132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F23E1-7D9F-C084-95D2-39F5AFF25B32}"/>
              </a:ext>
            </a:extLst>
          </p:cNvPr>
          <p:cNvSpPr>
            <a:spLocks noGrp="1"/>
          </p:cNvSpPr>
          <p:nvPr>
            <p:ph type="title"/>
          </p:nvPr>
        </p:nvSpPr>
        <p:spPr>
          <a:xfrm>
            <a:off x="336884" y="131279"/>
            <a:ext cx="11016916" cy="1108586"/>
          </a:xfrm>
        </p:spPr>
        <p:txBody>
          <a:bodyPr>
            <a:normAutofit/>
          </a:bodyPr>
          <a:lstStyle/>
          <a:p>
            <a:pPr algn="ctr"/>
            <a:r>
              <a:rPr lang="en-IN" sz="4000" b="1" dirty="0">
                <a:latin typeface="Times New Roman" panose="02020603050405020304" pitchFamily="18" charset="0"/>
                <a:cs typeface="Times New Roman" panose="02020603050405020304" pitchFamily="18" charset="0"/>
              </a:rPr>
              <a:t>INTRODUCTION</a:t>
            </a:r>
          </a:p>
        </p:txBody>
      </p:sp>
      <p:sp>
        <p:nvSpPr>
          <p:cNvPr id="4" name="TextBox 3">
            <a:extLst>
              <a:ext uri="{FF2B5EF4-FFF2-40B4-BE49-F238E27FC236}">
                <a16:creationId xmlns:a16="http://schemas.microsoft.com/office/drawing/2014/main" id="{9B585668-A807-57A0-FD43-EDA5DBBA692A}"/>
              </a:ext>
            </a:extLst>
          </p:cNvPr>
          <p:cNvSpPr txBox="1"/>
          <p:nvPr/>
        </p:nvSpPr>
        <p:spPr>
          <a:xfrm>
            <a:off x="336884" y="1022889"/>
            <a:ext cx="11016916" cy="5538504"/>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meaning and origin of the word </a:t>
            </a:r>
            <a:r>
              <a:rPr lang="en-US" sz="2000" dirty="0" err="1">
                <a:latin typeface="Times New Roman" panose="02020603050405020304" pitchFamily="18" charset="0"/>
                <a:cs typeface="Times New Roman" panose="02020603050405020304" pitchFamily="18" charset="0"/>
              </a:rPr>
              <a:t>Withania</a:t>
            </a:r>
            <a:r>
              <a:rPr lang="en-US" sz="2000" dirty="0">
                <a:latin typeface="Times New Roman" panose="02020603050405020304" pitchFamily="18" charset="0"/>
                <a:cs typeface="Times New Roman" panose="02020603050405020304" pitchFamily="18" charset="0"/>
              </a:rPr>
              <a:t> is doubtful, whereas </a:t>
            </a:r>
            <a:r>
              <a:rPr lang="en-US" sz="2000" dirty="0" err="1">
                <a:latin typeface="Times New Roman" panose="02020603050405020304" pitchFamily="18" charset="0"/>
                <a:cs typeface="Times New Roman" panose="02020603050405020304" pitchFamily="18" charset="0"/>
              </a:rPr>
              <a:t>somnifera</a:t>
            </a:r>
            <a:r>
              <a:rPr lang="en-US" sz="2000" dirty="0">
                <a:latin typeface="Times New Roman" panose="02020603050405020304" pitchFamily="18" charset="0"/>
                <a:cs typeface="Times New Roman" panose="02020603050405020304" pitchFamily="18" charset="0"/>
              </a:rPr>
              <a:t> refers to the narcotic property of the leaves of plant. </a:t>
            </a:r>
          </a:p>
          <a:p>
            <a:pPr marL="285750" indent="-285750" algn="just">
              <a:lnSpc>
                <a:spcPct val="20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Withaniasomnifera</a:t>
            </a:r>
            <a:r>
              <a:rPr lang="en-US" sz="2000" dirty="0">
                <a:latin typeface="Times New Roman" panose="02020603050405020304" pitchFamily="18" charset="0"/>
                <a:cs typeface="Times New Roman" panose="02020603050405020304" pitchFamily="18" charset="0"/>
              </a:rPr>
              <a:t> is an erect, evergreen (green in whole year), branching, and tomentose shrub of 30 to 150 cm in height. </a:t>
            </a:r>
            <a:r>
              <a:rPr lang="en-US" sz="2000" dirty="0" err="1">
                <a:latin typeface="Times New Roman" panose="02020603050405020304" pitchFamily="18" charset="0"/>
                <a:cs typeface="Times New Roman" panose="02020603050405020304" pitchFamily="18" charset="0"/>
              </a:rPr>
              <a:t>Leafs</a:t>
            </a:r>
            <a:r>
              <a:rPr lang="en-US" sz="2000" dirty="0">
                <a:latin typeface="Times New Roman" panose="02020603050405020304" pitchFamily="18" charset="0"/>
                <a:cs typeface="Times New Roman" panose="02020603050405020304" pitchFamily="18" charset="0"/>
              </a:rPr>
              <a:t> are simple, petiolate with the leaf blade varying in shape from elliptic-ovate to broadly ovate, entire along margins, acute to obtuse at apex, oblique at base, clothed with a persistent grayish tomentum on sides, 4-10cm long and 2-7cm broad (</a:t>
            </a:r>
            <a:r>
              <a:rPr lang="en-US" sz="2000" dirty="0" err="1">
                <a:latin typeface="Times New Roman" panose="02020603050405020304" pitchFamily="18" charset="0"/>
                <a:cs typeface="Times New Roman" panose="02020603050405020304" pitchFamily="18" charset="0"/>
              </a:rPr>
              <a:t>Mirjaliliet</a:t>
            </a:r>
            <a:r>
              <a:rPr lang="en-US" sz="2000" dirty="0">
                <a:latin typeface="Times New Roman" panose="02020603050405020304" pitchFamily="18" charset="0"/>
                <a:cs typeface="Times New Roman" panose="02020603050405020304" pitchFamily="18" charset="0"/>
              </a:rPr>
              <a:t> al., 2009).</a:t>
            </a:r>
          </a:p>
          <a:p>
            <a:pPr marL="285750" indent="-28575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Leaves on vegetative shoots are alternate and large and those on floral branches are opposite, arranged somewhat laterally in pairs of one small leaf and one large leaf, bearing in their axil a cymose cluster of 4-25 inconspicuous pale green </a:t>
            </a:r>
            <a:r>
              <a:rPr lang="en-US" sz="2000" dirty="0" err="1">
                <a:latin typeface="Times New Roman" panose="02020603050405020304" pitchFamily="18" charset="0"/>
                <a:cs typeface="Times New Roman" panose="02020603050405020304" pitchFamily="18" charset="0"/>
              </a:rPr>
              <a:t>monoceous</a:t>
            </a:r>
            <a:r>
              <a:rPr lang="en-US" sz="2000" dirty="0">
                <a:latin typeface="Times New Roman" panose="02020603050405020304" pitchFamily="18" charset="0"/>
                <a:cs typeface="Times New Roman" panose="02020603050405020304" pitchFamily="18" charset="0"/>
              </a:rPr>
              <a:t> flowers.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9821303"/>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D4E6D-5639-A1F5-F5D9-B24F75BF880A}"/>
              </a:ext>
            </a:extLst>
          </p:cNvPr>
          <p:cNvSpPr>
            <a:spLocks noGrp="1"/>
          </p:cNvSpPr>
          <p:nvPr>
            <p:ph type="title"/>
          </p:nvPr>
        </p:nvSpPr>
        <p:spPr>
          <a:xfrm>
            <a:off x="481263" y="365126"/>
            <a:ext cx="11454063" cy="921234"/>
          </a:xfrm>
        </p:spPr>
        <p:txBody>
          <a:bodyPr>
            <a:normAutofit/>
          </a:bodyPr>
          <a:lstStyle/>
          <a:p>
            <a:pPr algn="ctr"/>
            <a:r>
              <a:rPr lang="en-IN" sz="4000" b="1" dirty="0">
                <a:latin typeface="Times New Roman" panose="02020603050405020304" pitchFamily="18" charset="0"/>
                <a:cs typeface="Times New Roman" panose="02020603050405020304" pitchFamily="18" charset="0"/>
              </a:rPr>
              <a:t>MORPHOLOGY</a:t>
            </a:r>
          </a:p>
        </p:txBody>
      </p:sp>
      <p:sp>
        <p:nvSpPr>
          <p:cNvPr id="4" name="TextBox 3">
            <a:extLst>
              <a:ext uri="{FF2B5EF4-FFF2-40B4-BE49-F238E27FC236}">
                <a16:creationId xmlns:a16="http://schemas.microsoft.com/office/drawing/2014/main" id="{92F8D03D-8DFC-BD79-FE37-D6109FC1D5B6}"/>
              </a:ext>
            </a:extLst>
          </p:cNvPr>
          <p:cNvSpPr txBox="1"/>
          <p:nvPr/>
        </p:nvSpPr>
        <p:spPr>
          <a:xfrm>
            <a:off x="256674" y="1286360"/>
            <a:ext cx="11454062"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According to the </a:t>
            </a:r>
            <a:r>
              <a:rPr lang="en-US" sz="2000" dirty="0" err="1">
                <a:latin typeface="Times New Roman" panose="02020603050405020304" pitchFamily="18" charset="0"/>
                <a:cs typeface="Times New Roman" panose="02020603050405020304" pitchFamily="18" charset="0"/>
              </a:rPr>
              <a:t>Dattaet</a:t>
            </a:r>
            <a:r>
              <a:rPr lang="en-US" sz="2000" dirty="0">
                <a:latin typeface="Times New Roman" panose="02020603050405020304" pitchFamily="18" charset="0"/>
                <a:cs typeface="Times New Roman" panose="02020603050405020304" pitchFamily="18" charset="0"/>
              </a:rPr>
              <a:t> al.,2011 based on its cultivation in experimental field plots of the University of Kalyani,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West Bengal plains, elevation on 48 feet above sea level, sandy loamy soil, organic carbon0.76%, soil pH 6.85 during the period of September to February,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(max. temperature 24.03-32.17 ºC, Min. temperature 11.24-25.51 ºC, rain fall 0.0-12.46 mm; relative humidity max. 93.96- 98.28% min. 44.43-86.85%).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species is perennial (can be sown twice a year , in march to August and September to Feb (Das et .al., 2009 ), branched, terrestrial herb (plant height: 69.58-75.22 cm); tap root , long(17.52 to 19.28 cm), unbranched, 2-3 cm thick, </a:t>
            </a:r>
          </a:p>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terate,rootlets</a:t>
            </a:r>
            <a:r>
              <a:rPr lang="en-US" sz="2000" dirty="0">
                <a:latin typeface="Times New Roman" panose="02020603050405020304" pitchFamily="18" charset="0"/>
                <a:cs typeface="Times New Roman" panose="02020603050405020304" pitchFamily="18" charset="0"/>
              </a:rPr>
              <a:t> many, confirmed within 1-5 cm, angular and branched; stem </a:t>
            </a:r>
            <a:r>
              <a:rPr lang="en-US" sz="2000" dirty="0" err="1">
                <a:latin typeface="Times New Roman" panose="02020603050405020304" pitchFamily="18" charset="0"/>
                <a:cs typeface="Times New Roman" panose="02020603050405020304" pitchFamily="18" charset="0"/>
              </a:rPr>
              <a:t>terate</a:t>
            </a:r>
            <a:r>
              <a:rPr lang="en-US" sz="2000" dirty="0">
                <a:latin typeface="Times New Roman" panose="02020603050405020304" pitchFamily="18" charset="0"/>
                <a:cs typeface="Times New Roman" panose="02020603050405020304" pitchFamily="18" charset="0"/>
              </a:rPr>
              <a:t>, hairy to the younger part and glabrous at maturity;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6755534"/>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0BDBD-3D58-59BF-7E17-1361D940B6FC}"/>
              </a:ext>
            </a:extLst>
          </p:cNvPr>
          <p:cNvSpPr>
            <a:spLocks noGrp="1"/>
          </p:cNvSpPr>
          <p:nvPr>
            <p:ph type="title"/>
          </p:nvPr>
        </p:nvSpPr>
        <p:spPr>
          <a:xfrm>
            <a:off x="336884" y="365126"/>
            <a:ext cx="11550316" cy="921234"/>
          </a:xfrm>
        </p:spPr>
        <p:txBody>
          <a:bodyPr>
            <a:normAutofit/>
          </a:bodyPr>
          <a:lstStyle/>
          <a:p>
            <a:pPr algn="ctr"/>
            <a:r>
              <a:rPr lang="en-IN" sz="4000" b="1" dirty="0">
                <a:latin typeface="Times New Roman" panose="02020603050405020304" pitchFamily="18" charset="0"/>
                <a:cs typeface="Times New Roman" panose="02020603050405020304" pitchFamily="18" charset="0"/>
              </a:rPr>
              <a:t>ANATOMY </a:t>
            </a:r>
          </a:p>
        </p:txBody>
      </p:sp>
      <p:sp>
        <p:nvSpPr>
          <p:cNvPr id="4" name="TextBox 3">
            <a:extLst>
              <a:ext uri="{FF2B5EF4-FFF2-40B4-BE49-F238E27FC236}">
                <a16:creationId xmlns:a16="http://schemas.microsoft.com/office/drawing/2014/main" id="{61A666B6-D0A0-3B4E-484C-02A241285C9A}"/>
              </a:ext>
            </a:extLst>
          </p:cNvPr>
          <p:cNvSpPr txBox="1"/>
          <p:nvPr/>
        </p:nvSpPr>
        <p:spPr>
          <a:xfrm>
            <a:off x="336884" y="1286361"/>
            <a:ext cx="11364336"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Stem</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Transverse section (4.0-5.0) of stem (main stem, 75 days old plant at vegetative stage; hand sectioned and double strained as per Johansen 1940) showed the lowing features: </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epidermis 1 cell layer thick, cells more or less rounded to barrel shaped rarely rectangular, </a:t>
            </a:r>
            <a:r>
              <a:rPr lang="en-US" sz="2000" dirty="0" err="1">
                <a:latin typeface="Times New Roman" panose="02020603050405020304" pitchFamily="18" charset="0"/>
                <a:cs typeface="Times New Roman" panose="02020603050405020304" pitchFamily="18" charset="0"/>
              </a:rPr>
              <a:t>medianly</a:t>
            </a:r>
            <a:r>
              <a:rPr lang="en-US" sz="2000" dirty="0">
                <a:latin typeface="Times New Roman" panose="02020603050405020304" pitchFamily="18" charset="0"/>
                <a:cs typeface="Times New Roman" panose="02020603050405020304" pitchFamily="18" charset="0"/>
              </a:rPr>
              <a:t> thick walled, cells compact arranged: hypodermis 1 cell layered thick, cells compact, rounded, </a:t>
            </a:r>
            <a:r>
              <a:rPr lang="en-US" sz="2000" dirty="0" err="1">
                <a:latin typeface="Times New Roman" panose="02020603050405020304" pitchFamily="18" charset="0"/>
                <a:cs typeface="Times New Roman" panose="02020603050405020304" pitchFamily="18" charset="0"/>
              </a:rPr>
              <a:t>medianly</a:t>
            </a:r>
            <a:r>
              <a:rPr lang="en-US" sz="2000" dirty="0">
                <a:latin typeface="Times New Roman" panose="02020603050405020304" pitchFamily="18" charset="0"/>
                <a:cs typeface="Times New Roman" panose="02020603050405020304" pitchFamily="18" charset="0"/>
              </a:rPr>
              <a:t> thick, smaller than the epidermal cells, at maturity hypodermal layer may be indistinct</a:t>
            </a:r>
          </a:p>
          <a:p>
            <a:pPr marL="342900" indent="-342900" algn="just">
              <a:lnSpc>
                <a:spcPct val="150000"/>
              </a:lnSpc>
              <a:buFont typeface="Wingdings" panose="05000000000000000000" pitchFamily="2" charset="2"/>
              <a:buChar char="v"/>
            </a:pPr>
            <a:r>
              <a:rPr lang="en-IN" sz="2000" b="1" dirty="0">
                <a:latin typeface="Times New Roman" panose="02020603050405020304" pitchFamily="18" charset="0"/>
                <a:cs typeface="Times New Roman" panose="02020603050405020304" pitchFamily="18" charset="0"/>
              </a:rPr>
              <a:t>Roots</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Transverse section (main root of 75 days old plant, 5-6 cm below the top; double stained) of root documented the following: periderm (phellem, </a:t>
            </a:r>
            <a:r>
              <a:rPr lang="en-US" sz="2000" dirty="0" err="1">
                <a:latin typeface="Times New Roman" panose="02020603050405020304" pitchFamily="18" charset="0"/>
                <a:cs typeface="Times New Roman" panose="02020603050405020304" pitchFamily="18" charset="0"/>
              </a:rPr>
              <a:t>phelogen</a:t>
            </a:r>
            <a:r>
              <a:rPr lang="en-US" sz="2000" dirty="0">
                <a:latin typeface="Times New Roman" panose="02020603050405020304" pitchFamily="18" charset="0"/>
                <a:cs typeface="Times New Roman" panose="02020603050405020304" pitchFamily="18" charset="0"/>
              </a:rPr>
              <a:t> and phelloderm: </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3 layers evident) present; phellem 3-5 cell layered thick, tetra to polygonal, thin walled, compactly arranged with contents within;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6305204"/>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E4137-0BE6-11AB-EF54-E85B22D97380}"/>
              </a:ext>
            </a:extLst>
          </p:cNvPr>
          <p:cNvSpPr>
            <a:spLocks noGrp="1"/>
          </p:cNvSpPr>
          <p:nvPr>
            <p:ph type="title"/>
          </p:nvPr>
        </p:nvSpPr>
        <p:spPr>
          <a:xfrm>
            <a:off x="409074" y="365125"/>
            <a:ext cx="10944726" cy="1325563"/>
          </a:xfrm>
        </p:spPr>
        <p:txBody>
          <a:bodyPr>
            <a:normAutofit/>
          </a:bodyPr>
          <a:lstStyle/>
          <a:p>
            <a:pPr algn="ctr"/>
            <a:r>
              <a:rPr lang="en-IN" sz="4000" b="1" dirty="0">
                <a:latin typeface="Times New Roman" panose="02020603050405020304" pitchFamily="18" charset="0"/>
                <a:cs typeface="Times New Roman" panose="02020603050405020304" pitchFamily="18" charset="0"/>
              </a:rPr>
              <a:t>SEED GERMINATION </a:t>
            </a:r>
          </a:p>
        </p:txBody>
      </p:sp>
      <p:sp>
        <p:nvSpPr>
          <p:cNvPr id="4" name="TextBox 3">
            <a:extLst>
              <a:ext uri="{FF2B5EF4-FFF2-40B4-BE49-F238E27FC236}">
                <a16:creationId xmlns:a16="http://schemas.microsoft.com/office/drawing/2014/main" id="{4443E56E-113B-6DB2-FFB6-4BD32B2A5427}"/>
              </a:ext>
            </a:extLst>
          </p:cNvPr>
          <p:cNvSpPr txBox="1"/>
          <p:nvPr/>
        </p:nvSpPr>
        <p:spPr>
          <a:xfrm>
            <a:off x="409074" y="1208868"/>
            <a:ext cx="11373852"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germination of the ashwagandha seed is irregular and takes more than 15 days, so there is urgent need to study on germination aspect of this crop.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order to have better germination and seedling quality parameters of ashwagandha, it is necessary to conduct germination treatments for breaking the dormancy in the laboratory conditions</a:t>
            </a:r>
            <a:r>
              <a:rPr lang="en-US" dirty="0"/>
              <a:t>.</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Some research on </a:t>
            </a:r>
            <a:r>
              <a:rPr lang="en-US" sz="2000" dirty="0" err="1">
                <a:latin typeface="Times New Roman" panose="02020603050405020304" pitchFamily="18" charset="0"/>
                <a:cs typeface="Times New Roman" panose="02020603050405020304" pitchFamily="18" charset="0"/>
              </a:rPr>
              <a:t>physico</a:t>
            </a:r>
            <a:r>
              <a:rPr lang="en-US" sz="2000" dirty="0">
                <a:latin typeface="Times New Roman" panose="02020603050405020304" pitchFamily="18" charset="0"/>
                <a:cs typeface="Times New Roman" panose="02020603050405020304" pitchFamily="18" charset="0"/>
              </a:rPr>
              <a:t>-chemical treatments like storage, temperature, photoperiod and growth regulators (GA3, IAA, IBA, 2–4 D and BA) on germinability were also done by different researchers and they found that the most effective treatment is GA3 at 150 </a:t>
            </a:r>
            <a:r>
              <a:rPr lang="en-US" sz="2000" dirty="0" err="1">
                <a:latin typeface="Times New Roman" panose="02020603050405020304" pitchFamily="18" charset="0"/>
                <a:cs typeface="Times New Roman" panose="02020603050405020304" pitchFamily="18" charset="0"/>
              </a:rPr>
              <a:t>μg</a:t>
            </a:r>
            <a:r>
              <a:rPr lang="en-US" sz="2000" dirty="0">
                <a:latin typeface="Times New Roman" panose="02020603050405020304" pitchFamily="18" charset="0"/>
                <a:cs typeface="Times New Roman" panose="02020603050405020304" pitchFamily="18" charset="0"/>
              </a:rPr>
              <a:t>/ml concentration at 25 °C.</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optimal temperature for germination is 25 °C and continuous light favored germination showing that photoperiod has a significant role. The seedlings derived from seeds performed well when grown in a glasshouse.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398781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AE920B7-C10F-DFE2-BB32-4B7B8CC91280}"/>
              </a:ext>
            </a:extLst>
          </p:cNvPr>
          <p:cNvPicPr>
            <a:picLocks noChangeAspect="1"/>
          </p:cNvPicPr>
          <p:nvPr/>
        </p:nvPicPr>
        <p:blipFill>
          <a:blip r:embed="rId2" cstate="print"/>
          <a:stretch>
            <a:fillRect/>
          </a:stretch>
        </p:blipFill>
        <p:spPr>
          <a:xfrm>
            <a:off x="1784951" y="3353650"/>
            <a:ext cx="2654300" cy="2487930"/>
          </a:xfrm>
          <a:prstGeom prst="rect">
            <a:avLst/>
          </a:prstGeom>
        </p:spPr>
      </p:pic>
      <p:pic>
        <p:nvPicPr>
          <p:cNvPr id="3" name="Picture 2">
            <a:extLst>
              <a:ext uri="{FF2B5EF4-FFF2-40B4-BE49-F238E27FC236}">
                <a16:creationId xmlns:a16="http://schemas.microsoft.com/office/drawing/2014/main" id="{0F7FE87A-8BA4-5A11-771C-B0BE440ABBFB}"/>
              </a:ext>
            </a:extLst>
          </p:cNvPr>
          <p:cNvPicPr>
            <a:picLocks noChangeAspect="1"/>
          </p:cNvPicPr>
          <p:nvPr/>
        </p:nvPicPr>
        <p:blipFill>
          <a:blip r:embed="rId3"/>
          <a:stretch>
            <a:fillRect/>
          </a:stretch>
        </p:blipFill>
        <p:spPr>
          <a:xfrm>
            <a:off x="5710113" y="3429000"/>
            <a:ext cx="3127519" cy="2548349"/>
          </a:xfrm>
          <a:prstGeom prst="rect">
            <a:avLst/>
          </a:prstGeom>
        </p:spPr>
      </p:pic>
      <p:sp>
        <p:nvSpPr>
          <p:cNvPr id="5" name="TextBox 4">
            <a:extLst>
              <a:ext uri="{FF2B5EF4-FFF2-40B4-BE49-F238E27FC236}">
                <a16:creationId xmlns:a16="http://schemas.microsoft.com/office/drawing/2014/main" id="{A61672D1-7485-9500-8672-0659DC2C4077}"/>
              </a:ext>
            </a:extLst>
          </p:cNvPr>
          <p:cNvSpPr txBox="1"/>
          <p:nvPr/>
        </p:nvSpPr>
        <p:spPr>
          <a:xfrm>
            <a:off x="2366353" y="6130892"/>
            <a:ext cx="6098582" cy="400110"/>
          </a:xfrm>
          <a:prstGeom prst="rect">
            <a:avLst/>
          </a:prstGeom>
          <a:noFill/>
        </p:spPr>
        <p:txBody>
          <a:bodyPr wrap="square">
            <a:spAutoFit/>
          </a:bodyPr>
          <a:lstStyle/>
          <a:p>
            <a:pPr algn="ctr"/>
            <a:r>
              <a:rPr lang="en-US" sz="2000" b="1" dirty="0">
                <a:latin typeface="Times New Roman" panose="02020603050405020304" pitchFamily="18" charset="0"/>
                <a:cs typeface="Times New Roman" panose="02020603050405020304" pitchFamily="18" charset="0"/>
              </a:rPr>
              <a:t>Fig. Seed germination and seedling</a:t>
            </a:r>
            <a:endParaRPr lang="en-IN" sz="2000" b="1"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3C61C7D5-74D6-DA6D-7099-C7EDB7AB29C0}"/>
              </a:ext>
            </a:extLst>
          </p:cNvPr>
          <p:cNvPicPr>
            <a:picLocks noChangeAspect="1"/>
          </p:cNvPicPr>
          <p:nvPr/>
        </p:nvPicPr>
        <p:blipFill>
          <a:blip r:embed="rId4"/>
          <a:stretch>
            <a:fillRect/>
          </a:stretch>
        </p:blipFill>
        <p:spPr>
          <a:xfrm>
            <a:off x="2244102" y="249387"/>
            <a:ext cx="5998984" cy="3026070"/>
          </a:xfrm>
          <a:prstGeom prst="rect">
            <a:avLst/>
          </a:prstGeom>
        </p:spPr>
      </p:pic>
    </p:spTree>
    <p:extLst>
      <p:ext uri="{BB962C8B-B14F-4D97-AF65-F5344CB8AC3E}">
        <p14:creationId xmlns:p14="http://schemas.microsoft.com/office/powerpoint/2010/main" val="4026949277"/>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08CF7-FF7F-0CDF-296B-E83B4812E3C7}"/>
              </a:ext>
            </a:extLst>
          </p:cNvPr>
          <p:cNvSpPr>
            <a:spLocks noGrp="1"/>
          </p:cNvSpPr>
          <p:nvPr>
            <p:ph type="title"/>
          </p:nvPr>
        </p:nvSpPr>
        <p:spPr>
          <a:xfrm>
            <a:off x="529389" y="365125"/>
            <a:ext cx="10824411" cy="766251"/>
          </a:xfrm>
        </p:spPr>
        <p:txBody>
          <a:bodyPr>
            <a:normAutofit/>
          </a:bodyPr>
          <a:lstStyle/>
          <a:p>
            <a:pPr algn="ctr"/>
            <a:r>
              <a:rPr lang="en-IN" sz="4000" b="1" dirty="0">
                <a:latin typeface="Times New Roman" panose="02020603050405020304" pitchFamily="18" charset="0"/>
                <a:cs typeface="Times New Roman" panose="02020603050405020304" pitchFamily="18" charset="0"/>
              </a:rPr>
              <a:t>ALLELOPATHIC POTENTIAL</a:t>
            </a:r>
          </a:p>
        </p:txBody>
      </p:sp>
      <p:sp>
        <p:nvSpPr>
          <p:cNvPr id="4" name="TextBox 3">
            <a:extLst>
              <a:ext uri="{FF2B5EF4-FFF2-40B4-BE49-F238E27FC236}">
                <a16:creationId xmlns:a16="http://schemas.microsoft.com/office/drawing/2014/main" id="{8F8C8849-5AAC-458E-D1B8-5C46512BD1D8}"/>
              </a:ext>
            </a:extLst>
          </p:cNvPr>
          <p:cNvSpPr txBox="1"/>
          <p:nvPr/>
        </p:nvSpPr>
        <p:spPr>
          <a:xfrm>
            <a:off x="145228" y="1131376"/>
            <a:ext cx="11592732" cy="5081519"/>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rationale of the study is to </a:t>
            </a:r>
            <a:r>
              <a:rPr lang="en-US" sz="2000" dirty="0" err="1">
                <a:latin typeface="Times New Roman" panose="02020603050405020304" pitchFamily="18" charset="0"/>
                <a:cs typeface="Times New Roman" panose="02020603050405020304" pitchFamily="18" charset="0"/>
              </a:rPr>
              <a:t>to</a:t>
            </a:r>
            <a:r>
              <a:rPr lang="en-US" sz="2000" dirty="0">
                <a:latin typeface="Times New Roman" panose="02020603050405020304" pitchFamily="18" charset="0"/>
                <a:cs typeface="Times New Roman" panose="02020603050405020304" pitchFamily="18" charset="0"/>
              </a:rPr>
              <a:t> use allelochemicals as a control measure for weed distribution in Himalayan areas.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present study was premeditated to evaluate the herbicidal activity of </a:t>
            </a:r>
            <a:r>
              <a:rPr lang="en-US" sz="2000" dirty="0" err="1">
                <a:latin typeface="Times New Roman" panose="02020603050405020304" pitchFamily="18" charset="0"/>
                <a:cs typeface="Times New Roman" panose="02020603050405020304" pitchFamily="18" charset="0"/>
              </a:rPr>
              <a:t>Withaniasomnifera</a:t>
            </a:r>
            <a:r>
              <a:rPr lang="en-US" sz="2000" dirty="0">
                <a:latin typeface="Times New Roman" panose="02020603050405020304" pitchFamily="18" charset="0"/>
                <a:cs typeface="Times New Roman" panose="02020603050405020304" pitchFamily="18" charset="0"/>
              </a:rPr>
              <a:t> using plant extracts against germination and growth of noxious weeds of Himalaya i.e. Ageratum </a:t>
            </a:r>
            <a:r>
              <a:rPr lang="en-US" sz="2000" dirty="0" err="1">
                <a:latin typeface="Times New Roman" panose="02020603050405020304" pitchFamily="18" charset="0"/>
                <a:cs typeface="Times New Roman" panose="02020603050405020304" pitchFamily="18" charset="0"/>
              </a:rPr>
              <a:t>coenyzoides</a:t>
            </a:r>
            <a:r>
              <a:rPr lang="en-US" sz="2000" dirty="0">
                <a:latin typeface="Times New Roman" panose="02020603050405020304" pitchFamily="18" charset="0"/>
                <a:cs typeface="Times New Roman" panose="02020603050405020304" pitchFamily="18" charset="0"/>
              </a:rPr>
              <a:t>, Chenopodium album and </a:t>
            </a:r>
            <a:r>
              <a:rPr lang="en-US" sz="2000" dirty="0" err="1">
                <a:latin typeface="Times New Roman" panose="02020603050405020304" pitchFamily="18" charset="0"/>
                <a:cs typeface="Times New Roman" panose="02020603050405020304" pitchFamily="18" charset="0"/>
              </a:rPr>
              <a:t>Achyranthusaspera</a:t>
            </a:r>
            <a:r>
              <a:rPr lang="en-US" sz="2000" dirty="0">
                <a:latin typeface="Times New Roman" panose="02020603050405020304" pitchFamily="18" charset="0"/>
                <a:cs typeface="Times New Roman" panose="02020603050405020304" pitchFamily="18" charset="0"/>
              </a:rPr>
              <a:t> in a laboratory and foliar spray bioassay so as to present a bioherbicidal method for the management of weeds in the Himalayan regions.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An experiment revealed the fact that many medicinal plants can be used as a bio herbicide to control some weeds as well as invasive weeds.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a:t>
            </a:r>
            <a:r>
              <a:rPr lang="en-US" sz="2000" dirty="0" err="1">
                <a:latin typeface="Times New Roman" panose="02020603050405020304" pitchFamily="18" charset="0"/>
                <a:cs typeface="Times New Roman" panose="02020603050405020304" pitchFamily="18" charset="0"/>
              </a:rPr>
              <a:t>phyto</a:t>
            </a:r>
            <a:r>
              <a:rPr lang="en-US" sz="2000" dirty="0">
                <a:latin typeface="Times New Roman" panose="02020603050405020304" pitchFamily="18" charset="0"/>
                <a:cs typeface="Times New Roman" panose="02020603050405020304" pitchFamily="18" charset="0"/>
              </a:rPr>
              <a:t>-chemical present in plants act as allelochemicals for the weeds and provide a safe and natural </a:t>
            </a:r>
            <a:r>
              <a:rPr lang="en-US" sz="2000" dirty="0" err="1">
                <a:latin typeface="Times New Roman" panose="02020603050405020304" pitchFamily="18" charset="0"/>
                <a:cs typeface="Times New Roman" panose="02020603050405020304" pitchFamily="18" charset="0"/>
              </a:rPr>
              <a:t>meanof</a:t>
            </a:r>
            <a:r>
              <a:rPr lang="en-US" sz="2000" dirty="0">
                <a:latin typeface="Times New Roman" panose="02020603050405020304" pitchFamily="18" charset="0"/>
                <a:cs typeface="Times New Roman" panose="02020603050405020304" pitchFamily="18" charset="0"/>
              </a:rPr>
              <a:t> weed management. Earlier initiatives have been proved successful, for exa</a:t>
            </a:r>
            <a:r>
              <a:rPr lang="en-US" dirty="0">
                <a:latin typeface="Times New Roman" panose="02020603050405020304" pitchFamily="18" charset="0"/>
                <a:cs typeface="Times New Roman" panose="02020603050405020304" pitchFamily="18" charset="0"/>
              </a:rPr>
              <a:t>mples, Artemisinin, a sesquiterpene lactone from the Artemisia </a:t>
            </a:r>
            <a:r>
              <a:rPr lang="en-US" dirty="0" err="1">
                <a:latin typeface="Times New Roman" panose="02020603050405020304" pitchFamily="18" charset="0"/>
                <a:cs typeface="Times New Roman" panose="02020603050405020304" pitchFamily="18" charset="0"/>
              </a:rPr>
              <a:t>annumL</a:t>
            </a:r>
            <a:r>
              <a:rPr lang="en-US" dirty="0">
                <a:latin typeface="Times New Roman" panose="02020603050405020304" pitchFamily="18" charset="0"/>
                <a:cs typeface="Times New Roman" panose="02020603050405020304" pitchFamily="18" charset="0"/>
              </a:rPr>
              <a:t>. is a patent plant growth inhibitor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1034686"/>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6201C-358E-73DB-DEBB-02F4950CB983}"/>
              </a:ext>
            </a:extLst>
          </p:cNvPr>
          <p:cNvSpPr>
            <a:spLocks noGrp="1"/>
          </p:cNvSpPr>
          <p:nvPr>
            <p:ph type="title"/>
          </p:nvPr>
        </p:nvSpPr>
        <p:spPr>
          <a:xfrm>
            <a:off x="409074" y="365125"/>
            <a:ext cx="10944726" cy="967729"/>
          </a:xfrm>
        </p:spPr>
        <p:txBody>
          <a:bodyPr>
            <a:normAutofit/>
          </a:bodyPr>
          <a:lstStyle/>
          <a:p>
            <a:pPr algn="ctr"/>
            <a:r>
              <a:rPr lang="en-IN" sz="4000" b="1" dirty="0">
                <a:latin typeface="Times New Roman" panose="02020603050405020304" pitchFamily="18" charset="0"/>
                <a:cs typeface="Times New Roman" panose="02020603050405020304" pitchFamily="18" charset="0"/>
              </a:rPr>
              <a:t>SECONDARY METABOLITES</a:t>
            </a:r>
          </a:p>
        </p:txBody>
      </p:sp>
      <p:sp>
        <p:nvSpPr>
          <p:cNvPr id="4" name="TextBox 3">
            <a:extLst>
              <a:ext uri="{FF2B5EF4-FFF2-40B4-BE49-F238E27FC236}">
                <a16:creationId xmlns:a16="http://schemas.microsoft.com/office/drawing/2014/main" id="{4BB2B6CA-2462-A050-5F5C-D5E8E4D710A3}"/>
              </a:ext>
            </a:extLst>
          </p:cNvPr>
          <p:cNvSpPr txBox="1"/>
          <p:nvPr/>
        </p:nvSpPr>
        <p:spPr>
          <a:xfrm>
            <a:off x="409074" y="1565329"/>
            <a:ext cx="11373852" cy="419198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Medicinal plants are a source of naturally active compounds used extensively by tribal people worldwide for many ailments.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Withaniasomnifera</a:t>
            </a:r>
            <a:r>
              <a:rPr lang="en-US" sz="2000" dirty="0">
                <a:latin typeface="Times New Roman" panose="02020603050405020304" pitchFamily="18" charset="0"/>
                <a:cs typeface="Times New Roman" panose="02020603050405020304" pitchFamily="18" charset="0"/>
              </a:rPr>
              <a:t> (WS) is one such plant used to treat many ailments from the time of Ayurveda.  Extraction of the bioactive plant constituents from the whole plant or from the different parts of the plant has always been a challenging task.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Phytochemical screening of different extractions revealed the presence of phenols, flavonoids, tannins, saponins, alkaloids, steroids, terpenoids, glycosides and reducing sugars which could account for its varied medicinal properties like anti-inflammatory, anti-spasmodic, anti-analgesic, neuroprotective and </a:t>
            </a:r>
            <a:r>
              <a:rPr lang="en-US" sz="2000" dirty="0" err="1">
                <a:latin typeface="Times New Roman" panose="02020603050405020304" pitchFamily="18" charset="0"/>
                <a:cs typeface="Times New Roman" panose="02020603050405020304" pitchFamily="18" charset="0"/>
              </a:rPr>
              <a:t>diurectic</a:t>
            </a:r>
            <a:r>
              <a:rPr lang="en-US" sz="2000" dirty="0">
                <a:latin typeface="Times New Roman" panose="02020603050405020304" pitchFamily="18" charset="0"/>
                <a:cs typeface="Times New Roman" panose="02020603050405020304" pitchFamily="18" charset="0"/>
              </a:rPr>
              <a:t> effects.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892847"/>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0C09C-6C6B-CFA5-12AA-6D5668CBC10B}"/>
              </a:ext>
            </a:extLst>
          </p:cNvPr>
          <p:cNvSpPr>
            <a:spLocks noGrp="1"/>
          </p:cNvSpPr>
          <p:nvPr>
            <p:ph type="title"/>
          </p:nvPr>
        </p:nvSpPr>
        <p:spPr>
          <a:xfrm>
            <a:off x="409075" y="365125"/>
            <a:ext cx="10944726" cy="886159"/>
          </a:xfrm>
        </p:spPr>
        <p:txBody>
          <a:bodyPr>
            <a:normAutofit/>
          </a:bodyPr>
          <a:lstStyle/>
          <a:p>
            <a:pPr algn="ctr"/>
            <a:r>
              <a:rPr lang="en-IN" sz="4000" b="1" dirty="0">
                <a:latin typeface="Times New Roman" panose="02020603050405020304" pitchFamily="18" charset="0"/>
                <a:cs typeface="Times New Roman" panose="02020603050405020304" pitchFamily="18" charset="0"/>
              </a:rPr>
              <a:t>MEDICINAL PROPERTIES</a:t>
            </a:r>
          </a:p>
        </p:txBody>
      </p:sp>
      <p:sp>
        <p:nvSpPr>
          <p:cNvPr id="4" name="TextBox 3">
            <a:extLst>
              <a:ext uri="{FF2B5EF4-FFF2-40B4-BE49-F238E27FC236}">
                <a16:creationId xmlns:a16="http://schemas.microsoft.com/office/drawing/2014/main" id="{3B043583-A71F-B76D-3EEF-74B0995A4F7F}"/>
              </a:ext>
            </a:extLst>
          </p:cNvPr>
          <p:cNvSpPr txBox="1"/>
          <p:nvPr/>
        </p:nvSpPr>
        <p:spPr>
          <a:xfrm>
            <a:off x="409075" y="1049806"/>
            <a:ext cx="11540118" cy="5115311"/>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medicinal plants are widely used by the traditional medical practitioners for curing various diseases in their day to day practice. In traditional systems of medicine, different parts (leaves, stem, flower, root, seeds, bark and even whole plant) of </a:t>
            </a:r>
            <a:r>
              <a:rPr lang="en-US" sz="2000" dirty="0" err="1">
                <a:latin typeface="Times New Roman" panose="02020603050405020304" pitchFamily="18" charset="0"/>
                <a:cs typeface="Times New Roman" panose="02020603050405020304" pitchFamily="18" charset="0"/>
              </a:rPr>
              <a:t>Withaniasomnifera</a:t>
            </a:r>
            <a:r>
              <a:rPr lang="en-US" sz="2000" dirty="0">
                <a:latin typeface="Times New Roman" panose="02020603050405020304" pitchFamily="18" charset="0"/>
                <a:cs typeface="Times New Roman" panose="02020603050405020304" pitchFamily="18" charset="0"/>
              </a:rPr>
              <a:t> ( Ashwagandha ),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 small herb seen throughout India, have been recommended for the treatment of aphrodisiac, liver tonic, anti-inflammatory agent, astringent, and more recently to treat bronchitis, asthma, ulcers, emaciation, insomnia, and senile dementia etc.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Clinical trials and animal research support the therapeutic use of </a:t>
            </a:r>
            <a:r>
              <a:rPr lang="en-US" sz="2000" dirty="0" err="1">
                <a:latin typeface="Times New Roman" panose="02020603050405020304" pitchFamily="18" charset="0"/>
                <a:cs typeface="Times New Roman" panose="02020603050405020304" pitchFamily="18" charset="0"/>
              </a:rPr>
              <a:t>ashwaganda</a:t>
            </a:r>
            <a:r>
              <a:rPr lang="en-US" sz="2000" dirty="0">
                <a:latin typeface="Times New Roman" panose="02020603050405020304" pitchFamily="18" charset="0"/>
                <a:cs typeface="Times New Roman" panose="02020603050405020304" pitchFamily="18" charset="0"/>
              </a:rPr>
              <a:t> for anxiety, cognitive and neurological disorders, inflammation, and Parkinson’s disease. </a:t>
            </a:r>
            <a:r>
              <a:rPr lang="en-US" sz="2000" dirty="0" err="1">
                <a:latin typeface="Times New Roman" panose="02020603050405020304" pitchFamily="18" charset="0"/>
                <a:cs typeface="Times New Roman" panose="02020603050405020304" pitchFamily="18" charset="0"/>
              </a:rPr>
              <a:t>Ashwaganda’schemopreventive</a:t>
            </a:r>
            <a:r>
              <a:rPr lang="en-US" sz="2000" dirty="0">
                <a:latin typeface="Times New Roman" panose="02020603050405020304" pitchFamily="18" charset="0"/>
                <a:cs typeface="Times New Roman" panose="02020603050405020304" pitchFamily="18" charset="0"/>
              </a:rPr>
              <a:t> properties make it a potentially useful adjunct for the patients undergoing radiation and chemotherapy. </a:t>
            </a:r>
          </a:p>
          <a:p>
            <a:pPr marL="285750" indent="-28575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Ashwaganda</a:t>
            </a:r>
            <a:r>
              <a:rPr lang="en-US" sz="2000" dirty="0">
                <a:latin typeface="Times New Roman" panose="02020603050405020304" pitchFamily="18" charset="0"/>
                <a:cs typeface="Times New Roman" panose="02020603050405020304" pitchFamily="18" charset="0"/>
              </a:rPr>
              <a:t> is also used therapeutically as an adaptogen for patients with nervous exhaustion, insomnia, and debility due to stress, and as an immune stimulant in patients with low white blood cell counts in blood.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7979552"/>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0FDB1-31F5-8DCC-D1C2-FD0948022589}"/>
              </a:ext>
            </a:extLst>
          </p:cNvPr>
          <p:cNvSpPr>
            <a:spLocks noGrp="1"/>
          </p:cNvSpPr>
          <p:nvPr>
            <p:ph type="title"/>
          </p:nvPr>
        </p:nvSpPr>
        <p:spPr>
          <a:xfrm>
            <a:off x="371959" y="365126"/>
            <a:ext cx="11515241" cy="859240"/>
          </a:xfrm>
        </p:spPr>
        <p:txBody>
          <a:bodyPr/>
          <a:lstStyle/>
          <a:p>
            <a:pPr algn="ctr"/>
            <a:r>
              <a:rPr lang="en-IN" sz="4000" b="1" dirty="0">
                <a:latin typeface="Times New Roman" panose="02020603050405020304" pitchFamily="18" charset="0"/>
                <a:cs typeface="Times New Roman" panose="02020603050405020304" pitchFamily="18" charset="0"/>
              </a:rPr>
              <a:t>CULTIVATION</a:t>
            </a:r>
          </a:p>
        </p:txBody>
      </p:sp>
      <p:sp>
        <p:nvSpPr>
          <p:cNvPr id="4" name="TextBox 3">
            <a:extLst>
              <a:ext uri="{FF2B5EF4-FFF2-40B4-BE49-F238E27FC236}">
                <a16:creationId xmlns:a16="http://schemas.microsoft.com/office/drawing/2014/main" id="{8ADABAF0-6FAD-D92F-2BC0-73A23C37EA5A}"/>
              </a:ext>
            </a:extLst>
          </p:cNvPr>
          <p:cNvSpPr txBox="1"/>
          <p:nvPr/>
        </p:nvSpPr>
        <p:spPr>
          <a:xfrm>
            <a:off x="304800" y="1224365"/>
            <a:ext cx="11582400"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natural conditions W. </a:t>
            </a:r>
            <a:r>
              <a:rPr lang="en-US" sz="2000" dirty="0" err="1">
                <a:latin typeface="Times New Roman" panose="02020603050405020304" pitchFamily="18" charset="0"/>
                <a:cs typeface="Times New Roman" panose="02020603050405020304" pitchFamily="18" charset="0"/>
              </a:rPr>
              <a:t>somnifera</a:t>
            </a:r>
            <a:r>
              <a:rPr lang="en-US" sz="2000" dirty="0">
                <a:latin typeface="Times New Roman" panose="02020603050405020304" pitchFamily="18" charset="0"/>
                <a:cs typeface="Times New Roman" panose="02020603050405020304" pitchFamily="18" charset="0"/>
              </a:rPr>
              <a:t> occurs on disturbed soil, along roadsides, in cultivated land, on termite mounds in grassland, in open woodland and riverine vegetation, from sea level up to 2300 m altitude.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It is grown in areas with 600- 750 mm annual rainfall and prefers well drained soil; water logging is harmful (</a:t>
            </a:r>
            <a:r>
              <a:rPr lang="en-US" sz="2000" dirty="0" err="1">
                <a:latin typeface="Times New Roman" panose="02020603050405020304" pitchFamily="18" charset="0"/>
                <a:cs typeface="Times New Roman" panose="02020603050405020304" pitchFamily="18" charset="0"/>
              </a:rPr>
              <a:t>Patraet</a:t>
            </a:r>
            <a:r>
              <a:rPr lang="en-US" sz="2000" dirty="0">
                <a:latin typeface="Times New Roman" panose="02020603050405020304" pitchFamily="18" charset="0"/>
                <a:cs typeface="Times New Roman" panose="02020603050405020304" pitchFamily="18" charset="0"/>
              </a:rPr>
              <a:t> al.,2004). It grows well in sandy loams and stony red clay soils with pH 7.5-8.0 (Thomas et al.,2000). However, </a:t>
            </a:r>
            <a:r>
              <a:rPr lang="en-US" sz="2000" dirty="0" err="1">
                <a:latin typeface="Times New Roman" panose="02020603050405020304" pitchFamily="18" charset="0"/>
                <a:cs typeface="Times New Roman" panose="02020603050405020304" pitchFamily="18" charset="0"/>
              </a:rPr>
              <a:t>Obidoska</a:t>
            </a:r>
            <a:r>
              <a:rPr lang="en-US" sz="2000" dirty="0">
                <a:latin typeface="Times New Roman" panose="02020603050405020304" pitchFamily="18" charset="0"/>
                <a:cs typeface="Times New Roman" panose="02020603050405020304" pitchFamily="18" charset="0"/>
              </a:rPr>
              <a:t> and </a:t>
            </a:r>
            <a:r>
              <a:rPr lang="en-US" sz="2000" dirty="0" err="1">
                <a:latin typeface="Times New Roman" panose="02020603050405020304" pitchFamily="18" charset="0"/>
                <a:cs typeface="Times New Roman" panose="02020603050405020304" pitchFamily="18" charset="0"/>
              </a:rPr>
              <a:t>Sadowska</a:t>
            </a:r>
            <a:r>
              <a:rPr lang="en-US" sz="2000" dirty="0">
                <a:latin typeface="Times New Roman" panose="02020603050405020304" pitchFamily="18" charset="0"/>
                <a:cs typeface="Times New Roman" panose="02020603050405020304" pitchFamily="18" charset="0"/>
              </a:rPr>
              <a:t> (2003) suggested the preference of the species to acidic soil. It thrives in full sun but tolerates some shade (PROTA 2008).</a:t>
            </a:r>
          </a:p>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Patraet</a:t>
            </a:r>
            <a:r>
              <a:rPr lang="en-US" sz="2000" dirty="0">
                <a:latin typeface="Times New Roman" panose="02020603050405020304" pitchFamily="18" charset="0"/>
                <a:cs typeface="Times New Roman" panose="02020603050405020304" pitchFamily="18" charset="0"/>
              </a:rPr>
              <a:t> al.,(2004) suggested that the species is a rainfed crop requiring dry season  (1-2 winter rains are conducive for root development) and grows well in semi-arid subtropical areas receiving good rainfall.</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species can be cultivated between 600-1200 m altitudes. </a:t>
            </a:r>
            <a:r>
              <a:rPr lang="en-US" sz="2000" dirty="0" err="1">
                <a:latin typeface="Times New Roman" panose="02020603050405020304" pitchFamily="18" charset="0"/>
                <a:cs typeface="Times New Roman" panose="02020603050405020304" pitchFamily="18" charset="0"/>
              </a:rPr>
              <a:t>Misraet</a:t>
            </a:r>
            <a:r>
              <a:rPr lang="en-US" sz="2000" dirty="0">
                <a:latin typeface="Times New Roman" panose="02020603050405020304" pitchFamily="18" charset="0"/>
                <a:cs typeface="Times New Roman" panose="02020603050405020304" pitchFamily="18" charset="0"/>
              </a:rPr>
              <a:t> al.,(2001) suggested that W. </a:t>
            </a:r>
            <a:r>
              <a:rPr lang="en-US" sz="2000" dirty="0" err="1">
                <a:latin typeface="Times New Roman" panose="02020603050405020304" pitchFamily="18" charset="0"/>
                <a:cs typeface="Times New Roman" panose="02020603050405020304" pitchFamily="18" charset="0"/>
              </a:rPr>
              <a:t>somnifera</a:t>
            </a:r>
            <a:r>
              <a:rPr lang="en-US" sz="2000" dirty="0">
                <a:latin typeface="Times New Roman" panose="02020603050405020304" pitchFamily="18" charset="0"/>
                <a:cs typeface="Times New Roman" panose="02020603050405020304" pitchFamily="18" charset="0"/>
              </a:rPr>
              <a:t> is a potential cash crop greening dry-land zones and making waste land more productive.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0320696"/>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16095-4A28-4870-CDAC-6130A8F3944F}"/>
              </a:ext>
            </a:extLst>
          </p:cNvPr>
          <p:cNvSpPr>
            <a:spLocks noGrp="1"/>
          </p:cNvSpPr>
          <p:nvPr>
            <p:ph type="title"/>
          </p:nvPr>
        </p:nvSpPr>
        <p:spPr>
          <a:xfrm>
            <a:off x="294468" y="365126"/>
            <a:ext cx="11059332" cy="905735"/>
          </a:xfrm>
        </p:spPr>
        <p:txBody>
          <a:bodyPr>
            <a:normAutofit/>
          </a:bodyPr>
          <a:lstStyle/>
          <a:p>
            <a:pPr algn="ctr"/>
            <a:r>
              <a:rPr lang="en-IN" sz="4000" b="1" dirty="0">
                <a:latin typeface="Times New Roman" panose="02020603050405020304" pitchFamily="18" charset="0"/>
                <a:cs typeface="Times New Roman" panose="02020603050405020304" pitchFamily="18" charset="0"/>
              </a:rPr>
              <a:t>DISCUSSION</a:t>
            </a:r>
          </a:p>
        </p:txBody>
      </p:sp>
      <p:sp>
        <p:nvSpPr>
          <p:cNvPr id="4" name="TextBox 3">
            <a:extLst>
              <a:ext uri="{FF2B5EF4-FFF2-40B4-BE49-F238E27FC236}">
                <a16:creationId xmlns:a16="http://schemas.microsoft.com/office/drawing/2014/main" id="{F784CED9-979A-2B9E-9910-F1024C8C82BC}"/>
              </a:ext>
            </a:extLst>
          </p:cNvPr>
          <p:cNvSpPr txBox="1"/>
          <p:nvPr/>
        </p:nvSpPr>
        <p:spPr>
          <a:xfrm>
            <a:off x="294468" y="1394847"/>
            <a:ext cx="11515240"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Ashwagandha traditionally was used as a </a:t>
            </a:r>
            <a:r>
              <a:rPr lang="en-US" sz="2000" dirty="0" err="1">
                <a:latin typeface="Times New Roman" panose="02020603050405020304" pitchFamily="18" charset="0"/>
                <a:cs typeface="Times New Roman" panose="02020603050405020304" pitchFamily="18" charset="0"/>
              </a:rPr>
              <a:t>rejuvenative</a:t>
            </a:r>
            <a:r>
              <a:rPr lang="en-US" sz="2000" dirty="0">
                <a:latin typeface="Times New Roman" panose="02020603050405020304" pitchFamily="18" charset="0"/>
                <a:cs typeface="Times New Roman" panose="02020603050405020304" pitchFamily="18" charset="0"/>
              </a:rPr>
              <a:t> tonic for both children and the elderly.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It grows in various parts of the world and is readily available, easy to store, and easy to formulate. It is one of the most utilized plants in Ayurvedic medicine and the most studied </a:t>
            </a:r>
            <a:r>
              <a:rPr lang="en-US" sz="2000" dirty="0" err="1">
                <a:latin typeface="Times New Roman" panose="02020603050405020304" pitchFamily="18" charset="0"/>
                <a:cs typeface="Times New Roman" panose="02020603050405020304" pitchFamily="18" charset="0"/>
              </a:rPr>
              <a:t>rasayana</a:t>
            </a:r>
            <a:r>
              <a:rPr lang="en-US" sz="2000" dirty="0">
                <a:latin typeface="Times New Roman" panose="02020603050405020304" pitchFamily="18" charset="0"/>
                <a:cs typeface="Times New Roman" panose="02020603050405020304" pitchFamily="18" charset="0"/>
              </a:rPr>
              <a:t>.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Ashwagandha is widely accepted to be safe though would benefit from further systematic research into the safety profile. It is best administered as a </a:t>
            </a:r>
            <a:r>
              <a:rPr lang="en-US" sz="2000" dirty="0" err="1">
                <a:latin typeface="Times New Roman" panose="02020603050405020304" pitchFamily="18" charset="0"/>
                <a:cs typeface="Times New Roman" panose="02020603050405020304" pitchFamily="18" charset="0"/>
              </a:rPr>
              <a:t>churna</a:t>
            </a:r>
            <a:r>
              <a:rPr lang="en-US" sz="2000" dirty="0">
                <a:latin typeface="Times New Roman" panose="02020603050405020304" pitchFamily="18" charset="0"/>
                <a:cs typeface="Times New Roman" panose="02020603050405020304" pitchFamily="18" charset="0"/>
              </a:rPr>
              <a:t> mixed with ghee, milk or honey but other formulations are also effective.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Standard dosages vary with the most common being 1-2 grams, three times per day. Ashwagandha is formally classified as an adaptogen.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primary pharmacological effect is derived from the roots which contain </a:t>
            </a:r>
            <a:r>
              <a:rPr lang="en-US" sz="2000" dirty="0" err="1">
                <a:latin typeface="Times New Roman" panose="02020603050405020304" pitchFamily="18" charset="0"/>
                <a:cs typeface="Times New Roman" panose="02020603050405020304" pitchFamily="18" charset="0"/>
              </a:rPr>
              <a:t>withanoloids</a:t>
            </a:r>
            <a:r>
              <a:rPr lang="en-US" sz="2000" dirty="0">
                <a:latin typeface="Times New Roman" panose="02020603050405020304" pitchFamily="18" charset="0"/>
                <a:cs typeface="Times New Roman" panose="02020603050405020304" pitchFamily="18" charset="0"/>
              </a:rPr>
              <a:t> and are attributed with giving the plant its impressive versatility.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It is known as the “Indian Ginseng” and may be widely applied to many disorders and imbalances.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9748729"/>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3C8EB-B0A9-F23D-4C89-9AB49DC28812}"/>
              </a:ext>
            </a:extLst>
          </p:cNvPr>
          <p:cNvSpPr>
            <a:spLocks noGrp="1"/>
          </p:cNvSpPr>
          <p:nvPr>
            <p:ph type="title"/>
          </p:nvPr>
        </p:nvSpPr>
        <p:spPr>
          <a:xfrm>
            <a:off x="409074" y="365126"/>
            <a:ext cx="10944726" cy="905736"/>
          </a:xfrm>
        </p:spPr>
        <p:txBody>
          <a:bodyPr>
            <a:normAutofit/>
          </a:bodyPr>
          <a:lstStyle/>
          <a:p>
            <a:pPr algn="ctr"/>
            <a:r>
              <a:rPr lang="en-IN" sz="4000" b="1" dirty="0">
                <a:latin typeface="Times New Roman" panose="02020603050405020304" pitchFamily="18" charset="0"/>
                <a:cs typeface="Times New Roman" panose="02020603050405020304" pitchFamily="18" charset="0"/>
              </a:rPr>
              <a:t>CONCLUSION</a:t>
            </a:r>
          </a:p>
        </p:txBody>
      </p:sp>
      <p:sp>
        <p:nvSpPr>
          <p:cNvPr id="4" name="TextBox 3">
            <a:extLst>
              <a:ext uri="{FF2B5EF4-FFF2-40B4-BE49-F238E27FC236}">
                <a16:creationId xmlns:a16="http://schemas.microsoft.com/office/drawing/2014/main" id="{D2936B2C-7F30-A30E-7CB5-6210A547284C}"/>
              </a:ext>
            </a:extLst>
          </p:cNvPr>
          <p:cNvSpPr txBox="1"/>
          <p:nvPr/>
        </p:nvSpPr>
        <p:spPr>
          <a:xfrm>
            <a:off x="409074" y="1270862"/>
            <a:ext cx="11373852" cy="5447645"/>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Withania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somnifera</a:t>
            </a:r>
            <a:r>
              <a:rPr lang="en-US" sz="2000" dirty="0">
                <a:latin typeface="Times New Roman" panose="02020603050405020304" pitchFamily="18" charset="0"/>
                <a:cs typeface="Times New Roman" panose="02020603050405020304" pitchFamily="18" charset="0"/>
              </a:rPr>
              <a:t> commonly known as Ashwagandha in Ayurveda medicine possesses numerous pharmacological activities supported by experimental and clinical studies. Further studies will enhance the support of its multifarious action on living organisms.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As modern medicine continues to expand, so do the uses of botanical medicines. </a:t>
            </a:r>
            <a:r>
              <a:rPr lang="en-US" sz="2000" dirty="0" err="1">
                <a:latin typeface="Times New Roman" panose="02020603050405020304" pitchFamily="18" charset="0"/>
                <a:cs typeface="Times New Roman" panose="02020603050405020304" pitchFamily="18" charset="0"/>
              </a:rPr>
              <a:t>Withania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somnifera</a:t>
            </a:r>
            <a:r>
              <a:rPr lang="en-US" sz="2000" dirty="0">
                <a:latin typeface="Times New Roman" panose="02020603050405020304" pitchFamily="18" charset="0"/>
                <a:cs typeface="Times New Roman" panose="02020603050405020304" pitchFamily="18" charset="0"/>
              </a:rPr>
              <a:t> shows great potential as a safe and effective in Immunomodulation and Hematopoiesis.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More research is needed to determine if </a:t>
            </a:r>
            <a:r>
              <a:rPr lang="en-US" sz="2000" dirty="0" err="1">
                <a:latin typeface="Times New Roman" panose="02020603050405020304" pitchFamily="18" charset="0"/>
                <a:cs typeface="Times New Roman" panose="02020603050405020304" pitchFamily="18" charset="0"/>
              </a:rPr>
              <a:t>Withania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somnifera</a:t>
            </a:r>
            <a:r>
              <a:rPr lang="en-US" sz="2000" dirty="0">
                <a:latin typeface="Times New Roman" panose="02020603050405020304" pitchFamily="18" charset="0"/>
                <a:cs typeface="Times New Roman" panose="02020603050405020304" pitchFamily="18" charset="0"/>
              </a:rPr>
              <a:t> can duplicate this activity in humans, and to determine an optimal dosage range for achieving these effects.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potential beneficial effects of </a:t>
            </a:r>
            <a:r>
              <a:rPr lang="en-US" sz="2000" dirty="0" err="1">
                <a:latin typeface="Times New Roman" panose="02020603050405020304" pitchFamily="18" charset="0"/>
                <a:cs typeface="Times New Roman" panose="02020603050405020304" pitchFamily="18" charset="0"/>
              </a:rPr>
              <a:t>Withania</a:t>
            </a:r>
            <a:r>
              <a:rPr lang="en-US" sz="2000" dirty="0">
                <a:latin typeface="Times New Roman" panose="02020603050405020304" pitchFamily="18" charset="0"/>
                <a:cs typeface="Times New Roman" panose="02020603050405020304" pitchFamily="18" charset="0"/>
              </a:rPr>
              <a:t> in anxiety, cognitive and neurological disorders, inflammation, and Parkinson’s disease. Experienced natural medicine practitioners, working hand-in-hand with oncologists, could increase effectiveness and decrease side effects of conventional treatments with the use of </a:t>
            </a:r>
            <a:r>
              <a:rPr lang="en-US" sz="2000" dirty="0" err="1">
                <a:latin typeface="Times New Roman" panose="02020603050405020304" pitchFamily="18" charset="0"/>
                <a:cs typeface="Times New Roman" panose="02020603050405020304" pitchFamily="18" charset="0"/>
              </a:rPr>
              <a:t>Withania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somnifera</a:t>
            </a:r>
            <a:r>
              <a:rPr lang="en-US" sz="2000" dirty="0">
                <a:latin typeface="Times New Roman" panose="02020603050405020304" pitchFamily="18"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4056164969"/>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B0F2B-1DB6-125D-DC2B-56640BAD397F}"/>
              </a:ext>
            </a:extLst>
          </p:cNvPr>
          <p:cNvSpPr>
            <a:spLocks noGrp="1"/>
          </p:cNvSpPr>
          <p:nvPr>
            <p:ph type="title"/>
          </p:nvPr>
        </p:nvSpPr>
        <p:spPr>
          <a:xfrm>
            <a:off x="505326" y="365125"/>
            <a:ext cx="10848474" cy="936733"/>
          </a:xfrm>
        </p:spPr>
        <p:txBody>
          <a:bodyPr>
            <a:normAutofit/>
          </a:bodyPr>
          <a:lstStyle/>
          <a:p>
            <a:pPr algn="ctr"/>
            <a:r>
              <a:rPr lang="en-IN" sz="4000" b="1" dirty="0">
                <a:latin typeface="Times New Roman" panose="02020603050405020304" pitchFamily="18" charset="0"/>
                <a:cs typeface="Times New Roman" panose="02020603050405020304" pitchFamily="18" charset="0"/>
              </a:rPr>
              <a:t>REFERENCES</a:t>
            </a:r>
          </a:p>
        </p:txBody>
      </p:sp>
      <p:sp>
        <p:nvSpPr>
          <p:cNvPr id="4" name="TextBox 3">
            <a:extLst>
              <a:ext uri="{FF2B5EF4-FFF2-40B4-BE49-F238E27FC236}">
                <a16:creationId xmlns:a16="http://schemas.microsoft.com/office/drawing/2014/main" id="{9BFD6F66-960D-E832-FCAE-B1BBD32E1CBF}"/>
              </a:ext>
            </a:extLst>
          </p:cNvPr>
          <p:cNvSpPr txBox="1"/>
          <p:nvPr/>
        </p:nvSpPr>
        <p:spPr>
          <a:xfrm>
            <a:off x="139485" y="1177872"/>
            <a:ext cx="11763213" cy="557697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IN" sz="2000" i="1" dirty="0">
                <a:latin typeface="Times New Roman" panose="02020603050405020304" pitchFamily="18" charset="0"/>
                <a:cs typeface="Times New Roman" panose="02020603050405020304" pitchFamily="18" charset="0"/>
              </a:rPr>
              <a:t>W.C.C.N., China, 10. 43. Singh, N., Singh, V. and Abbas, S.S. (2003). Anti-stress (Ayurvedic Plants) </a:t>
            </a:r>
            <a:r>
              <a:rPr lang="en-IN" sz="2000" i="1" dirty="0" err="1">
                <a:latin typeface="Times New Roman" panose="02020603050405020304" pitchFamily="18" charset="0"/>
                <a:cs typeface="Times New Roman" panose="02020603050405020304" pitchFamily="18" charset="0"/>
              </a:rPr>
              <a:t>Ocimum</a:t>
            </a:r>
            <a:r>
              <a:rPr lang="en-IN" sz="2000" i="1" dirty="0">
                <a:latin typeface="Times New Roman" panose="02020603050405020304" pitchFamily="18" charset="0"/>
                <a:cs typeface="Times New Roman" panose="02020603050405020304" pitchFamily="18" charset="0"/>
              </a:rPr>
              <a:t> sanctum (Tulsi) and </a:t>
            </a:r>
            <a:r>
              <a:rPr lang="en-IN" sz="2000" i="1" dirty="0" err="1">
                <a:latin typeface="Times New Roman" panose="02020603050405020304" pitchFamily="18" charset="0"/>
                <a:cs typeface="Times New Roman" panose="02020603050405020304" pitchFamily="18" charset="0"/>
              </a:rPr>
              <a:t>Withaniasomnifera</a:t>
            </a:r>
            <a:r>
              <a:rPr lang="en-IN" sz="2000" i="1" dirty="0">
                <a:latin typeface="Times New Roman" panose="02020603050405020304" pitchFamily="18" charset="0"/>
                <a:cs typeface="Times New Roman" panose="02020603050405020304" pitchFamily="18" charset="0"/>
              </a:rPr>
              <a:t> (Ashwagandha) in prevention and treatment of cardiovascular disorders. Proc. Vth </a:t>
            </a:r>
          </a:p>
          <a:p>
            <a:pPr marL="342900" indent="-342900" algn="just">
              <a:lnSpc>
                <a:spcPct val="150000"/>
              </a:lnSpc>
              <a:buFont typeface="Wingdings" panose="05000000000000000000" pitchFamily="2" charset="2"/>
              <a:buChar char="q"/>
            </a:pPr>
            <a:r>
              <a:rPr lang="en-IN" sz="2000" i="1" dirty="0">
                <a:latin typeface="Times New Roman" panose="02020603050405020304" pitchFamily="18" charset="0"/>
                <a:cs typeface="Times New Roman" panose="02020603050405020304" pitchFamily="18" charset="0"/>
              </a:rPr>
              <a:t>Archana, R., </a:t>
            </a:r>
            <a:r>
              <a:rPr lang="en-IN" sz="2000" i="1" dirty="0" err="1">
                <a:latin typeface="Times New Roman" panose="02020603050405020304" pitchFamily="18" charset="0"/>
                <a:cs typeface="Times New Roman" panose="02020603050405020304" pitchFamily="18" charset="0"/>
              </a:rPr>
              <a:t>Namasivayam</a:t>
            </a:r>
            <a:r>
              <a:rPr lang="en-IN" sz="2000" i="1" dirty="0">
                <a:latin typeface="Times New Roman" panose="02020603050405020304" pitchFamily="18" charset="0"/>
                <a:cs typeface="Times New Roman" panose="02020603050405020304" pitchFamily="18" charset="0"/>
              </a:rPr>
              <a:t>, A (1999). Antistressor effect of </a:t>
            </a:r>
            <a:r>
              <a:rPr lang="en-IN" sz="2000" i="1" dirty="0" err="1">
                <a:latin typeface="Times New Roman" panose="02020603050405020304" pitchFamily="18" charset="0"/>
                <a:cs typeface="Times New Roman" panose="02020603050405020304" pitchFamily="18" charset="0"/>
              </a:rPr>
              <a:t>Withaniasomnifera</a:t>
            </a:r>
            <a:r>
              <a:rPr lang="en-IN" sz="2000" i="1" dirty="0">
                <a:latin typeface="Times New Roman" panose="02020603050405020304" pitchFamily="18" charset="0"/>
                <a:cs typeface="Times New Roman" panose="02020603050405020304" pitchFamily="18" charset="0"/>
              </a:rPr>
              <a:t>. J. </a:t>
            </a:r>
            <a:r>
              <a:rPr lang="en-IN" sz="2000" i="1" dirty="0" err="1">
                <a:latin typeface="Times New Roman" panose="02020603050405020304" pitchFamily="18" charset="0"/>
                <a:cs typeface="Times New Roman" panose="02020603050405020304" pitchFamily="18" charset="0"/>
              </a:rPr>
              <a:t>Ethnopharmacol</a:t>
            </a:r>
            <a:r>
              <a:rPr lang="en-IN" sz="2000" i="1" dirty="0">
                <a:latin typeface="Times New Roman" panose="02020603050405020304" pitchFamily="18" charset="0"/>
                <a:cs typeface="Times New Roman" panose="02020603050405020304" pitchFamily="18" charset="0"/>
              </a:rPr>
              <a:t>., 64: 91–93.</a:t>
            </a:r>
          </a:p>
          <a:p>
            <a:pPr marL="342900" indent="-342900" algn="just">
              <a:lnSpc>
                <a:spcPct val="150000"/>
              </a:lnSpc>
              <a:buFont typeface="Wingdings" panose="05000000000000000000" pitchFamily="2" charset="2"/>
              <a:buChar char="q"/>
            </a:pPr>
            <a:r>
              <a:rPr lang="en-IN" sz="2000" i="1" dirty="0" err="1">
                <a:latin typeface="Times New Roman" panose="02020603050405020304" pitchFamily="18" charset="0"/>
                <a:cs typeface="Times New Roman" panose="02020603050405020304" pitchFamily="18" charset="0"/>
              </a:rPr>
              <a:t>Dr.</a:t>
            </a:r>
            <a:r>
              <a:rPr lang="en-IN" sz="2000" i="1" dirty="0">
                <a:latin typeface="Times New Roman" panose="02020603050405020304" pitchFamily="18" charset="0"/>
                <a:cs typeface="Times New Roman" panose="02020603050405020304" pitchFamily="18" charset="0"/>
              </a:rPr>
              <a:t> Sudhanshu Kumar </a:t>
            </a:r>
            <a:r>
              <a:rPr lang="en-IN" sz="2000" i="1" dirty="0" err="1">
                <a:latin typeface="Times New Roman" panose="02020603050405020304" pitchFamily="18" charset="0"/>
                <a:cs typeface="Times New Roman" panose="02020603050405020304" pitchFamily="18" charset="0"/>
              </a:rPr>
              <a:t>Meher</a:t>
            </a:r>
            <a:r>
              <a:rPr lang="en-IN" sz="2000" i="1" dirty="0">
                <a:latin typeface="Times New Roman" panose="02020603050405020304" pitchFamily="18" charset="0"/>
                <a:cs typeface="Times New Roman" panose="02020603050405020304" pitchFamily="18" charset="0"/>
              </a:rPr>
              <a:t>, </a:t>
            </a:r>
            <a:r>
              <a:rPr lang="en-IN" sz="2000" i="1" dirty="0" err="1">
                <a:latin typeface="Times New Roman" panose="02020603050405020304" pitchFamily="18" charset="0"/>
                <a:cs typeface="Times New Roman" panose="02020603050405020304" pitchFamily="18" charset="0"/>
              </a:rPr>
              <a:t>Dr.</a:t>
            </a:r>
            <a:r>
              <a:rPr lang="en-IN" sz="2000" i="1" dirty="0">
                <a:latin typeface="Times New Roman" panose="02020603050405020304" pitchFamily="18" charset="0"/>
                <a:cs typeface="Times New Roman" panose="02020603050405020304" pitchFamily="18" charset="0"/>
              </a:rPr>
              <a:t> </a:t>
            </a:r>
            <a:r>
              <a:rPr lang="en-IN" sz="2000" i="1" dirty="0" err="1">
                <a:latin typeface="Times New Roman" panose="02020603050405020304" pitchFamily="18" charset="0"/>
                <a:cs typeface="Times New Roman" panose="02020603050405020304" pitchFamily="18" charset="0"/>
              </a:rPr>
              <a:t>Banmali</a:t>
            </a:r>
            <a:r>
              <a:rPr lang="en-IN" sz="2000" i="1" dirty="0">
                <a:latin typeface="Times New Roman" panose="02020603050405020304" pitchFamily="18" charset="0"/>
                <a:cs typeface="Times New Roman" panose="02020603050405020304" pitchFamily="18" charset="0"/>
              </a:rPr>
              <a:t> Das, </a:t>
            </a:r>
            <a:r>
              <a:rPr lang="en-IN" sz="2000" i="1" dirty="0" err="1">
                <a:latin typeface="Times New Roman" panose="02020603050405020304" pitchFamily="18" charset="0"/>
                <a:cs typeface="Times New Roman" panose="02020603050405020304" pitchFamily="18" charset="0"/>
              </a:rPr>
              <a:t>Dr.</a:t>
            </a:r>
            <a:r>
              <a:rPr lang="en-IN" sz="2000" i="1" dirty="0">
                <a:latin typeface="Times New Roman" panose="02020603050405020304" pitchFamily="18" charset="0"/>
                <a:cs typeface="Times New Roman" panose="02020603050405020304" pitchFamily="18" charset="0"/>
              </a:rPr>
              <a:t> </a:t>
            </a:r>
            <a:r>
              <a:rPr lang="en-IN" sz="2000" i="1" dirty="0" err="1">
                <a:latin typeface="Times New Roman" panose="02020603050405020304" pitchFamily="18" charset="0"/>
                <a:cs typeface="Times New Roman" panose="02020603050405020304" pitchFamily="18" charset="0"/>
              </a:rPr>
              <a:t>Purnendu</a:t>
            </a:r>
            <a:r>
              <a:rPr lang="en-IN" sz="2000" i="1" dirty="0">
                <a:latin typeface="Times New Roman" panose="02020603050405020304" pitchFamily="18" charset="0"/>
                <a:cs typeface="Times New Roman" panose="02020603050405020304" pitchFamily="18" charset="0"/>
              </a:rPr>
              <a:t> Panda, </a:t>
            </a:r>
            <a:r>
              <a:rPr lang="en-IN" sz="2000" i="1" dirty="0" err="1">
                <a:latin typeface="Times New Roman" panose="02020603050405020304" pitchFamily="18" charset="0"/>
                <a:cs typeface="Times New Roman" panose="02020603050405020304" pitchFamily="18" charset="0"/>
              </a:rPr>
              <a:t>Dr.</a:t>
            </a:r>
            <a:r>
              <a:rPr lang="en-IN" sz="2000" i="1" dirty="0">
                <a:latin typeface="Times New Roman" panose="02020603050405020304" pitchFamily="18" charset="0"/>
                <a:cs typeface="Times New Roman" panose="02020603050405020304" pitchFamily="18" charset="0"/>
              </a:rPr>
              <a:t> G.C. </a:t>
            </a:r>
            <a:r>
              <a:rPr lang="en-IN" sz="2000" i="1" dirty="0" err="1">
                <a:latin typeface="Times New Roman" panose="02020603050405020304" pitchFamily="18" charset="0"/>
                <a:cs typeface="Times New Roman" panose="02020603050405020304" pitchFamily="18" charset="0"/>
              </a:rPr>
              <a:t>Bhuyan</a:t>
            </a:r>
            <a:r>
              <a:rPr lang="en-IN" sz="2000" i="1" dirty="0">
                <a:latin typeface="Times New Roman" panose="02020603050405020304" pitchFamily="18" charset="0"/>
                <a:cs typeface="Times New Roman" panose="02020603050405020304" pitchFamily="18" charset="0"/>
              </a:rPr>
              <a:t>, </a:t>
            </a:r>
            <a:r>
              <a:rPr lang="en-IN" sz="2000" i="1" dirty="0" err="1">
                <a:latin typeface="Times New Roman" panose="02020603050405020304" pitchFamily="18" charset="0"/>
                <a:cs typeface="Times New Roman" panose="02020603050405020304" pitchFamily="18" charset="0"/>
              </a:rPr>
              <a:t>Dr.</a:t>
            </a:r>
            <a:r>
              <a:rPr lang="en-IN" sz="2000" i="1" dirty="0">
                <a:latin typeface="Times New Roman" panose="02020603050405020304" pitchFamily="18" charset="0"/>
                <a:cs typeface="Times New Roman" panose="02020603050405020304" pitchFamily="18" charset="0"/>
              </a:rPr>
              <a:t> M.M. Rao(2016) Uses of </a:t>
            </a:r>
            <a:r>
              <a:rPr lang="en-IN" sz="2000" i="1" dirty="0" err="1">
                <a:latin typeface="Times New Roman" panose="02020603050405020304" pitchFamily="18" charset="0"/>
                <a:cs typeface="Times New Roman" panose="02020603050405020304" pitchFamily="18" charset="0"/>
              </a:rPr>
              <a:t>Withaniasomnifera</a:t>
            </a:r>
            <a:r>
              <a:rPr lang="en-IN" sz="2000" i="1" dirty="0">
                <a:latin typeface="Times New Roman" panose="02020603050405020304" pitchFamily="18" charset="0"/>
                <a:cs typeface="Times New Roman" panose="02020603050405020304" pitchFamily="18" charset="0"/>
              </a:rPr>
              <a:t> (Linn) </a:t>
            </a:r>
            <a:r>
              <a:rPr lang="en-IN" sz="2000" i="1" dirty="0" err="1">
                <a:latin typeface="Times New Roman" panose="02020603050405020304" pitchFamily="18" charset="0"/>
                <a:cs typeface="Times New Roman" panose="02020603050405020304" pitchFamily="18" charset="0"/>
              </a:rPr>
              <a:t>Dunal</a:t>
            </a:r>
            <a:r>
              <a:rPr lang="en-IN" sz="2000" i="1" dirty="0">
                <a:latin typeface="Times New Roman" panose="02020603050405020304" pitchFamily="18" charset="0"/>
                <a:cs typeface="Times New Roman" panose="02020603050405020304" pitchFamily="18" charset="0"/>
              </a:rPr>
              <a:t> (Ashwagandha) in Ayurveda and its Pharmacological Evidences. National Research Institute of Ayurvedic Drug Development, Bhubaneswar, Odisha.</a:t>
            </a:r>
          </a:p>
          <a:p>
            <a:pPr marL="342900" indent="-342900" algn="just">
              <a:lnSpc>
                <a:spcPct val="150000"/>
              </a:lnSpc>
              <a:buFont typeface="Wingdings" panose="05000000000000000000" pitchFamily="2" charset="2"/>
              <a:buChar char="q"/>
            </a:pPr>
            <a:r>
              <a:rPr lang="en-IN" sz="2000" i="1" dirty="0">
                <a:latin typeface="Times New Roman" panose="02020603050405020304" pitchFamily="18" charset="0"/>
                <a:cs typeface="Times New Roman" panose="02020603050405020304" pitchFamily="18" charset="0"/>
              </a:rPr>
              <a:t>Experimental evaluation of ‘adaptogenic’ properties of </a:t>
            </a:r>
            <a:r>
              <a:rPr lang="en-IN" sz="2000" i="1" dirty="0" err="1">
                <a:latin typeface="Times New Roman" panose="02020603050405020304" pitchFamily="18" charset="0"/>
                <a:cs typeface="Times New Roman" panose="02020603050405020304" pitchFamily="18" charset="0"/>
              </a:rPr>
              <a:t>Withaniasomnifera</a:t>
            </a:r>
            <a:r>
              <a:rPr lang="en-IN" sz="2000" i="1" dirty="0">
                <a:latin typeface="Times New Roman" panose="02020603050405020304" pitchFamily="18" charset="0"/>
                <a:cs typeface="Times New Roman" panose="02020603050405020304" pitchFamily="18" charset="0"/>
              </a:rPr>
              <a:t>. </a:t>
            </a:r>
            <a:r>
              <a:rPr lang="en-IN" sz="2000" i="1" dirty="0" err="1">
                <a:latin typeface="Times New Roman" panose="02020603050405020304" pitchFamily="18" charset="0"/>
                <a:cs typeface="Times New Roman" panose="02020603050405020304" pitchFamily="18" charset="0"/>
              </a:rPr>
              <a:t>XIIth</a:t>
            </a:r>
            <a:r>
              <a:rPr lang="en-IN" sz="2000" i="1" dirty="0">
                <a:latin typeface="Times New Roman" panose="02020603050405020304" pitchFamily="18" charset="0"/>
                <a:cs typeface="Times New Roman" panose="02020603050405020304" pitchFamily="18" charset="0"/>
              </a:rPr>
              <a:t> Scientific Seminar on Indian Medicine, Institute of Medical Sciences. Varanasi. 4. 31. Singh, N. (1981)</a:t>
            </a:r>
          </a:p>
          <a:p>
            <a:pPr marL="342900" indent="-342900" algn="just">
              <a:lnSpc>
                <a:spcPct val="150000"/>
              </a:lnSpc>
              <a:buFont typeface="Wingdings" panose="05000000000000000000" pitchFamily="2" charset="2"/>
              <a:buChar char="q"/>
            </a:pPr>
            <a:r>
              <a:rPr lang="en-IN" sz="2000" i="1" dirty="0">
                <a:latin typeface="Times New Roman" panose="02020603050405020304" pitchFamily="18" charset="0"/>
                <a:cs typeface="Times New Roman" panose="02020603050405020304" pitchFamily="18" charset="0"/>
              </a:rPr>
              <a:t>Experimental methods tools for assessment of anti-stress activity in medicinal plants. Journal of Biomedical Research., 12(182): 124-127. 41. Singh, N. (1995a).</a:t>
            </a:r>
          </a:p>
        </p:txBody>
      </p:sp>
    </p:spTree>
    <p:extLst>
      <p:ext uri="{BB962C8B-B14F-4D97-AF65-F5344CB8AC3E}">
        <p14:creationId xmlns:p14="http://schemas.microsoft.com/office/powerpoint/2010/main" val="2970687675"/>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627D0-A8E9-2DC0-76B3-3F2A99801161}"/>
              </a:ext>
            </a:extLst>
          </p:cNvPr>
          <p:cNvSpPr>
            <a:spLocks noGrp="1"/>
          </p:cNvSpPr>
          <p:nvPr>
            <p:ph type="title"/>
          </p:nvPr>
        </p:nvSpPr>
        <p:spPr>
          <a:xfrm>
            <a:off x="838200" y="365125"/>
            <a:ext cx="10515600" cy="5245261"/>
          </a:xfrm>
        </p:spPr>
        <p:txBody>
          <a:bodyPr>
            <a:normAutofit/>
          </a:bodyPr>
          <a:lstStyle/>
          <a:p>
            <a:pPr algn="ctr"/>
            <a:r>
              <a:rPr lang="en-US" sz="5000" b="1" dirty="0">
                <a:latin typeface="Times New Roman" panose="02020603050405020304" pitchFamily="18" charset="0"/>
                <a:cs typeface="Times New Roman" panose="02020603050405020304" pitchFamily="18" charset="0"/>
              </a:rPr>
              <a:t>THANK YOU </a:t>
            </a:r>
            <a:endParaRPr lang="en-IN" sz="5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2506391"/>
      </p:ext>
    </p:extLst>
  </p:cSld>
  <p:clrMapOvr>
    <a:masterClrMapping/>
  </p:clrMapOvr>
  <p:transition spd="slow">
    <p:wip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9</TotalTime>
  <Words>1794</Words>
  <Application>Microsoft Office PowerPoint</Application>
  <PresentationFormat>Widescreen</PresentationFormat>
  <Paragraphs>65</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Century Gothic</vt:lpstr>
      <vt:lpstr>Garamond</vt:lpstr>
      <vt:lpstr>Times New Roman</vt:lpstr>
      <vt:lpstr>Wingdings</vt:lpstr>
      <vt:lpstr>Savon</vt:lpstr>
      <vt:lpstr>WITHANIA SOMNIFERA L: AN OVERVIEW</vt:lpstr>
      <vt:lpstr>INTRODUCTION</vt:lpstr>
      <vt:lpstr>MORPHOLOGY</vt:lpstr>
      <vt:lpstr>ANATOMY </vt:lpstr>
      <vt:lpstr>SEED GERMINATION </vt:lpstr>
      <vt:lpstr>PowerPoint Presentation</vt:lpstr>
      <vt:lpstr>ALLELOPATHIC POTENTIAL</vt:lpstr>
      <vt:lpstr>SECONDARY METABOLITES</vt:lpstr>
      <vt:lpstr>MEDICINAL PROPERTIES</vt:lpstr>
      <vt:lpstr>CULTIVATION</vt:lpstr>
      <vt:lpstr>DISCUSSION</vt:lpstr>
      <vt:lpstr>CONCLUSION</vt:lpstr>
      <vt:lpstr>REFERENCES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5</cp:revision>
  <dcterms:created xsi:type="dcterms:W3CDTF">2024-10-15T09:00:02Z</dcterms:created>
  <dcterms:modified xsi:type="dcterms:W3CDTF">2024-10-15T09:09:20Z</dcterms:modified>
</cp:coreProperties>
</file>