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5700D-85CE-9E08-0A0B-E12D62B086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D0F614D3-0BF4-134D-1853-B13917747A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7BC47E0-9A4C-2F5C-FCEE-7131141E4686}"/>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E7E91F9B-D774-AA23-81DE-E8308DD3282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1FEA28A-BECF-203A-942C-56AD591AB739}"/>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274067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D5D7B-ACD4-8675-8460-A3AEB160206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29849D2-E614-F4DA-678D-F791E7E256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F870BE6-82B3-4F89-4422-BF392C260A2D}"/>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A4CCBFD6-B82B-84DF-CB8F-1AE51F599A6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49E5D7D-93D4-1BB7-C518-4DE8C150EA0F}"/>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1714657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4713F-5F17-BE86-D782-77250047B7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7DE9BFDD-91E9-9208-3612-E4F0501E27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359163-DFD4-727F-48B7-D63492A1B06F}"/>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8556E682-FE85-4060-758F-E01373AC45B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1DC2DF2-559B-B526-1790-BE17F97102C9}"/>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2693631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10A0C-33C1-8DF4-F4E5-C98DFB48370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22AB329-808F-7CE0-A811-B0EBD9C842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01A2F8B9-1D5F-BF7F-FEAB-4FA0B47523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DCF6F843-3E3F-FE75-6EE4-7A8587F81DA2}"/>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6" name="Footer Placeholder 5">
            <a:extLst>
              <a:ext uri="{FF2B5EF4-FFF2-40B4-BE49-F238E27FC236}">
                <a16:creationId xmlns:a16="http://schemas.microsoft.com/office/drawing/2014/main" id="{413D9211-C3E7-0D4A-888F-6E6BB6F5CEC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782832A-BD35-C3F0-1052-4AF27090AE02}"/>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1289098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51F67-6EE4-9069-9A62-4236953DDC4A}"/>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63C27CD-9C24-EB19-1745-1F0932B6BF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3A9C09-9583-A398-2989-DCD72637BE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997E84FC-DA6B-0E3D-DD18-C45301090F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08C419-7181-94B3-CDB5-BBD6716E9D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EB688FC-E243-7136-D56F-22B2B8FBFB2D}"/>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8" name="Footer Placeholder 7">
            <a:extLst>
              <a:ext uri="{FF2B5EF4-FFF2-40B4-BE49-F238E27FC236}">
                <a16:creationId xmlns:a16="http://schemas.microsoft.com/office/drawing/2014/main" id="{5818D49F-4D3E-3BE8-680A-71D9474D9D3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1CE59A3-0423-99D7-4608-D1AA4587228C}"/>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3448644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A7997-049D-9C33-65F7-DD7E8CBF1D0E}"/>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DB027223-491D-D3E7-B5E6-AC51B21D8478}"/>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4" name="Footer Placeholder 3">
            <a:extLst>
              <a:ext uri="{FF2B5EF4-FFF2-40B4-BE49-F238E27FC236}">
                <a16:creationId xmlns:a16="http://schemas.microsoft.com/office/drawing/2014/main" id="{CF1A1581-039E-C3D4-7A9D-009C58C50C2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22394CDF-017B-954A-0F16-84FE26D86B13}"/>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2082277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EC8623-23B6-A6EE-90F4-66FF3BEDB1F1}"/>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3" name="Footer Placeholder 2">
            <a:extLst>
              <a:ext uri="{FF2B5EF4-FFF2-40B4-BE49-F238E27FC236}">
                <a16:creationId xmlns:a16="http://schemas.microsoft.com/office/drawing/2014/main" id="{F297C608-DC0A-9E59-4F70-F59B7C00B10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6507FE30-5C4D-915A-99D8-4E7A079F3C45}"/>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3864191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00100-3B2F-3D23-A88C-C7416C698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1FF19BAC-F1C4-C49D-F35D-F035E61D7C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E6445144-5CB9-331B-3BE9-C4436B39B6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7B7519-EFBA-AB1F-59C4-2AF29EB843FB}"/>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6" name="Footer Placeholder 5">
            <a:extLst>
              <a:ext uri="{FF2B5EF4-FFF2-40B4-BE49-F238E27FC236}">
                <a16:creationId xmlns:a16="http://schemas.microsoft.com/office/drawing/2014/main" id="{FBE3C848-FB4C-11FE-ACEE-AD0E5EF7061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47EEEB8-89FA-0447-81C7-A4BC5CDEB725}"/>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2604310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8EE41-1A28-A811-0309-15D10017B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41C012BB-79C1-658F-EA00-EF83AAD52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CDDC267D-3059-34CA-AC3C-9D7564116C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60ECDD-5B33-31C1-1117-F679891F4320}"/>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6" name="Footer Placeholder 5">
            <a:extLst>
              <a:ext uri="{FF2B5EF4-FFF2-40B4-BE49-F238E27FC236}">
                <a16:creationId xmlns:a16="http://schemas.microsoft.com/office/drawing/2014/main" id="{C1FE1369-DDF7-53B8-7C42-6548BAAA2B4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1F3E9C4-061A-A5C8-9113-46718B3FAC37}"/>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173029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58B63-601C-EBC1-F0F5-BEEBF83063A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23990A3-CC36-4DE8-8565-287C0F408B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456D37C-A07F-6A12-6822-399317C2F930}"/>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9DE5123F-106A-A603-2AF4-EFFAFAD8C63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3F26A7F-97FC-753A-EE45-0A4CC75804D0}"/>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4189789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88BED4-2ECA-7B63-A005-66A3862562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3BED972-0199-E09E-AAC0-E2222E8F2A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FAB9A07-7DBC-4955-CB58-34AAB4E0A0BF}"/>
              </a:ext>
            </a:extLst>
          </p:cNvPr>
          <p:cNvSpPr>
            <a:spLocks noGrp="1"/>
          </p:cNvSpPr>
          <p:nvPr>
            <p:ph type="dt" sz="half" idx="10"/>
          </p:nvPr>
        </p:nvSpPr>
        <p:spPr/>
        <p:txBody>
          <a:body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01B335CE-BAE3-EBA3-702D-768E512BA41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DE43957-0129-CD9C-6D2B-9D8454004F4F}"/>
              </a:ext>
            </a:extLst>
          </p:cNvPr>
          <p:cNvSpPr>
            <a:spLocks noGrp="1"/>
          </p:cNvSpPr>
          <p:nvPr>
            <p:ph type="sldNum" sz="quarter" idx="12"/>
          </p:nvPr>
        </p:nvSpPr>
        <p:spPr/>
        <p:txBody>
          <a:bodyPr/>
          <a:lstStyle/>
          <a:p>
            <a:fld id="{A671ECD4-AD65-4128-A440-2B292C17BFE5}" type="slidenum">
              <a:rPr lang="en-IN" smtClean="0"/>
              <a:t>‹#›</a:t>
            </a:fld>
            <a:endParaRPr lang="en-IN"/>
          </a:p>
        </p:txBody>
      </p:sp>
    </p:spTree>
    <p:extLst>
      <p:ext uri="{BB962C8B-B14F-4D97-AF65-F5344CB8AC3E}">
        <p14:creationId xmlns:p14="http://schemas.microsoft.com/office/powerpoint/2010/main" val="1545433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AC7D10-4FC0-4364-2DEF-B6D0DAEF5B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5702DAB-549A-4982-6128-7355A9B432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0A3852A-21F4-E46D-812C-828E1988FA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DC005C-5A4B-4750-A5AB-FE3551BAA8D7}" type="datetimeFigureOut">
              <a:rPr lang="en-IN" smtClean="0"/>
              <a:t>25-11-2024</a:t>
            </a:fld>
            <a:endParaRPr lang="en-IN"/>
          </a:p>
        </p:txBody>
      </p:sp>
      <p:sp>
        <p:nvSpPr>
          <p:cNvPr id="5" name="Footer Placeholder 4">
            <a:extLst>
              <a:ext uri="{FF2B5EF4-FFF2-40B4-BE49-F238E27FC236}">
                <a16:creationId xmlns:a16="http://schemas.microsoft.com/office/drawing/2014/main" id="{32696B55-945E-DC0C-5714-92691AA109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5D14A8C-FDD9-F739-BF50-8F8540EB34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71ECD4-AD65-4128-A440-2B292C17BFE5}" type="slidenum">
              <a:rPr lang="en-IN" smtClean="0"/>
              <a:t>‹#›</a:t>
            </a:fld>
            <a:endParaRPr lang="en-IN"/>
          </a:p>
        </p:txBody>
      </p:sp>
    </p:spTree>
    <p:extLst>
      <p:ext uri="{BB962C8B-B14F-4D97-AF65-F5344CB8AC3E}">
        <p14:creationId xmlns:p14="http://schemas.microsoft.com/office/powerpoint/2010/main" val="1663604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pt Background Vectors &amp; Illustrations for Free Download ...">
            <a:extLst>
              <a:ext uri="{FF2B5EF4-FFF2-40B4-BE49-F238E27FC236}">
                <a16:creationId xmlns:a16="http://schemas.microsoft.com/office/drawing/2014/main" id="{DF3F7D90-63CC-61E7-B0D1-C399439144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50CB219F-A3EC-EC59-0AEC-94DF9E655AB1}"/>
              </a:ext>
            </a:extLst>
          </p:cNvPr>
          <p:cNvSpPr>
            <a:spLocks noGrp="1"/>
          </p:cNvSpPr>
          <p:nvPr>
            <p:ph type="subTitle" idx="1"/>
          </p:nvPr>
        </p:nvSpPr>
        <p:spPr>
          <a:xfrm>
            <a:off x="536713" y="1176890"/>
            <a:ext cx="11118574" cy="1341023"/>
          </a:xfrm>
        </p:spPr>
        <p:txBody>
          <a:bodyPr>
            <a:normAutofit/>
          </a:bodyPr>
          <a:lstStyle/>
          <a:p>
            <a:pPr>
              <a:lnSpc>
                <a:spcPct val="150000"/>
              </a:lnSpc>
            </a:pPr>
            <a:r>
              <a:rPr lang="en-US" sz="2800" b="1" dirty="0">
                <a:latin typeface="Times New Roman" panose="02020603050405020304" pitchFamily="18" charset="0"/>
                <a:cs typeface="Times New Roman" panose="02020603050405020304" pitchFamily="18" charset="0"/>
              </a:rPr>
              <a:t>A NEW SPECTROPHOTOMETRIC METHOD FOR THE DETERMINATION OF PARACETAMOL</a:t>
            </a:r>
            <a:endParaRPr lang="en-IN" sz="28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81D48BA-07A3-8181-ACD8-2A84F0C1E131}"/>
              </a:ext>
            </a:extLst>
          </p:cNvPr>
          <p:cNvSpPr txBox="1"/>
          <p:nvPr/>
        </p:nvSpPr>
        <p:spPr>
          <a:xfrm>
            <a:off x="132524" y="4466871"/>
            <a:ext cx="6838120" cy="1704569"/>
          </a:xfrm>
          <a:prstGeom prst="rect">
            <a:avLst/>
          </a:prstGeom>
          <a:noFill/>
        </p:spPr>
        <p:txBody>
          <a:bodyPr wrap="square">
            <a:spAutoFit/>
          </a:bodyPr>
          <a:lstStyle/>
          <a:p>
            <a:pPr algn="just" rtl="0">
              <a:lnSpc>
                <a:spcPct val="150000"/>
              </a:lnSpc>
            </a:pPr>
            <a:r>
              <a:rPr lang="en-IN" b="1" i="0" dirty="0">
                <a:effectLst/>
                <a:latin typeface="Times New Roman" panose="02020603050405020304" pitchFamily="18" charset="0"/>
                <a:cs typeface="Times New Roman" panose="02020603050405020304" pitchFamily="18" charset="0"/>
              </a:rPr>
              <a:t>Name: </a:t>
            </a:r>
            <a:r>
              <a:rPr lang="en-IN" b="0" i="0" dirty="0">
                <a:effectLst/>
                <a:latin typeface="Times New Roman" panose="02020603050405020304" pitchFamily="18" charset="0"/>
                <a:cs typeface="Times New Roman" panose="02020603050405020304" pitchFamily="18" charset="0"/>
              </a:rPr>
              <a:t>Anjali Chaudhary</a:t>
            </a:r>
          </a:p>
          <a:p>
            <a:pPr algn="just" rtl="0">
              <a:lnSpc>
                <a:spcPct val="150000"/>
              </a:lnSpc>
            </a:pPr>
            <a:r>
              <a:rPr lang="en-IN" b="1" i="0" dirty="0">
                <a:effectLst/>
                <a:latin typeface="Times New Roman" panose="02020603050405020304" pitchFamily="18" charset="0"/>
                <a:cs typeface="Times New Roman" panose="02020603050405020304" pitchFamily="18" charset="0"/>
              </a:rPr>
              <a:t>Subject: </a:t>
            </a:r>
            <a:r>
              <a:rPr lang="en-IN" b="0" i="0" dirty="0" err="1">
                <a:effectLst/>
                <a:latin typeface="Times New Roman" panose="02020603050405020304" pitchFamily="18" charset="0"/>
                <a:cs typeface="Times New Roman" panose="02020603050405020304" pitchFamily="18" charset="0"/>
              </a:rPr>
              <a:t>M.pharma</a:t>
            </a:r>
            <a:r>
              <a:rPr lang="en-IN" b="0" i="0" dirty="0">
                <a:effectLst/>
                <a:latin typeface="Times New Roman" panose="02020603050405020304" pitchFamily="18" charset="0"/>
                <a:cs typeface="Times New Roman" panose="02020603050405020304" pitchFamily="18" charset="0"/>
              </a:rPr>
              <a:t> </a:t>
            </a:r>
          </a:p>
          <a:p>
            <a:pPr algn="just" rtl="0">
              <a:lnSpc>
                <a:spcPct val="150000"/>
              </a:lnSpc>
            </a:pPr>
            <a:r>
              <a:rPr lang="en-IN" b="1" i="0" dirty="0">
                <a:effectLst/>
                <a:latin typeface="Times New Roman" panose="02020603050405020304" pitchFamily="18" charset="0"/>
                <a:cs typeface="Times New Roman" panose="02020603050405020304" pitchFamily="18" charset="0"/>
              </a:rPr>
              <a:t>College: </a:t>
            </a:r>
            <a:r>
              <a:rPr lang="en-IN" b="0" i="0" dirty="0" err="1">
                <a:effectLst/>
                <a:latin typeface="Times New Roman" panose="02020603050405020304" pitchFamily="18" charset="0"/>
                <a:cs typeface="Times New Roman" panose="02020603050405020304" pitchFamily="18" charset="0"/>
              </a:rPr>
              <a:t>Translam</a:t>
            </a:r>
            <a:r>
              <a:rPr lang="en-IN" b="0" i="0" dirty="0">
                <a:effectLst/>
                <a:latin typeface="Times New Roman" panose="02020603050405020304" pitchFamily="18" charset="0"/>
                <a:cs typeface="Times New Roman" panose="02020603050405020304" pitchFamily="18" charset="0"/>
              </a:rPr>
              <a:t> Institute of pharmaceuticals education and technology </a:t>
            </a:r>
            <a:r>
              <a:rPr lang="en-IN" b="0" i="0" dirty="0" err="1">
                <a:effectLst/>
                <a:latin typeface="Times New Roman" panose="02020603050405020304" pitchFamily="18" charset="0"/>
                <a:cs typeface="Times New Roman" panose="02020603050405020304" pitchFamily="18" charset="0"/>
              </a:rPr>
              <a:t>mawana</a:t>
            </a:r>
            <a:r>
              <a:rPr lang="en-IN" b="0" i="0" dirty="0">
                <a:effectLst/>
                <a:latin typeface="Times New Roman" panose="02020603050405020304" pitchFamily="18" charset="0"/>
                <a:cs typeface="Times New Roman" panose="02020603050405020304" pitchFamily="18" charset="0"/>
              </a:rPr>
              <a:t> road, </a:t>
            </a:r>
            <a:r>
              <a:rPr lang="en-IN" b="0" i="0" dirty="0" err="1">
                <a:effectLst/>
                <a:latin typeface="Times New Roman" panose="02020603050405020304" pitchFamily="18" charset="0"/>
                <a:cs typeface="Times New Roman" panose="02020603050405020304" pitchFamily="18" charset="0"/>
              </a:rPr>
              <a:t>meerut</a:t>
            </a:r>
            <a:endParaRPr lang="en-IN"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4352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pt Background Vectors &amp; Illustrations for Free Download ...">
            <a:extLst>
              <a:ext uri="{FF2B5EF4-FFF2-40B4-BE49-F238E27FC236}">
                <a16:creationId xmlns:a16="http://schemas.microsoft.com/office/drawing/2014/main" id="{F7F9F658-1749-0153-912A-5C6D06C21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0F61B8-B376-708E-6DF1-562599AADE23}"/>
              </a:ext>
            </a:extLst>
          </p:cNvPr>
          <p:cNvSpPr txBox="1"/>
          <p:nvPr/>
        </p:nvSpPr>
        <p:spPr>
          <a:xfrm>
            <a:off x="278295" y="146206"/>
            <a:ext cx="11529391"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1AD891B-67F7-953F-D5F5-1CF261FD9DAA}"/>
              </a:ext>
            </a:extLst>
          </p:cNvPr>
          <p:cNvSpPr txBox="1"/>
          <p:nvPr/>
        </p:nvSpPr>
        <p:spPr>
          <a:xfrm>
            <a:off x="0" y="852241"/>
            <a:ext cx="11781184" cy="58595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new rapid, precise,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accurate, specific and simple UV Spectrophotometric analytical method was validated to assay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paracetamol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parenteral.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Measurements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were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taken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λmax</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283</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using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ethanol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a:t>
            </a:r>
            <a:r>
              <a:rPr lang="en-US" sz="1800" spc="27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solvent. Beer’s law is obeyed in the concentration ranges 4 – 32µg mL-1 with a correlation</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coefficient (r) equal to 1.</a:t>
            </a:r>
            <a:endParaRPr lang="en-US" sz="1800" spc="5"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values of limit of detection (LOD) were 0.0675µg mL-1 and limit of quantification (LOQ) were 0.2045µg mL -1 for DFMO respectively. The value of molar absorptivity and </a:t>
            </a:r>
            <a:r>
              <a:rPr lang="en-US" dirty="0" err="1">
                <a:latin typeface="Times New Roman" panose="02020603050405020304" pitchFamily="18" charset="0"/>
                <a:cs typeface="Times New Roman" panose="02020603050405020304" pitchFamily="18" charset="0"/>
              </a:rPr>
              <a:t>sandell’s</a:t>
            </a:r>
            <a:r>
              <a:rPr lang="en-US" dirty="0">
                <a:latin typeface="Times New Roman" panose="02020603050405020304" pitchFamily="18" charset="0"/>
                <a:cs typeface="Times New Roman" panose="02020603050405020304" pitchFamily="18" charset="0"/>
              </a:rPr>
              <a:t> sensitivity was 0.3918 × 104L mol -1 cm-1 and 0.1633µg cm-2 respectively.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developed method was validated as per International Conference of Harmonization guidelines with respect to specificity, linearity, limit of detection, limit of quantification, accuracy, precision and robustness.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accuracy of the method was 100.23%. The precision demonstrated a relative standard deviation of less than 1%. The results were satisfactory when compared with the literature.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proposed method might be applied in routine quality control in the pharmaceutical industries since it is precise, accurate, simple and economic. Commercial formulation and laboratory prepared mixtures were successfully analyzed using the developed methods.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7351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Ppt Background Vectors &amp; Illustrations for Free Download ...">
            <a:extLst>
              <a:ext uri="{FF2B5EF4-FFF2-40B4-BE49-F238E27FC236}">
                <a16:creationId xmlns:a16="http://schemas.microsoft.com/office/drawing/2014/main" id="{B79F9AAF-B486-F615-F526-70262A815F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3B8217-6A94-FA9C-D45B-A62DC838AF08}"/>
              </a:ext>
            </a:extLst>
          </p:cNvPr>
          <p:cNvSpPr txBox="1"/>
          <p:nvPr/>
        </p:nvSpPr>
        <p:spPr>
          <a:xfrm>
            <a:off x="238539" y="2690191"/>
            <a:ext cx="11728174" cy="1015663"/>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486321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243</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9</cp:revision>
  <dcterms:created xsi:type="dcterms:W3CDTF">2024-11-25T11:48:35Z</dcterms:created>
  <dcterms:modified xsi:type="dcterms:W3CDTF">2024-11-25T12:13:52Z</dcterms:modified>
</cp:coreProperties>
</file>