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58" d="100"/>
          <a:sy n="58" d="100"/>
        </p:scale>
        <p:origin x="348"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4CC5E-D480-81D4-3CCC-2CF6C7A9FCD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466DF9E1-DD57-30CA-5914-C21396ECC7C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F51BECC7-D16D-0C26-BC29-227A83F18FD8}"/>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5" name="Footer Placeholder 4">
            <a:extLst>
              <a:ext uri="{FF2B5EF4-FFF2-40B4-BE49-F238E27FC236}">
                <a16:creationId xmlns:a16="http://schemas.microsoft.com/office/drawing/2014/main" id="{04009CFC-28D9-67B7-5B2F-10F9FF06255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93A511C-1C85-3476-1FF1-49767D21E5F7}"/>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3736357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F9E315-9E44-3217-4775-93F42C8A2A6A}"/>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2818C8DD-45AB-25DD-6CA7-FB5A08C11A2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7283AC8-B40A-826A-3FCF-61773843F3B7}"/>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5" name="Footer Placeholder 4">
            <a:extLst>
              <a:ext uri="{FF2B5EF4-FFF2-40B4-BE49-F238E27FC236}">
                <a16:creationId xmlns:a16="http://schemas.microsoft.com/office/drawing/2014/main" id="{D0E085B0-7B50-6EBA-E5D8-59F5F5823D9F}"/>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9FD3A57-47F5-F6DF-7416-637FF56EC3DB}"/>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467900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F4811-0A9C-0D09-1868-900AAFD43EC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F6A3CD48-6C78-4D2C-6106-EB64CDEDF17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E41C66-86AB-353E-0A79-84D3D960A1CF}"/>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5" name="Footer Placeholder 4">
            <a:extLst>
              <a:ext uri="{FF2B5EF4-FFF2-40B4-BE49-F238E27FC236}">
                <a16:creationId xmlns:a16="http://schemas.microsoft.com/office/drawing/2014/main" id="{BBC2FFA0-A40E-B8CA-359F-19480FFB04F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38FDF82-43C0-3DDE-5056-46BBB0E54092}"/>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5819886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251376-C964-1302-80C0-DB0687854E4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0C5A2182-F233-3AE0-C6A1-3AA1DD7AC88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641FAE8E-8615-C93B-8371-76542812A7E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6ADB4CEA-5D07-01FD-0B94-F27A5B0DA271}"/>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6" name="Footer Placeholder 5">
            <a:extLst>
              <a:ext uri="{FF2B5EF4-FFF2-40B4-BE49-F238E27FC236}">
                <a16:creationId xmlns:a16="http://schemas.microsoft.com/office/drawing/2014/main" id="{F0BD4BB0-DF6C-A1A4-9B76-0DBF0BFCA94D}"/>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777C630-E777-BEEF-80AA-625169C345FA}"/>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41218831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FD85F6-7B04-EE94-57F3-88F93AA4FCE6}"/>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EA2CBE9C-BA3A-9C7F-BBF1-B7B45B6B535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8D7F13F-4742-4D01-1C75-8AF6A39FE8F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B405FCA-F840-65FC-0623-D33707F1495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B94402-DB79-8384-6D7E-22D2CA2DCD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EF107ABB-28D1-B538-8AFF-B0B4906B76D9}"/>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8" name="Footer Placeholder 7">
            <a:extLst>
              <a:ext uri="{FF2B5EF4-FFF2-40B4-BE49-F238E27FC236}">
                <a16:creationId xmlns:a16="http://schemas.microsoft.com/office/drawing/2014/main" id="{2DFFDF64-19DD-531A-B245-B8C269FD8349}"/>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643B6F2-0FE5-6BBE-A490-BCCED575E30C}"/>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17700428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588C25-66AD-C722-C429-E68F9FC5B8DF}"/>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3AE6A16A-0E27-02DD-C7F2-02EDA10FCD1A}"/>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4" name="Footer Placeholder 3">
            <a:extLst>
              <a:ext uri="{FF2B5EF4-FFF2-40B4-BE49-F238E27FC236}">
                <a16:creationId xmlns:a16="http://schemas.microsoft.com/office/drawing/2014/main" id="{EFD9D69B-9FEF-EE22-6FD7-0440B5B78480}"/>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456FBCEE-C5AB-057B-5B71-BE698F799764}"/>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9324059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15CF18-8632-4BED-C266-B3CD2A0D178C}"/>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3" name="Footer Placeholder 2">
            <a:extLst>
              <a:ext uri="{FF2B5EF4-FFF2-40B4-BE49-F238E27FC236}">
                <a16:creationId xmlns:a16="http://schemas.microsoft.com/office/drawing/2014/main" id="{C7FC378E-C350-8190-500B-1786CCC0EFDD}"/>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82F2D7A2-66F3-6305-206A-B1903E47D331}"/>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10076646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0CD58-CCE2-711E-72A4-958E93F1E5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AE01EF8C-D48F-476E-5541-C760FD742E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0FB7974C-A6C8-32DF-9EBD-7B56F5F15E1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64937EB-859D-2FCB-75BD-6E2604243F93}"/>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6" name="Footer Placeholder 5">
            <a:extLst>
              <a:ext uri="{FF2B5EF4-FFF2-40B4-BE49-F238E27FC236}">
                <a16:creationId xmlns:a16="http://schemas.microsoft.com/office/drawing/2014/main" id="{43B0D0D2-EC42-9DFC-D710-6FAD11AD9E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CF605E33-8FB2-2B60-21CC-95A6504EE231}"/>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8727046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BB629-1189-B8F5-EC47-1DC076BAB26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835055FC-1060-644A-2AFA-6923C93C0E0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E3B292F3-F114-6929-57B1-F07982B096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C5616BA-2179-2115-A4E0-D91DB8B25A6F}"/>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6" name="Footer Placeholder 5">
            <a:extLst>
              <a:ext uri="{FF2B5EF4-FFF2-40B4-BE49-F238E27FC236}">
                <a16:creationId xmlns:a16="http://schemas.microsoft.com/office/drawing/2014/main" id="{28784CDD-04A4-3832-5822-2B9BBAD0FDF5}"/>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D86B043B-D1B1-9746-E19C-A46C3C4FD9A6}"/>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3346560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C0BE0-777C-108B-2C6F-F2ACEE934B0C}"/>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20499AE-1DE5-7A04-1BC5-818A0FCD07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8536365-B3CE-F8CD-7B68-0E1D83106728}"/>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5" name="Footer Placeholder 4">
            <a:extLst>
              <a:ext uri="{FF2B5EF4-FFF2-40B4-BE49-F238E27FC236}">
                <a16:creationId xmlns:a16="http://schemas.microsoft.com/office/drawing/2014/main" id="{9EDDFE5E-200E-2261-3E5C-C191CACD3036}"/>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3087DA4-22EC-5F74-B98D-BC79740E6953}"/>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23499147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92F3901-88DE-B835-1868-8257B346C8D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EB05E22-F623-8D49-2431-1947288036E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6E6CD7B-A63C-6F99-A856-C56745B26D67}"/>
              </a:ext>
            </a:extLst>
          </p:cNvPr>
          <p:cNvSpPr>
            <a:spLocks noGrp="1"/>
          </p:cNvSpPr>
          <p:nvPr>
            <p:ph type="dt" sz="half" idx="10"/>
          </p:nvPr>
        </p:nvSpPr>
        <p:spPr/>
        <p:txBody>
          <a:bodyPr/>
          <a:lstStyle/>
          <a:p>
            <a:fld id="{BDFD3D86-BFBE-429B-87A1-CF8B7A6135A1}" type="datetimeFigureOut">
              <a:rPr lang="en-IN" smtClean="0"/>
              <a:t>28-08-2024</a:t>
            </a:fld>
            <a:endParaRPr lang="en-IN"/>
          </a:p>
        </p:txBody>
      </p:sp>
      <p:sp>
        <p:nvSpPr>
          <p:cNvPr id="5" name="Footer Placeholder 4">
            <a:extLst>
              <a:ext uri="{FF2B5EF4-FFF2-40B4-BE49-F238E27FC236}">
                <a16:creationId xmlns:a16="http://schemas.microsoft.com/office/drawing/2014/main" id="{A29ABDD8-EA79-FCCB-D2F9-E8B34F09F48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9DBA064-8BBE-5F51-EB9B-8B2FC33A35AF}"/>
              </a:ext>
            </a:extLst>
          </p:cNvPr>
          <p:cNvSpPr>
            <a:spLocks noGrp="1"/>
          </p:cNvSpPr>
          <p:nvPr>
            <p:ph type="sldNum" sz="quarter" idx="12"/>
          </p:nvPr>
        </p:nvSpPr>
        <p:spPr/>
        <p:txBody>
          <a:bodyPr/>
          <a:lstStyle/>
          <a:p>
            <a:fld id="{9ED339A2-6239-4701-860F-0310D88A8F9F}" type="slidenum">
              <a:rPr lang="en-IN" smtClean="0"/>
              <a:t>‹#›</a:t>
            </a:fld>
            <a:endParaRPr lang="en-IN"/>
          </a:p>
        </p:txBody>
      </p:sp>
    </p:spTree>
    <p:extLst>
      <p:ext uri="{BB962C8B-B14F-4D97-AF65-F5344CB8AC3E}">
        <p14:creationId xmlns:p14="http://schemas.microsoft.com/office/powerpoint/2010/main" val="870741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B4535-27AB-7C8E-596A-B38F6535FD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C334DB38-8969-BA48-5FE9-91922939D1F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0F709742-2084-00EE-5F7A-AB976CEBA2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DFD3D86-BFBE-429B-87A1-CF8B7A6135A1}" type="datetimeFigureOut">
              <a:rPr lang="en-IN" smtClean="0"/>
              <a:t>28-08-2024</a:t>
            </a:fld>
            <a:endParaRPr lang="en-IN"/>
          </a:p>
        </p:txBody>
      </p:sp>
      <p:sp>
        <p:nvSpPr>
          <p:cNvPr id="5" name="Footer Placeholder 4">
            <a:extLst>
              <a:ext uri="{FF2B5EF4-FFF2-40B4-BE49-F238E27FC236}">
                <a16:creationId xmlns:a16="http://schemas.microsoft.com/office/drawing/2014/main" id="{2F2FF1B9-85E4-DB5A-1D12-638B8C1AD8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3289F692-5B89-799C-5D52-C3793AEEAB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D339A2-6239-4701-860F-0310D88A8F9F}" type="slidenum">
              <a:rPr lang="en-IN" smtClean="0"/>
              <a:t>‹#›</a:t>
            </a:fld>
            <a:endParaRPr lang="en-IN"/>
          </a:p>
        </p:txBody>
      </p:sp>
    </p:spTree>
    <p:extLst>
      <p:ext uri="{BB962C8B-B14F-4D97-AF65-F5344CB8AC3E}">
        <p14:creationId xmlns:p14="http://schemas.microsoft.com/office/powerpoint/2010/main" val="40765707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pt Background Vectors &amp; Illustrations for Free Download">
            <a:extLst>
              <a:ext uri="{FF2B5EF4-FFF2-40B4-BE49-F238E27FC236}">
                <a16:creationId xmlns:a16="http://schemas.microsoft.com/office/drawing/2014/main" id="{F47BBB11-9049-DE93-5560-20EF024168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49630"/>
            <a:ext cx="12191999" cy="700762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37F6F839-041A-9D80-AB14-C15673A56971}"/>
              </a:ext>
            </a:extLst>
          </p:cNvPr>
          <p:cNvSpPr>
            <a:spLocks noGrp="1"/>
          </p:cNvSpPr>
          <p:nvPr>
            <p:ph type="ctrTitle"/>
          </p:nvPr>
        </p:nvSpPr>
        <p:spPr>
          <a:xfrm>
            <a:off x="1524000" y="1146874"/>
            <a:ext cx="9144000" cy="3270143"/>
          </a:xfrm>
        </p:spPr>
        <p:txBody>
          <a:bodyPr>
            <a:normAutofit fontScale="90000"/>
          </a:bodyPr>
          <a:lstStyle/>
          <a:p>
            <a:pPr>
              <a:lnSpc>
                <a:spcPct val="150000"/>
              </a:lnSpc>
            </a:pP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br>
              <a:rPr lang="en-US" sz="2800" b="1" dirty="0">
                <a:effectLst/>
                <a:latin typeface="Times New Roman" panose="02020603050405020304" pitchFamily="18" charset="0"/>
                <a:ea typeface="Times New Roman" panose="02020603050405020304" pitchFamily="18" charset="0"/>
              </a:rPr>
            </a:br>
            <a:r>
              <a:rPr lang="en-US" sz="3100" b="1" dirty="0">
                <a:effectLst/>
                <a:latin typeface="Times New Roman" panose="02020603050405020304" pitchFamily="18" charset="0"/>
                <a:ea typeface="Times New Roman" panose="02020603050405020304" pitchFamily="18" charset="0"/>
              </a:rPr>
              <a:t>IMPACT</a:t>
            </a:r>
            <a:r>
              <a:rPr lang="en-US" sz="3100" b="1" spc="-35"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OF</a:t>
            </a:r>
            <a:r>
              <a:rPr lang="en-US" sz="3100" b="1" spc="-30"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DIFFICULTIES</a:t>
            </a:r>
            <a:r>
              <a:rPr lang="en-US" sz="3100" b="1" spc="-25"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ON</a:t>
            </a:r>
            <a:r>
              <a:rPr lang="en-US" sz="3100" b="1" spc="-20"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ENTREPRENEURIAL</a:t>
            </a:r>
            <a:r>
              <a:rPr lang="en-US" sz="3100" b="1" spc="-25"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BEHAVIOUR</a:t>
            </a:r>
            <a:r>
              <a:rPr lang="en-US" sz="3100" b="1" spc="-55"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OF</a:t>
            </a:r>
            <a:r>
              <a:rPr lang="en-US" sz="3100" b="1" spc="-30"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FARMERS</a:t>
            </a:r>
            <a:r>
              <a:rPr lang="en-US" sz="3100" b="1" spc="-25"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FOR</a:t>
            </a:r>
            <a:r>
              <a:rPr lang="en-US" sz="3100" b="1" spc="-55" dirty="0">
                <a:effectLst/>
                <a:latin typeface="Times New Roman" panose="02020603050405020304" pitchFamily="18" charset="0"/>
                <a:ea typeface="Times New Roman" panose="02020603050405020304" pitchFamily="18" charset="0"/>
              </a:rPr>
              <a:t> </a:t>
            </a:r>
            <a:r>
              <a:rPr lang="en-US" sz="3100" b="1" dirty="0">
                <a:effectLst/>
                <a:latin typeface="Times New Roman" panose="02020603050405020304" pitchFamily="18" charset="0"/>
                <a:ea typeface="Times New Roman" panose="02020603050405020304" pitchFamily="18" charset="0"/>
              </a:rPr>
              <a:t>VEGETABLE PRODUCTION AND MARKETING IN ARUNACHAL PRADESH</a:t>
            </a:r>
            <a:endParaRPr lang="en-IN" sz="8000" dirty="0"/>
          </a:p>
        </p:txBody>
      </p:sp>
      <p:sp>
        <p:nvSpPr>
          <p:cNvPr id="3" name="Subtitle 2">
            <a:extLst>
              <a:ext uri="{FF2B5EF4-FFF2-40B4-BE49-F238E27FC236}">
                <a16:creationId xmlns:a16="http://schemas.microsoft.com/office/drawing/2014/main" id="{F5D55596-3454-6C23-EC82-4C3445671BCE}"/>
              </a:ext>
            </a:extLst>
          </p:cNvPr>
          <p:cNvSpPr>
            <a:spLocks noGrp="1"/>
          </p:cNvSpPr>
          <p:nvPr>
            <p:ph type="subTitle" idx="1"/>
          </p:nvPr>
        </p:nvSpPr>
        <p:spPr>
          <a:xfrm>
            <a:off x="5785658" y="4813068"/>
            <a:ext cx="6406342" cy="2044931"/>
          </a:xfrm>
        </p:spPr>
        <p:txBody>
          <a:bodyPr>
            <a:normAutofit/>
          </a:bodyPr>
          <a:lstStyle/>
          <a:p>
            <a:pPr marL="1182370" indent="-1028700" algn="r">
              <a:lnSpc>
                <a:spcPct val="115000"/>
              </a:lnSpc>
              <a:spcBef>
                <a:spcPts val="310"/>
              </a:spcBef>
            </a:pPr>
            <a:r>
              <a:rPr lang="en-US" sz="2000" b="1" dirty="0">
                <a:effectLst/>
                <a:latin typeface="Times New Roman" panose="02020603050405020304" pitchFamily="18" charset="0"/>
                <a:ea typeface="Times New Roman" panose="02020603050405020304" pitchFamily="18" charset="0"/>
              </a:rPr>
              <a:t>Hage Manty</a:t>
            </a:r>
            <a:endParaRPr lang="en-IN" sz="2000" b="1" dirty="0">
              <a:effectLst/>
              <a:latin typeface="Times New Roman" panose="02020603050405020304" pitchFamily="18" charset="0"/>
              <a:ea typeface="Times New Roman" panose="02020603050405020304" pitchFamily="18" charset="0"/>
            </a:endParaRPr>
          </a:p>
          <a:p>
            <a:pPr marL="1182370" indent="-1028700" algn="r">
              <a:lnSpc>
                <a:spcPct val="115000"/>
              </a:lnSpc>
              <a:spcBef>
                <a:spcPts val="310"/>
              </a:spcBef>
            </a:pPr>
            <a:r>
              <a:rPr lang="en-US" sz="2000" b="0" dirty="0">
                <a:effectLst/>
                <a:latin typeface="Times New Roman" panose="02020603050405020304" pitchFamily="18" charset="0"/>
                <a:ea typeface="Times New Roman" panose="02020603050405020304" pitchFamily="18" charset="0"/>
              </a:rPr>
              <a:t>PhD Scholar of extension education</a:t>
            </a:r>
          </a:p>
          <a:p>
            <a:pPr marL="1182370" indent="-1028700" algn="r">
              <a:lnSpc>
                <a:spcPct val="115000"/>
              </a:lnSpc>
              <a:spcBef>
                <a:spcPts val="310"/>
              </a:spcBef>
            </a:pPr>
            <a:r>
              <a:rPr lang="en-IN" sz="2000" b="1" dirty="0">
                <a:effectLst/>
                <a:latin typeface="Times New Roman" panose="02020603050405020304" pitchFamily="18" charset="0"/>
                <a:ea typeface="Times New Roman" panose="02020603050405020304" pitchFamily="18" charset="0"/>
              </a:rPr>
              <a:t>Dr. Raja Husain </a:t>
            </a:r>
          </a:p>
          <a:p>
            <a:pPr marL="1182370" indent="-1028700" algn="r">
              <a:lnSpc>
                <a:spcPct val="115000"/>
              </a:lnSpc>
              <a:spcBef>
                <a:spcPts val="310"/>
              </a:spcBef>
            </a:pPr>
            <a:r>
              <a:rPr lang="en-IN" sz="2000" dirty="0">
                <a:effectLst/>
                <a:latin typeface="Times New Roman" panose="02020603050405020304" pitchFamily="18" charset="0"/>
                <a:ea typeface="Times New Roman" panose="02020603050405020304" pitchFamily="18" charset="0"/>
              </a:rPr>
              <a:t>Asst. Professor and HOD Dept. of Agriculture Himalayan University, Jullang, Itanagar, Arunachal Pradesh</a:t>
            </a:r>
          </a:p>
          <a:p>
            <a:endParaRPr lang="en-IN" dirty="0"/>
          </a:p>
        </p:txBody>
      </p:sp>
    </p:spTree>
    <p:extLst>
      <p:ext uri="{BB962C8B-B14F-4D97-AF65-F5344CB8AC3E}">
        <p14:creationId xmlns:p14="http://schemas.microsoft.com/office/powerpoint/2010/main" val="39462473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C5711D8A-F4A6-2D8C-5D90-CA37C748DB8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ABDC699-EE11-75D3-2DA7-F66A0E87A006}"/>
              </a:ext>
            </a:extLst>
          </p:cNvPr>
          <p:cNvSpPr>
            <a:spLocks noGrp="1"/>
          </p:cNvSpPr>
          <p:nvPr>
            <p:ph type="title"/>
          </p:nvPr>
        </p:nvSpPr>
        <p:spPr>
          <a:xfrm>
            <a:off x="139485" y="365126"/>
            <a:ext cx="11871701" cy="688760"/>
          </a:xfrm>
        </p:spPr>
        <p:txBody>
          <a:bodyPr>
            <a:normAutofit/>
          </a:bodyPr>
          <a:lstStyle/>
          <a:p>
            <a:pPr algn="ctr"/>
            <a:r>
              <a:rPr lang="en-US" sz="4000" b="1" kern="0" spc="-10" dirty="0">
                <a:effectLst/>
                <a:latin typeface="Times New Roman" panose="02020603050405020304" pitchFamily="18" charset="0"/>
                <a:ea typeface="Times New Roman" panose="02020603050405020304" pitchFamily="18" charset="0"/>
              </a:rPr>
              <a:t>INTRODUCTION</a:t>
            </a:r>
            <a:endParaRPr lang="en-IN" sz="8000" dirty="0"/>
          </a:p>
        </p:txBody>
      </p:sp>
      <p:sp>
        <p:nvSpPr>
          <p:cNvPr id="3" name="Content Placeholder 2">
            <a:extLst>
              <a:ext uri="{FF2B5EF4-FFF2-40B4-BE49-F238E27FC236}">
                <a16:creationId xmlns:a16="http://schemas.microsoft.com/office/drawing/2014/main" id="{A0372581-3859-DED2-14EC-FAC815988561}"/>
              </a:ext>
            </a:extLst>
          </p:cNvPr>
          <p:cNvSpPr>
            <a:spLocks noGrp="1"/>
          </p:cNvSpPr>
          <p:nvPr>
            <p:ph idx="1"/>
          </p:nvPr>
        </p:nvSpPr>
        <p:spPr>
          <a:xfrm>
            <a:off x="139485" y="1825625"/>
            <a:ext cx="11871701" cy="4838646"/>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Vegetables are very essential component of human diet. Consumption of vegetables provides all the required key nutrients, vitamins, dietary fibers </a:t>
            </a:r>
            <a:r>
              <a:rPr lang="en-US" sz="1800" dirty="0" err="1">
                <a:effectLst/>
                <a:latin typeface="Times New Roman" panose="02020603050405020304" pitchFamily="18" charset="0"/>
                <a:ea typeface="Times New Roman" panose="02020603050405020304" pitchFamily="18" charset="0"/>
              </a:rPr>
              <a:t>etc</a:t>
            </a:r>
            <a:r>
              <a:rPr lang="en-US" sz="1800" dirty="0">
                <a:effectLst/>
                <a:latin typeface="Times New Roman" panose="02020603050405020304" pitchFamily="18" charset="0"/>
                <a:ea typeface="Times New Roman" panose="02020603050405020304" pitchFamily="18" charset="0"/>
              </a:rPr>
              <a:t> for a healthy body</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functioning. Apart from the health benefits, vegetable crops provide an important source of income for the small and marginal farmers of our country.</a:t>
            </a:r>
          </a:p>
          <a:p>
            <a:pPr algn="just">
              <a:lnSpc>
                <a:spcPct val="150000"/>
              </a:lnSpc>
            </a:pPr>
            <a:r>
              <a:rPr lang="en-US" sz="1800" dirty="0">
                <a:effectLst/>
                <a:latin typeface="Times New Roman" panose="02020603050405020304" pitchFamily="18" charset="0"/>
                <a:ea typeface="Times New Roman" panose="02020603050405020304" pitchFamily="18" charset="0"/>
              </a:rPr>
              <a:t>India has endowed with favourable climatic condition for vegetables production, thus vegetables are grown in every part of our country under varied </a:t>
            </a:r>
            <a:r>
              <a:rPr lang="en-US" sz="1800" dirty="0" err="1">
                <a:effectLst/>
                <a:latin typeface="Times New Roman" panose="02020603050405020304" pitchFamily="18" charset="0"/>
                <a:ea typeface="Times New Roman" panose="02020603050405020304" pitchFamily="18" charset="0"/>
              </a:rPr>
              <a:t>agro</a:t>
            </a:r>
            <a:r>
              <a:rPr lang="en-US" sz="1800" dirty="0">
                <a:effectLst/>
                <a:latin typeface="Times New Roman" panose="02020603050405020304" pitchFamily="18" charset="0"/>
                <a:ea typeface="Times New Roman" panose="02020603050405020304" pitchFamily="18" charset="0"/>
              </a:rPr>
              <a:t>-climatic and soil conditions in plains as well as in hilly regions. At present, India produces about 70 different varieties of leafy</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fruity</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starchy</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tuber</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varieties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vegetables.</a:t>
            </a:r>
            <a:r>
              <a:rPr lang="en-US" sz="1800" spc="-5" dirty="0">
                <a:effectLst/>
                <a:latin typeface="Times New Roman" panose="02020603050405020304" pitchFamily="18" charset="0"/>
                <a:ea typeface="Times New Roman" panose="02020603050405020304" pitchFamily="18" charset="0"/>
              </a:rPr>
              <a:t> </a:t>
            </a:r>
          </a:p>
          <a:p>
            <a:pPr algn="just">
              <a:lnSpc>
                <a:spcPct val="150000"/>
              </a:lnSpc>
            </a:pPr>
            <a:r>
              <a:rPr lang="en-US" sz="1800" dirty="0">
                <a:effectLst/>
                <a:latin typeface="Times New Roman" panose="02020603050405020304" pitchFamily="18" charset="0"/>
                <a:ea typeface="Times New Roman" panose="02020603050405020304" pitchFamily="18" charset="0"/>
              </a:rPr>
              <a:t>More</a:t>
            </a:r>
            <a:r>
              <a:rPr lang="en-US" sz="1800" spc="-1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than</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40</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kinds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vegetables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belonging to different groups namely solanaceous, cucurbitaceous, leguminous, cruciferous (Cole crops) root crops and leafy vegetables are grown in India in tropical, subtropical and temperate regions.</a:t>
            </a:r>
          </a:p>
          <a:p>
            <a:pPr algn="just">
              <a:lnSpc>
                <a:spcPct val="150000"/>
              </a:lnSpc>
            </a:pPr>
            <a:r>
              <a:rPr lang="en-US" sz="1800" dirty="0">
                <a:effectLst/>
                <a:latin typeface="Times New Roman" panose="02020603050405020304" pitchFamily="18" charset="0"/>
                <a:ea typeface="Times New Roman" panose="02020603050405020304" pitchFamily="18" charset="0"/>
              </a:rPr>
              <a:t>Important</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vegetables</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grown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India</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tomato,</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onion,</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brinjal,</a:t>
            </a:r>
            <a:r>
              <a:rPr lang="en-US" sz="1800" spc="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cabbage,</a:t>
            </a:r>
            <a:r>
              <a:rPr lang="en-US" sz="1800" spc="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cauliflower,</a:t>
            </a:r>
            <a:r>
              <a:rPr lang="en-US" sz="1800" spc="5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okra,</a:t>
            </a:r>
            <a:r>
              <a:rPr lang="en-US" sz="1800" spc="65" dirty="0">
                <a:effectLst/>
                <a:latin typeface="Times New Roman" panose="02020603050405020304" pitchFamily="18" charset="0"/>
                <a:ea typeface="Times New Roman" panose="02020603050405020304" pitchFamily="18" charset="0"/>
              </a:rPr>
              <a:t> </a:t>
            </a:r>
            <a:r>
              <a:rPr lang="en-US" sz="1800" spc="-20" dirty="0">
                <a:effectLst/>
                <a:latin typeface="Times New Roman" panose="02020603050405020304" pitchFamily="18" charset="0"/>
                <a:ea typeface="Times New Roman" panose="02020603050405020304" pitchFamily="18" charset="0"/>
              </a:rPr>
              <a:t>peas</a:t>
            </a:r>
            <a:r>
              <a:rPr lang="en-IN" sz="1800" spc="-20" dirty="0">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etc. </a:t>
            </a:r>
            <a:r>
              <a:rPr lang="en-US" sz="1800" dirty="0">
                <a:effectLst/>
                <a:latin typeface="Times New Roman" panose="02020603050405020304" pitchFamily="18" charset="0"/>
                <a:ea typeface="Times New Roman" panose="02020603050405020304" pitchFamily="18" charset="0"/>
              </a:rPr>
              <a:t>Vegetable crops provide an important source of income for the small and marginal farmers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 our country.</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10673261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F446E498-3754-42E4-007E-7C78524CA6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96FBA3E-3377-ABC7-1E08-0979E59C69F6}"/>
              </a:ext>
            </a:extLst>
          </p:cNvPr>
          <p:cNvSpPr>
            <a:spLocks noGrp="1"/>
          </p:cNvSpPr>
          <p:nvPr>
            <p:ph idx="1"/>
          </p:nvPr>
        </p:nvSpPr>
        <p:spPr>
          <a:xfrm>
            <a:off x="216976" y="170480"/>
            <a:ext cx="11778712" cy="6416299"/>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Arunachal Pradesh, the Land of Rising Sun has vast potential for development of horticulture for growing a wide range of tropical, sub-tropical and temperate fruits and</a:t>
            </a:r>
            <a:r>
              <a:rPr lang="en-US" sz="1800" spc="4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vegetables including off season vegetables, spices, aromatic and medicinal plants due to its undulating topography and varied </a:t>
            </a:r>
            <a:r>
              <a:rPr lang="en-US" sz="1800" dirty="0" err="1">
                <a:effectLst/>
                <a:latin typeface="Times New Roman" panose="02020603050405020304" pitchFamily="18" charset="0"/>
                <a:ea typeface="Times New Roman" panose="02020603050405020304" pitchFamily="18" charset="0"/>
              </a:rPr>
              <a:t>agro</a:t>
            </a:r>
            <a:r>
              <a:rPr lang="en-US" sz="1800" dirty="0">
                <a:effectLst/>
                <a:latin typeface="Times New Roman" panose="02020603050405020304" pitchFamily="18" charset="0"/>
                <a:ea typeface="Times New Roman" panose="02020603050405020304" pitchFamily="18" charset="0"/>
              </a:rPr>
              <a:t>-climatic conditions.</a:t>
            </a:r>
          </a:p>
          <a:p>
            <a:pPr algn="just">
              <a:lnSpc>
                <a:spcPct val="150000"/>
              </a:lnSpc>
            </a:pPr>
            <a:r>
              <a:rPr lang="en-US" sz="1800" dirty="0">
                <a:effectLst/>
                <a:latin typeface="Times New Roman" panose="02020603050405020304" pitchFamily="18" charset="0"/>
                <a:ea typeface="Times New Roman" panose="02020603050405020304" pitchFamily="18" charset="0"/>
              </a:rPr>
              <a:t> Indigenous and major vegetables grown in the state are sweet potatoes, mustard, brinjal, ginger, chili, pumpkin, cucumber, local cowpea, cauliflower, tomato, cabbage, turmeric, cardamom etc. Agri-</a:t>
            </a:r>
            <a:r>
              <a:rPr lang="en-US" sz="1800" dirty="0" err="1">
                <a:effectLst/>
                <a:latin typeface="Times New Roman" panose="02020603050405020304" pitchFamily="18" charset="0"/>
                <a:ea typeface="Times New Roman" panose="02020603050405020304" pitchFamily="18" charset="0"/>
              </a:rPr>
              <a:t>horti</a:t>
            </a:r>
            <a:r>
              <a:rPr lang="en-US" sz="1800" dirty="0">
                <a:effectLst/>
                <a:latin typeface="Times New Roman" panose="02020603050405020304" pitchFamily="18" charset="0"/>
                <a:ea typeface="Times New Roman" panose="02020603050405020304" pitchFamily="18" charset="0"/>
              </a:rPr>
              <a:t> sector plays a vital</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role in socio-economic development as well as in employment generation for rural people especially to small and marginal farmers of Arunachal Pradesh by providing income round the year from vegetable produce. Hence, there is a huge scope for entrepreneurship development in vegetable cultivation in the state.</a:t>
            </a:r>
          </a:p>
          <a:p>
            <a:pPr algn="just">
              <a:lnSpc>
                <a:spcPct val="150000"/>
              </a:lnSpc>
            </a:pPr>
            <a:r>
              <a:rPr lang="en-US" sz="1800" dirty="0">
                <a:effectLst/>
                <a:latin typeface="Times New Roman" panose="02020603050405020304" pitchFamily="18" charset="0"/>
                <a:ea typeface="Times New Roman" panose="02020603050405020304" pitchFamily="18" charset="0"/>
              </a:rPr>
              <a:t>Therefore, the study has been undertaken with the objectives to study the impact of difficulties on 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of farmers for vegetable production and marketing in </a:t>
            </a:r>
            <a:r>
              <a:rPr lang="en-US" sz="1800" dirty="0" err="1">
                <a:effectLst/>
                <a:latin typeface="Times New Roman" panose="02020603050405020304" pitchFamily="18" charset="0"/>
                <a:ea typeface="Times New Roman" panose="02020603050405020304" pitchFamily="18" charset="0"/>
              </a:rPr>
              <a:t>arunachal</a:t>
            </a:r>
            <a:r>
              <a:rPr lang="en-US" sz="1800" dirty="0">
                <a:effectLst/>
                <a:latin typeface="Times New Roman" panose="02020603050405020304" pitchFamily="18" charset="0"/>
                <a:ea typeface="Times New Roman" panose="02020603050405020304" pitchFamily="18" charset="0"/>
              </a:rPr>
              <a:t> Pradesh.</a:t>
            </a: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11056963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68B331D2-1521-63B7-C363-FC8C05DB02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5252C4FE-4057-D035-937E-AF044A81DE4A}"/>
              </a:ext>
            </a:extLst>
          </p:cNvPr>
          <p:cNvSpPr>
            <a:spLocks noGrp="1"/>
          </p:cNvSpPr>
          <p:nvPr>
            <p:ph type="title"/>
          </p:nvPr>
        </p:nvSpPr>
        <p:spPr>
          <a:xfrm>
            <a:off x="838200" y="365126"/>
            <a:ext cx="10515600" cy="704258"/>
          </a:xfrm>
        </p:spPr>
        <p:txBody>
          <a:bodyPr>
            <a:normAutofit/>
          </a:bodyPr>
          <a:lstStyle/>
          <a:p>
            <a:pPr algn="ctr"/>
            <a:r>
              <a:rPr lang="en-US" sz="4000" b="1" dirty="0">
                <a:latin typeface="Times New Roman" panose="02020603050405020304" pitchFamily="18" charset="0"/>
                <a:cs typeface="Times New Roman" panose="02020603050405020304" pitchFamily="18" charset="0"/>
              </a:rPr>
              <a:t>METHODOLOGY</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A6BC6EAB-2046-2B89-EA9E-F097AE79F90D}"/>
              </a:ext>
            </a:extLst>
          </p:cNvPr>
          <p:cNvSpPr>
            <a:spLocks noGrp="1"/>
          </p:cNvSpPr>
          <p:nvPr>
            <p:ph idx="1"/>
          </p:nvPr>
        </p:nvSpPr>
        <p:spPr>
          <a:xfrm>
            <a:off x="216976" y="1580828"/>
            <a:ext cx="11794210" cy="5114440"/>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The study was conducted in Lower </a:t>
            </a:r>
            <a:r>
              <a:rPr lang="en-US" sz="1800" dirty="0" err="1">
                <a:effectLst/>
                <a:latin typeface="Times New Roman" panose="02020603050405020304" pitchFamily="18" charset="0"/>
                <a:ea typeface="Times New Roman" panose="02020603050405020304" pitchFamily="18" charset="0"/>
              </a:rPr>
              <a:t>Subansiri</a:t>
            </a:r>
            <a:r>
              <a:rPr lang="en-US" sz="1800" dirty="0">
                <a:effectLst/>
                <a:latin typeface="Times New Roman" panose="02020603050405020304" pitchFamily="18" charset="0"/>
                <a:ea typeface="Times New Roman" panose="02020603050405020304" pitchFamily="18" charset="0"/>
              </a:rPr>
              <a:t> district of Arunachal Pradesh during the year 2020-23. Lower </a:t>
            </a:r>
            <a:r>
              <a:rPr lang="en-US" sz="1800" dirty="0" err="1">
                <a:effectLst/>
                <a:latin typeface="Times New Roman" panose="02020603050405020304" pitchFamily="18" charset="0"/>
                <a:ea typeface="Times New Roman" panose="02020603050405020304" pitchFamily="18" charset="0"/>
              </a:rPr>
              <a:t>Subansiri</a:t>
            </a:r>
            <a:r>
              <a:rPr lang="en-US" sz="1800" dirty="0">
                <a:effectLst/>
                <a:latin typeface="Times New Roman" panose="02020603050405020304" pitchFamily="18" charset="0"/>
                <a:ea typeface="Times New Roman" panose="02020603050405020304" pitchFamily="18" charset="0"/>
              </a:rPr>
              <a:t> district has been purposively selected for the study because of high vegetable cultivation and production. </a:t>
            </a:r>
          </a:p>
          <a:p>
            <a:pPr algn="just">
              <a:lnSpc>
                <a:spcPct val="150000"/>
              </a:lnSpc>
            </a:pPr>
            <a:r>
              <a:rPr lang="en-US" sz="1800" dirty="0">
                <a:effectLst/>
                <a:latin typeface="Times New Roman" panose="02020603050405020304" pitchFamily="18" charset="0"/>
                <a:ea typeface="Times New Roman" panose="02020603050405020304" pitchFamily="18" charset="0"/>
              </a:rPr>
              <a:t>One circle </a:t>
            </a:r>
            <a:r>
              <a:rPr lang="en-US" sz="1800" dirty="0" err="1">
                <a:effectLst/>
                <a:latin typeface="Times New Roman" panose="02020603050405020304" pitchFamily="18" charset="0"/>
                <a:ea typeface="Times New Roman" panose="02020603050405020304" pitchFamily="18" charset="0"/>
              </a:rPr>
              <a:t>i.e</a:t>
            </a:r>
            <a:r>
              <a:rPr lang="en-US" sz="1800"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Ziro</a:t>
            </a:r>
            <a:r>
              <a:rPr lang="en-US" sz="1800" dirty="0">
                <a:effectLst/>
                <a:latin typeface="Times New Roman" panose="02020603050405020304" pitchFamily="18" charset="0"/>
                <a:ea typeface="Times New Roman" panose="02020603050405020304" pitchFamily="18" charset="0"/>
              </a:rPr>
              <a:t> circle has been selected and from </a:t>
            </a:r>
            <a:r>
              <a:rPr lang="en-US" sz="1800" dirty="0" err="1">
                <a:effectLst/>
                <a:latin typeface="Times New Roman" panose="02020603050405020304" pitchFamily="18" charset="0"/>
                <a:ea typeface="Times New Roman" panose="02020603050405020304" pitchFamily="18" charset="0"/>
              </a:rPr>
              <a:t>Ziro</a:t>
            </a:r>
            <a:r>
              <a:rPr lang="en-US" sz="1800" dirty="0">
                <a:effectLst/>
                <a:latin typeface="Times New Roman" panose="02020603050405020304" pitchFamily="18" charset="0"/>
                <a:ea typeface="Times New Roman" panose="02020603050405020304" pitchFamily="18" charset="0"/>
              </a:rPr>
              <a:t> circle 9 villages were selected based on highest area, production, and productivity of the vegetables. </a:t>
            </a:r>
          </a:p>
          <a:p>
            <a:pPr algn="just">
              <a:lnSpc>
                <a:spcPct val="150000"/>
              </a:lnSpc>
            </a:pPr>
            <a:r>
              <a:rPr lang="en-US" sz="1800" dirty="0">
                <a:effectLst/>
                <a:latin typeface="Times New Roman" panose="02020603050405020304" pitchFamily="18" charset="0"/>
                <a:ea typeface="Times New Roman" panose="02020603050405020304" pitchFamily="18" charset="0"/>
              </a:rPr>
              <a:t>Then 20 farmers were selected from each village by using random sampling procedure. Thus, forming total sample size of 180 respondents. </a:t>
            </a:r>
          </a:p>
          <a:p>
            <a:pPr algn="just">
              <a:lnSpc>
                <a:spcPct val="150000"/>
              </a:lnSpc>
            </a:pPr>
            <a:r>
              <a:rPr lang="en-US" sz="1800" dirty="0">
                <a:effectLst/>
                <a:latin typeface="Times New Roman" panose="02020603050405020304" pitchFamily="18" charset="0"/>
                <a:ea typeface="Times New Roman" panose="02020603050405020304" pitchFamily="18" charset="0"/>
              </a:rPr>
              <a:t>The data was collected by personal interview method. And the analysis was done using frequency, percentage and Karl Pearson’s simple correlation test.</a:t>
            </a: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4230497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3C10F8B5-1C85-EBC3-1B0E-0FA11938AF3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D471AB29-0E69-58E7-F4B4-91D345948512}"/>
              </a:ext>
            </a:extLst>
          </p:cNvPr>
          <p:cNvSpPr>
            <a:spLocks noGrp="1"/>
          </p:cNvSpPr>
          <p:nvPr>
            <p:ph type="title"/>
          </p:nvPr>
        </p:nvSpPr>
        <p:spPr>
          <a:xfrm>
            <a:off x="838200" y="365125"/>
            <a:ext cx="10515600" cy="843743"/>
          </a:xfrm>
        </p:spPr>
        <p:txBody>
          <a:bodyPr>
            <a:normAutofit/>
          </a:bodyPr>
          <a:lstStyle/>
          <a:p>
            <a:pPr algn="ctr"/>
            <a:r>
              <a:rPr lang="en-US" sz="4000" b="1" kern="0" dirty="0">
                <a:effectLst/>
                <a:latin typeface="Times New Roman" panose="02020603050405020304" pitchFamily="18" charset="0"/>
                <a:ea typeface="Times New Roman" panose="02020603050405020304" pitchFamily="18" charset="0"/>
              </a:rPr>
              <a:t>Results</a:t>
            </a:r>
            <a:r>
              <a:rPr lang="en-US" sz="4000" b="1" kern="0" spc="-5" dirty="0">
                <a:effectLst/>
                <a:latin typeface="Times New Roman" panose="02020603050405020304" pitchFamily="18" charset="0"/>
                <a:ea typeface="Times New Roman" panose="02020603050405020304" pitchFamily="18" charset="0"/>
              </a:rPr>
              <a:t> </a:t>
            </a:r>
            <a:r>
              <a:rPr lang="en-US" sz="4000" b="1" kern="0" dirty="0">
                <a:effectLst/>
                <a:latin typeface="Times New Roman" panose="02020603050405020304" pitchFamily="18" charset="0"/>
                <a:ea typeface="Times New Roman" panose="02020603050405020304" pitchFamily="18" charset="0"/>
              </a:rPr>
              <a:t>and</a:t>
            </a:r>
            <a:r>
              <a:rPr lang="en-US" sz="4000" b="1" kern="0" spc="-5" dirty="0">
                <a:effectLst/>
                <a:latin typeface="Times New Roman" panose="02020603050405020304" pitchFamily="18" charset="0"/>
                <a:ea typeface="Times New Roman" panose="02020603050405020304" pitchFamily="18" charset="0"/>
              </a:rPr>
              <a:t> </a:t>
            </a:r>
            <a:r>
              <a:rPr lang="en-US" sz="4000" b="1" kern="0" spc="-10" dirty="0">
                <a:effectLst/>
                <a:latin typeface="Times New Roman" panose="02020603050405020304" pitchFamily="18" charset="0"/>
                <a:ea typeface="Times New Roman" panose="02020603050405020304" pitchFamily="18" charset="0"/>
              </a:rPr>
              <a:t>Discussion</a:t>
            </a:r>
            <a:endParaRPr lang="en-IN" sz="8000" dirty="0"/>
          </a:p>
        </p:txBody>
      </p:sp>
      <p:sp>
        <p:nvSpPr>
          <p:cNvPr id="3" name="Content Placeholder 2">
            <a:extLst>
              <a:ext uri="{FF2B5EF4-FFF2-40B4-BE49-F238E27FC236}">
                <a16:creationId xmlns:a16="http://schemas.microsoft.com/office/drawing/2014/main" id="{C2E37918-DD36-5336-CAFE-742B660C49E3}"/>
              </a:ext>
            </a:extLst>
          </p:cNvPr>
          <p:cNvSpPr>
            <a:spLocks noGrp="1"/>
          </p:cNvSpPr>
          <p:nvPr>
            <p:ph idx="1"/>
          </p:nvPr>
        </p:nvSpPr>
        <p:spPr>
          <a:xfrm>
            <a:off x="201479" y="1825624"/>
            <a:ext cx="11825206" cy="4869643"/>
          </a:xfrm>
        </p:spPr>
        <p:txBody>
          <a:bodyPr/>
          <a:lstStyle/>
          <a:p>
            <a:pPr marL="342900" indent="-342900">
              <a:buAutoNum type="alphaUcPeriod"/>
            </a:pPr>
            <a:r>
              <a:rPr lang="en-US" sz="1800" b="1" spc="-5" dirty="0">
                <a:effectLst/>
                <a:latin typeface="Times New Roman" panose="02020603050405020304" pitchFamily="18" charset="0"/>
                <a:ea typeface="Times New Roman" panose="02020603050405020304" pitchFamily="18" charset="0"/>
              </a:rPr>
              <a:t>Constraints</a:t>
            </a:r>
            <a:r>
              <a:rPr lang="en-US" sz="1800" b="1" spc="-20" dirty="0">
                <a:effectLst/>
                <a:latin typeface="Times New Roman" panose="02020603050405020304" pitchFamily="18" charset="0"/>
                <a:ea typeface="Times New Roman" panose="02020603050405020304" pitchFamily="18" charset="0"/>
              </a:rPr>
              <a:t> </a:t>
            </a:r>
            <a:r>
              <a:rPr lang="en-US" sz="1800" b="1" spc="-5" dirty="0">
                <a:effectLst/>
                <a:latin typeface="Times New Roman" panose="02020603050405020304" pitchFamily="18" charset="0"/>
                <a:ea typeface="Times New Roman" panose="02020603050405020304" pitchFamily="18" charset="0"/>
              </a:rPr>
              <a:t>faced by the vegetable</a:t>
            </a:r>
            <a:r>
              <a:rPr lang="en-US" sz="1800" b="1" spc="-10" dirty="0">
                <a:effectLst/>
                <a:latin typeface="Times New Roman" panose="02020603050405020304" pitchFamily="18" charset="0"/>
                <a:ea typeface="Times New Roman" panose="02020603050405020304" pitchFamily="18" charset="0"/>
              </a:rPr>
              <a:t> growers</a:t>
            </a:r>
          </a:p>
          <a:p>
            <a:pPr marL="0" indent="0">
              <a:lnSpc>
                <a:spcPct val="150000"/>
              </a:lnSpc>
              <a:buNone/>
            </a:pPr>
            <a:r>
              <a:rPr lang="en-US" sz="1800" spc="-5" dirty="0">
                <a:effectLst/>
                <a:latin typeface="Times New Roman" panose="02020603050405020304" pitchFamily="18" charset="0"/>
                <a:ea typeface="Times New Roman" panose="02020603050405020304" pitchFamily="18" charset="0"/>
              </a:rPr>
              <a:t>The data presented in Table 1 indicate the constraints faced by the vegetable growers.</a:t>
            </a:r>
          </a:p>
          <a:p>
            <a:pPr marL="0" indent="0">
              <a:lnSpc>
                <a:spcPct val="150000"/>
              </a:lnSpc>
              <a:buNone/>
            </a:pPr>
            <a:r>
              <a:rPr lang="en-US" sz="1800" b="1" spc="-5" dirty="0">
                <a:effectLst/>
                <a:latin typeface="Times New Roman" panose="02020603050405020304" pitchFamily="18" charset="0"/>
                <a:ea typeface="Times New Roman" panose="02020603050405020304" pitchFamily="18" charset="0"/>
              </a:rPr>
              <a:t>1. Financial Constraints</a:t>
            </a:r>
          </a:p>
          <a:p>
            <a:pPr marL="0" indent="0">
              <a:lnSpc>
                <a:spcPct val="150000"/>
              </a:lnSpc>
              <a:buNone/>
            </a:pPr>
            <a:r>
              <a:rPr lang="en-US" sz="1800" spc="-5" dirty="0">
                <a:effectLst/>
                <a:latin typeface="Times New Roman" panose="02020603050405020304" pitchFamily="18" charset="0"/>
                <a:ea typeface="Times New Roman" panose="02020603050405020304" pitchFamily="18" charset="0"/>
              </a:rPr>
              <a:t> Most of the respondents reported low credit facility (91.11%) and Poor financial status (82.77%). Money matters a lot in everyone’s life. It is difficult for respondents with low financial status to purchase the required inputs for their vegetable cultivation. The result is in consonance with the results of Shilpa Karate (2019) and Ritik Gupta (2022).</a:t>
            </a:r>
          </a:p>
          <a:p>
            <a:pPr marL="0" indent="0">
              <a:lnSpc>
                <a:spcPct val="150000"/>
              </a:lnSpc>
              <a:buNone/>
            </a:pPr>
            <a:r>
              <a:rPr lang="en-US" sz="1800" b="1" spc="-5" dirty="0">
                <a:latin typeface="Times New Roman" panose="02020603050405020304" pitchFamily="18" charset="0"/>
              </a:rPr>
              <a:t>2. Input Constraints</a:t>
            </a:r>
          </a:p>
          <a:p>
            <a:pPr marL="0" indent="0">
              <a:lnSpc>
                <a:spcPct val="150000"/>
              </a:lnSpc>
              <a:buNone/>
            </a:pPr>
            <a:r>
              <a:rPr lang="en-US" sz="1800" dirty="0">
                <a:effectLst/>
                <a:latin typeface="Times New Roman" panose="02020603050405020304" pitchFamily="18" charset="0"/>
                <a:ea typeface="Times New Roman" panose="02020603050405020304" pitchFamily="18" charset="0"/>
              </a:rPr>
              <a:t>Regarding</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input</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constraint</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Seeds,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manures/chemicals,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tools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implements</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are</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not</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easily procured (90.55%), Manures are costly and not easily available (81.66%), non-availability of fertilizer at required time (79.44%) and irregular supply of electricity (65.55%) were</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reported. </a:t>
            </a:r>
            <a:endParaRPr lang="en-IN" sz="1800" spc="-5" dirty="0">
              <a:latin typeface="Times New Roman" panose="02020603050405020304" pitchFamily="18" charset="0"/>
            </a:endParaRPr>
          </a:p>
          <a:p>
            <a:pPr marL="0" indent="0">
              <a:lnSpc>
                <a:spcPct val="150000"/>
              </a:lnSpc>
              <a:buNone/>
            </a:pPr>
            <a:endParaRPr lang="en-US" sz="1800" spc="-5" dirty="0">
              <a:latin typeface="Times New Roman" panose="02020603050405020304" pitchFamily="18" charset="0"/>
            </a:endParaRPr>
          </a:p>
          <a:p>
            <a:pPr marL="0" indent="0">
              <a:buNone/>
            </a:pPr>
            <a:endParaRPr lang="en-IN" sz="1800" spc="-5"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27555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D3946484-01DF-D807-2ADA-C03C3FDBA9C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9EEE786D-EB5D-C2F4-902C-D01E58166DE1}"/>
              </a:ext>
            </a:extLst>
          </p:cNvPr>
          <p:cNvSpPr>
            <a:spLocks noGrp="1"/>
          </p:cNvSpPr>
          <p:nvPr>
            <p:ph idx="1"/>
          </p:nvPr>
        </p:nvSpPr>
        <p:spPr>
          <a:xfrm>
            <a:off x="278969" y="216976"/>
            <a:ext cx="11716719" cy="6431797"/>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Cost of fertilizers, manures, plant protection chemicals, growth regulator etc. is increasing day by day. Thus, purchasing inputs required for cultivating vegetables becomes hard for vegetable growers. The findings are in agreement with the findings of Nagesh (2006), Rai et al. (2014), Murry and </a:t>
            </a:r>
            <a:r>
              <a:rPr lang="en-US" sz="1800" dirty="0" err="1">
                <a:latin typeface="Times New Roman" panose="02020603050405020304" pitchFamily="18" charset="0"/>
                <a:cs typeface="Times New Roman" panose="02020603050405020304" pitchFamily="18" charset="0"/>
              </a:rPr>
              <a:t>Lalrautsangi</a:t>
            </a:r>
            <a:r>
              <a:rPr lang="en-US" sz="1800" dirty="0">
                <a:latin typeface="Times New Roman" panose="02020603050405020304" pitchFamily="18" charset="0"/>
                <a:cs typeface="Times New Roman" panose="02020603050405020304" pitchFamily="18" charset="0"/>
              </a:rPr>
              <a:t> (2020).</a:t>
            </a:r>
          </a:p>
          <a:p>
            <a:pPr marL="0" indent="0">
              <a:lnSpc>
                <a:spcPct val="150000"/>
              </a:lnSpc>
              <a:buNone/>
            </a:pPr>
            <a:r>
              <a:rPr lang="en-US" sz="1800" b="1" dirty="0">
                <a:latin typeface="Times New Roman" panose="02020603050405020304" pitchFamily="18" charset="0"/>
                <a:cs typeface="Times New Roman" panose="02020603050405020304" pitchFamily="18" charset="0"/>
              </a:rPr>
              <a:t>3. </a:t>
            </a:r>
            <a:r>
              <a:rPr lang="en-US" sz="1800" b="1" dirty="0" err="1">
                <a:latin typeface="Times New Roman" panose="02020603050405020304" pitchFamily="18" charset="0"/>
                <a:cs typeface="Times New Roman" panose="02020603050405020304" pitchFamily="18" charset="0"/>
              </a:rPr>
              <a:t>Labour</a:t>
            </a:r>
            <a:r>
              <a:rPr lang="en-US" sz="1800" b="1" dirty="0">
                <a:latin typeface="Times New Roman" panose="02020603050405020304" pitchFamily="18" charset="0"/>
                <a:cs typeface="Times New Roman" panose="02020603050405020304" pitchFamily="18" charset="0"/>
              </a:rPr>
              <a:t> Constraints</a:t>
            </a:r>
          </a:p>
          <a:p>
            <a:pPr>
              <a:lnSpc>
                <a:spcPct val="150000"/>
              </a:lnSpc>
            </a:pPr>
            <a:r>
              <a:rPr lang="en-US" sz="1800" dirty="0">
                <a:latin typeface="Times New Roman" panose="02020603050405020304" pitchFamily="18" charset="0"/>
                <a:cs typeface="Times New Roman" panose="02020603050405020304" pitchFamily="18" charset="0"/>
              </a:rPr>
              <a:t>Regarding constraints related to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cent per cent of the respondents quoted high cost of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as the major constraints followed by scanty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during peak period of cultivation (98.33%) and lack of skilled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(75.55%).</a:t>
            </a:r>
          </a:p>
          <a:p>
            <a:pPr>
              <a:lnSpc>
                <a:spcPct val="150000"/>
              </a:lnSpc>
            </a:pPr>
            <a:r>
              <a:rPr lang="en-US" sz="1800" dirty="0">
                <a:latin typeface="Times New Roman" panose="02020603050405020304" pitchFamily="18" charset="0"/>
                <a:cs typeface="Times New Roman" panose="02020603050405020304" pitchFamily="18" charset="0"/>
              </a:rPr>
              <a:t>Scarcity of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is increasing day by day in the agricultural sector due to the migration of working force from rural to urban areas either in search of employment or due to educational matter. </a:t>
            </a:r>
          </a:p>
          <a:p>
            <a:pPr>
              <a:lnSpc>
                <a:spcPct val="150000"/>
              </a:lnSpc>
            </a:pPr>
            <a:r>
              <a:rPr lang="en-US" sz="1800" dirty="0">
                <a:latin typeface="Times New Roman" panose="02020603050405020304" pitchFamily="18" charset="0"/>
                <a:cs typeface="Times New Roman" panose="02020603050405020304" pitchFamily="18" charset="0"/>
              </a:rPr>
              <a:t>This causes rise of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cost. Lack of skilled </a:t>
            </a:r>
            <a:r>
              <a:rPr lang="en-US" sz="1800" dirty="0" err="1">
                <a:latin typeface="Times New Roman" panose="02020603050405020304" pitchFamily="18" charset="0"/>
                <a:cs typeface="Times New Roman" panose="02020603050405020304" pitchFamily="18" charset="0"/>
              </a:rPr>
              <a:t>labours</a:t>
            </a:r>
            <a:r>
              <a:rPr lang="en-US" sz="1800" dirty="0">
                <a:latin typeface="Times New Roman" panose="02020603050405020304" pitchFamily="18" charset="0"/>
                <a:cs typeface="Times New Roman" panose="02020603050405020304" pitchFamily="18" charset="0"/>
              </a:rPr>
              <a:t>, scanty </a:t>
            </a:r>
            <a:r>
              <a:rPr lang="en-US" sz="1800" dirty="0" err="1">
                <a:latin typeface="Times New Roman" panose="02020603050405020304" pitchFamily="18" charset="0"/>
                <a:cs typeface="Times New Roman" panose="02020603050405020304" pitchFamily="18" charset="0"/>
              </a:rPr>
              <a:t>labour</a:t>
            </a:r>
            <a:r>
              <a:rPr lang="en-US" sz="1800" dirty="0">
                <a:latin typeface="Times New Roman" panose="02020603050405020304" pitchFamily="18" charset="0"/>
                <a:cs typeface="Times New Roman" panose="02020603050405020304" pitchFamily="18" charset="0"/>
              </a:rPr>
              <a:t> during peak period of cultivation viz; land preparation and harvesting are also causing problems for vegetable growers. The results are in </a:t>
            </a:r>
            <a:r>
              <a:rPr lang="en-US" sz="1800" dirty="0" err="1">
                <a:latin typeface="Times New Roman" panose="02020603050405020304" pitchFamily="18" charset="0"/>
                <a:cs typeface="Times New Roman" panose="02020603050405020304" pitchFamily="18" charset="0"/>
              </a:rPr>
              <a:t>confirmity</a:t>
            </a:r>
            <a:r>
              <a:rPr lang="en-US" sz="1800" dirty="0">
                <a:latin typeface="Times New Roman" panose="02020603050405020304" pitchFamily="18" charset="0"/>
                <a:cs typeface="Times New Roman" panose="02020603050405020304" pitchFamily="18" charset="0"/>
              </a:rPr>
              <a:t> with the findings of Chahal and </a:t>
            </a:r>
            <a:r>
              <a:rPr lang="en-US" sz="1800" dirty="0" err="1">
                <a:latin typeface="Times New Roman" panose="02020603050405020304" pitchFamily="18" charset="0"/>
                <a:cs typeface="Times New Roman" panose="02020603050405020304" pitchFamily="18" charset="0"/>
              </a:rPr>
              <a:t>Kataria</a:t>
            </a:r>
            <a:r>
              <a:rPr lang="en-US" sz="1800" dirty="0">
                <a:latin typeface="Times New Roman" panose="02020603050405020304" pitchFamily="18" charset="0"/>
                <a:cs typeface="Times New Roman" panose="02020603050405020304" pitchFamily="18" charset="0"/>
              </a:rPr>
              <a:t> (2010), Murry and </a:t>
            </a:r>
            <a:r>
              <a:rPr lang="en-US" sz="1800" dirty="0" err="1">
                <a:latin typeface="Times New Roman" panose="02020603050405020304" pitchFamily="18" charset="0"/>
                <a:cs typeface="Times New Roman" panose="02020603050405020304" pitchFamily="18" charset="0"/>
              </a:rPr>
              <a:t>Lalrautsangi</a:t>
            </a:r>
            <a:r>
              <a:rPr lang="en-US" sz="1800" dirty="0">
                <a:latin typeface="Times New Roman" panose="02020603050405020304" pitchFamily="18" charset="0"/>
                <a:cs typeface="Times New Roman" panose="02020603050405020304" pitchFamily="18" charset="0"/>
              </a:rPr>
              <a:t> (2020).</a:t>
            </a:r>
          </a:p>
          <a:p>
            <a:endParaRPr lang="en-IN" dirty="0"/>
          </a:p>
        </p:txBody>
      </p:sp>
    </p:spTree>
    <p:extLst>
      <p:ext uri="{BB962C8B-B14F-4D97-AF65-F5344CB8AC3E}">
        <p14:creationId xmlns:p14="http://schemas.microsoft.com/office/powerpoint/2010/main" val="14221014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B36BFA31-5A71-D8A0-3282-4B95A9818F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C12A247-72D7-6D5F-6C05-DBBA1D4A21FC}"/>
              </a:ext>
            </a:extLst>
          </p:cNvPr>
          <p:cNvSpPr>
            <a:spLocks noGrp="1"/>
          </p:cNvSpPr>
          <p:nvPr>
            <p:ph idx="1"/>
          </p:nvPr>
        </p:nvSpPr>
        <p:spPr>
          <a:xfrm>
            <a:off x="232475" y="185980"/>
            <a:ext cx="11809707" cy="6509288"/>
          </a:xfrm>
        </p:spPr>
        <p:txBody>
          <a:bodyPr/>
          <a:lstStyle/>
          <a:p>
            <a:pPr marL="0" indent="0">
              <a:buNone/>
            </a:pPr>
            <a:r>
              <a:rPr lang="en-US" sz="1800" b="1" kern="0" spc="-5" dirty="0">
                <a:effectLst/>
                <a:latin typeface="Times New Roman" panose="02020603050405020304" pitchFamily="18" charset="0"/>
                <a:ea typeface="Times New Roman" panose="02020603050405020304" pitchFamily="18" charset="0"/>
              </a:rPr>
              <a:t>B. Relationship between socio - personal profile of vegetable growers with their entrepreneurial behavior</a:t>
            </a:r>
          </a:p>
          <a:p>
            <a:pPr algn="just">
              <a:lnSpc>
                <a:spcPct val="150000"/>
              </a:lnSpc>
            </a:pPr>
            <a:r>
              <a:rPr lang="en-US" sz="1800" dirty="0">
                <a:effectLst/>
                <a:latin typeface="Times New Roman" panose="02020603050405020304" pitchFamily="18" charset="0"/>
                <a:ea typeface="Times New Roman" panose="02020603050405020304" pitchFamily="18" charset="0"/>
              </a:rPr>
              <a:t>Based on the data represented in table 2, that age, education, family size, land holding, annual family income, training received, mass media participation, extension contact, extension participation and scientific orientation were positively and significantly correlated with 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whereas occupation found to be negatively non – significant.</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kern="0" spc="-5" dirty="0">
                <a:effectLst/>
                <a:latin typeface="Times New Roman" panose="02020603050405020304" pitchFamily="18" charset="0"/>
                <a:ea typeface="Times New Roman" panose="02020603050405020304" pitchFamily="18" charset="0"/>
              </a:rPr>
              <a:t>Age of farmers was positively and significantly correlated with their entrepreneurial behavior. As we grow older we became more mature and surrounded by many responsibilities thus making us more enthusiastic and willing to work harder to become financially sound and independent, work efficiency and physical strength also increases as we get older. These might be the probable reason.</a:t>
            </a:r>
          </a:p>
          <a:p>
            <a:pPr algn="just">
              <a:lnSpc>
                <a:spcPct val="150000"/>
              </a:lnSpc>
            </a:pPr>
            <a:r>
              <a:rPr lang="en-US" sz="1800" dirty="0">
                <a:effectLst/>
                <a:latin typeface="Times New Roman" panose="02020603050405020304" pitchFamily="18" charset="0"/>
                <a:ea typeface="Times New Roman" panose="02020603050405020304" pitchFamily="18" charset="0"/>
              </a:rPr>
              <a:t>Education of farmers was positively and significantly correlated with their</a:t>
            </a:r>
            <a:r>
              <a:rPr lang="en-US" sz="1800" spc="4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Education helps the farmers to get more information and thereby broaden and sharpen their mental horizon. It helps in their socio-psychological development. </a:t>
            </a:r>
          </a:p>
          <a:p>
            <a:pPr algn="just">
              <a:lnSpc>
                <a:spcPct val="150000"/>
              </a:lnSpc>
            </a:pPr>
            <a:r>
              <a:rPr lang="en-US" sz="1800" dirty="0">
                <a:effectLst/>
                <a:latin typeface="Times New Roman" panose="02020603050405020304" pitchFamily="18" charset="0"/>
                <a:ea typeface="Times New Roman" panose="02020603050405020304" pitchFamily="18" charset="0"/>
              </a:rPr>
              <a:t>Education</a:t>
            </a:r>
            <a:r>
              <a:rPr lang="en-US" sz="1800" spc="25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also</a:t>
            </a:r>
            <a:r>
              <a:rPr lang="en-US" sz="1800" spc="2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helps</a:t>
            </a:r>
            <a:r>
              <a:rPr lang="en-US" sz="1800" spc="2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2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making</a:t>
            </a:r>
            <a:r>
              <a:rPr lang="en-US" sz="1800" spc="2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decision</a:t>
            </a:r>
            <a:r>
              <a:rPr lang="en-US" sz="1800" spc="2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more</a:t>
            </a:r>
            <a:r>
              <a:rPr lang="en-US" sz="1800" spc="2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precisely</a:t>
            </a:r>
            <a:r>
              <a:rPr lang="en-US" sz="1800" spc="2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26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managing</a:t>
            </a:r>
            <a:r>
              <a:rPr lang="en-US" sz="1800" spc="27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various</a:t>
            </a:r>
            <a:r>
              <a:rPr lang="en-US" sz="1800" spc="26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aspects</a:t>
            </a:r>
            <a:r>
              <a:rPr lang="en-US" sz="1800" spc="270" dirty="0">
                <a:effectLst/>
                <a:latin typeface="Times New Roman" panose="02020603050405020304" pitchFamily="18" charset="0"/>
                <a:ea typeface="Times New Roman" panose="02020603050405020304" pitchFamily="18" charset="0"/>
              </a:rPr>
              <a:t> </a:t>
            </a:r>
            <a:r>
              <a:rPr lang="en-US" sz="1800" spc="-20" dirty="0">
                <a:effectLst/>
                <a:latin typeface="Times New Roman" panose="02020603050405020304" pitchFamily="18" charset="0"/>
                <a:ea typeface="Times New Roman" panose="02020603050405020304" pitchFamily="18" charset="0"/>
              </a:rPr>
              <a:t>viz, </a:t>
            </a:r>
            <a:r>
              <a:rPr lang="en-US" sz="1800" dirty="0">
                <a:effectLst/>
                <a:latin typeface="Times New Roman" panose="02020603050405020304" pitchFamily="18" charset="0"/>
                <a:ea typeface="Times New Roman" panose="02020603050405020304" pitchFamily="18" charset="0"/>
              </a:rPr>
              <a:t>planning, production and marketing aspect more efficiently. The result is in consonance with the results of Savitha </a:t>
            </a:r>
            <a:r>
              <a:rPr lang="en-US" sz="1800" i="1" dirty="0">
                <a:effectLst/>
                <a:latin typeface="Times New Roman" panose="02020603050405020304" pitchFamily="18" charset="0"/>
                <a:ea typeface="Times New Roman" panose="02020603050405020304" pitchFamily="18" charset="0"/>
              </a:rPr>
              <a:t>et al. </a:t>
            </a:r>
            <a:r>
              <a:rPr lang="en-US" sz="1800" dirty="0">
                <a:effectLst/>
                <a:latin typeface="Times New Roman" panose="02020603050405020304" pitchFamily="18" charset="0"/>
                <a:ea typeface="Times New Roman" panose="02020603050405020304" pitchFamily="18" charset="0"/>
              </a:rPr>
              <a:t>(2009) and Shilpa Karate (2019).</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endParaRPr lang="en-IN" sz="1800" dirty="0">
              <a:effectLst/>
              <a:latin typeface="Times New Roman" panose="02020603050405020304" pitchFamily="18" charset="0"/>
              <a:ea typeface="Times New Roman" panose="02020603050405020304" pitchFamily="18" charset="0"/>
            </a:endParaRPr>
          </a:p>
          <a:p>
            <a:pPr algn="just">
              <a:lnSpc>
                <a:spcPct val="150000"/>
              </a:lnSpc>
            </a:pPr>
            <a:endParaRPr lang="en-IN" sz="1800" kern="0" spc="-5"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643043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B3840B15-AC0E-2BA9-81BA-77CD65D81B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7D20933D-0BAD-B99F-263D-FBC72E216E69}"/>
              </a:ext>
            </a:extLst>
          </p:cNvPr>
          <p:cNvSpPr>
            <a:spLocks noGrp="1"/>
          </p:cNvSpPr>
          <p:nvPr>
            <p:ph idx="1"/>
          </p:nvPr>
        </p:nvSpPr>
        <p:spPr>
          <a:xfrm>
            <a:off x="123986" y="278969"/>
            <a:ext cx="11887200" cy="6400800"/>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Occupation was found non-significant and negatively correlated with their</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entrepreneurial behavior. This might be due to majority of respondents were engaged in agricultural activities. Hence less variation in their occupation might be the one of the main reasons for non-significant relationship. Similar findings were reported by </a:t>
            </a:r>
            <a:r>
              <a:rPr lang="en-US" sz="1800" dirty="0" err="1">
                <a:effectLst/>
                <a:latin typeface="Times New Roman" panose="02020603050405020304" pitchFamily="18" charset="0"/>
                <a:ea typeface="Times New Roman" panose="02020603050405020304" pitchFamily="18" charset="0"/>
              </a:rPr>
              <a:t>Sabale</a:t>
            </a:r>
            <a:r>
              <a:rPr lang="en-US" sz="1800" dirty="0">
                <a:effectLst/>
                <a:latin typeface="Times New Roman" panose="02020603050405020304" pitchFamily="18" charset="0"/>
                <a:ea typeface="Times New Roman" panose="02020603050405020304" pitchFamily="18" charset="0"/>
              </a:rPr>
              <a:t> </a:t>
            </a:r>
            <a:r>
              <a:rPr lang="en-US" sz="1800" i="1" dirty="0">
                <a:effectLst/>
                <a:latin typeface="Times New Roman" panose="02020603050405020304" pitchFamily="18" charset="0"/>
                <a:ea typeface="Times New Roman" panose="02020603050405020304" pitchFamily="18" charset="0"/>
              </a:rPr>
              <a:t>et al. </a:t>
            </a:r>
            <a:r>
              <a:rPr lang="en-US" sz="1800" dirty="0">
                <a:effectLst/>
                <a:latin typeface="Times New Roman" panose="02020603050405020304" pitchFamily="18" charset="0"/>
                <a:ea typeface="Times New Roman" panose="02020603050405020304" pitchFamily="18" charset="0"/>
              </a:rPr>
              <a:t>(2014).</a:t>
            </a:r>
          </a:p>
          <a:p>
            <a:pPr algn="just">
              <a:lnSpc>
                <a:spcPct val="150000"/>
              </a:lnSpc>
            </a:pPr>
            <a:r>
              <a:rPr lang="en-US" sz="1800" dirty="0">
                <a:effectLst/>
                <a:latin typeface="Times New Roman" panose="02020603050405020304" pitchFamily="18" charset="0"/>
                <a:ea typeface="Times New Roman" panose="02020603050405020304" pitchFamily="18" charset="0"/>
              </a:rPr>
              <a:t>Land holding of farmers was positively and significantly correlated with their 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Land holding provides the economic base for the farmer to practice new agricultural technologies. </a:t>
            </a:r>
          </a:p>
          <a:p>
            <a:pPr algn="just">
              <a:lnSpc>
                <a:spcPct val="150000"/>
              </a:lnSpc>
            </a:pPr>
            <a:r>
              <a:rPr lang="en-US" sz="1800" dirty="0">
                <a:effectLst/>
                <a:latin typeface="Times New Roman" panose="02020603050405020304" pitchFamily="18" charset="0"/>
                <a:ea typeface="Times New Roman" panose="02020603050405020304" pitchFamily="18" charset="0"/>
              </a:rPr>
              <a:t>It helps them in optimum utilization of farm resources through efficient decision making and applying new ideas for achieving maximum profits. Further, it helps the farmer to bear risk and uncertainty. </a:t>
            </a:r>
          </a:p>
          <a:p>
            <a:pPr algn="just">
              <a:lnSpc>
                <a:spcPct val="150000"/>
              </a:lnSpc>
            </a:pPr>
            <a:r>
              <a:rPr lang="en-US" sz="1800" dirty="0">
                <a:effectLst/>
                <a:latin typeface="Times New Roman" panose="02020603050405020304" pitchFamily="18" charset="0"/>
                <a:ea typeface="Times New Roman" panose="02020603050405020304" pitchFamily="18" charset="0"/>
              </a:rPr>
              <a:t>Farmers with large size of land holding have leadership ability. The results are in </a:t>
            </a:r>
            <a:r>
              <a:rPr lang="en-US" sz="1800" dirty="0" err="1">
                <a:effectLst/>
                <a:latin typeface="Times New Roman" panose="02020603050405020304" pitchFamily="18" charset="0"/>
                <a:ea typeface="Times New Roman" panose="02020603050405020304" pitchFamily="18" charset="0"/>
              </a:rPr>
              <a:t>confirmity</a:t>
            </a:r>
            <a:r>
              <a:rPr lang="en-US" sz="1800" dirty="0">
                <a:effectLst/>
                <a:latin typeface="Times New Roman" panose="02020603050405020304" pitchFamily="18" charset="0"/>
                <a:ea typeface="Times New Roman" panose="02020603050405020304" pitchFamily="18" charset="0"/>
              </a:rPr>
              <a:t> with Nagesh (2006), Savitha </a:t>
            </a:r>
            <a:r>
              <a:rPr lang="en-US" sz="1800" i="1" dirty="0">
                <a:effectLst/>
                <a:latin typeface="Times New Roman" panose="02020603050405020304" pitchFamily="18" charset="0"/>
                <a:ea typeface="Times New Roman" panose="02020603050405020304" pitchFamily="18" charset="0"/>
              </a:rPr>
              <a:t>et al. </a:t>
            </a:r>
            <a:r>
              <a:rPr lang="en-US" sz="1800" dirty="0">
                <a:effectLst/>
                <a:latin typeface="Times New Roman" panose="02020603050405020304" pitchFamily="18" charset="0"/>
                <a:ea typeface="Times New Roman" panose="02020603050405020304" pitchFamily="18" charset="0"/>
              </a:rPr>
              <a:t>(2009).</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2106643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42F3EB6F-35BC-1BD8-A734-2FCFAE5994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8B75887-A7AD-7011-89A6-7E0BEC9DC028}"/>
              </a:ext>
            </a:extLst>
          </p:cNvPr>
          <p:cNvSpPr>
            <a:spLocks noGrp="1"/>
          </p:cNvSpPr>
          <p:nvPr>
            <p:ph type="title"/>
          </p:nvPr>
        </p:nvSpPr>
        <p:spPr>
          <a:xfrm>
            <a:off x="838200" y="365126"/>
            <a:ext cx="10515600" cy="905736"/>
          </a:xfrm>
        </p:spPr>
        <p:txBody>
          <a:bodyPr>
            <a:normAutofit/>
          </a:bodyPr>
          <a:lstStyle/>
          <a:p>
            <a:pPr algn="ctr"/>
            <a:r>
              <a:rPr lang="en-US" sz="4000" b="1" dirty="0">
                <a:latin typeface="Times New Roman" panose="02020603050405020304" pitchFamily="18" charset="0"/>
                <a:cs typeface="Times New Roman" panose="02020603050405020304" pitchFamily="18" charset="0"/>
              </a:rPr>
              <a:t>CONCLUSION</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2B6956A-8C97-39FD-30FE-E6346E3C4048}"/>
              </a:ext>
            </a:extLst>
          </p:cNvPr>
          <p:cNvSpPr>
            <a:spLocks noGrp="1"/>
          </p:cNvSpPr>
          <p:nvPr>
            <p:ph idx="1"/>
          </p:nvPr>
        </p:nvSpPr>
        <p:spPr>
          <a:xfrm>
            <a:off x="201477" y="1825624"/>
            <a:ext cx="11639227" cy="4667249"/>
          </a:xfrm>
        </p:spPr>
        <p:txBody>
          <a:bodyPr>
            <a:normAutofit/>
          </a:bodyPr>
          <a:lstStyle/>
          <a:p>
            <a:pPr algn="just">
              <a:lnSpc>
                <a:spcPct val="150000"/>
              </a:lnSpc>
            </a:pPr>
            <a:r>
              <a:rPr lang="en-US" sz="1800" dirty="0">
                <a:effectLst/>
                <a:latin typeface="Times New Roman" panose="02020603050405020304" pitchFamily="18" charset="0"/>
                <a:ea typeface="Times New Roman" panose="02020603050405020304" pitchFamily="18" charset="0"/>
              </a:rPr>
              <a:t>In conclusion, this study highlighted the difficulties on 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of farmers for vegetable production and marketing in Arunachal Pradesh. </a:t>
            </a:r>
          </a:p>
          <a:p>
            <a:pPr algn="just">
              <a:lnSpc>
                <a:spcPct val="150000"/>
              </a:lnSpc>
            </a:pPr>
            <a:r>
              <a:rPr lang="en-US" sz="1800" dirty="0">
                <a:effectLst/>
                <a:latin typeface="Times New Roman" panose="02020603050405020304" pitchFamily="18" charset="0"/>
                <a:ea typeface="Times New Roman" panose="02020603050405020304" pitchFamily="18" charset="0"/>
              </a:rPr>
              <a:t>The findings revealed</a:t>
            </a:r>
            <a:r>
              <a:rPr lang="en-US" sz="1800" spc="2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they face significant structural and knowledge-based constraints such as high labor costs, lack of pest and disease management knowledge, high transportation charges, low credit facility, poor financial status, struggled to procure essential inputs, costly and scarcity of manures, unavailability of fertilizers on time, irregular electricity supply, Labor shortages during peak periods, lack of skilled labor, High initial costs, lacked knowledge of proper cultivation</a:t>
            </a:r>
            <a:r>
              <a:rPr lang="en-US" sz="1800" spc="40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practices, Storage issues, spoilage during transportation, lack of market knowledge, and exploitation by middlemen. </a:t>
            </a:r>
          </a:p>
          <a:p>
            <a:pPr algn="just">
              <a:lnSpc>
                <a:spcPct val="150000"/>
              </a:lnSpc>
            </a:pPr>
            <a:r>
              <a:rPr lang="en-US" sz="1800" dirty="0">
                <a:effectLst/>
                <a:latin typeface="Times New Roman" panose="02020603050405020304" pitchFamily="18" charset="0"/>
                <a:ea typeface="Times New Roman" panose="02020603050405020304" pitchFamily="18" charset="0"/>
              </a:rPr>
              <a:t>Addressing these issues through targeted training, financial support, market access, and infrastructure improvements could greatly enhance their productivity and </a:t>
            </a:r>
            <a:r>
              <a:rPr lang="en-US" sz="1800" spc="-10" dirty="0">
                <a:effectLst/>
                <a:latin typeface="Times New Roman" panose="02020603050405020304" pitchFamily="18" charset="0"/>
                <a:ea typeface="Times New Roman" panose="02020603050405020304" pitchFamily="18" charset="0"/>
              </a:rPr>
              <a:t>profitability.</a:t>
            </a: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36056198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83536810-7A2E-D9A2-04B4-E2BE3262C5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0AB60D39-A5D2-95C1-17D0-8DF404043357}"/>
              </a:ext>
            </a:extLst>
          </p:cNvPr>
          <p:cNvSpPr>
            <a:spLocks noGrp="1"/>
          </p:cNvSpPr>
          <p:nvPr>
            <p:ph type="title"/>
          </p:nvPr>
        </p:nvSpPr>
        <p:spPr>
          <a:xfrm>
            <a:off x="838200" y="365126"/>
            <a:ext cx="10515600" cy="890238"/>
          </a:xfrm>
        </p:spPr>
        <p:txBody>
          <a:bodyPr>
            <a:normAutofit/>
          </a:bodyPr>
          <a:lstStyle/>
          <a:p>
            <a:pPr algn="ctr"/>
            <a:r>
              <a:rPr lang="en-US" sz="4000" b="1" dirty="0">
                <a:latin typeface="Times New Roman" panose="02020603050405020304" pitchFamily="18" charset="0"/>
                <a:cs typeface="Times New Roman" panose="02020603050405020304" pitchFamily="18" charset="0"/>
              </a:rPr>
              <a:t>REFERENCES</a:t>
            </a:r>
            <a:endParaRPr lang="en-IN" sz="40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820778B-FD68-4DE0-BFC3-A7B5A77ACA42}"/>
              </a:ext>
            </a:extLst>
          </p:cNvPr>
          <p:cNvSpPr>
            <a:spLocks noGrp="1"/>
          </p:cNvSpPr>
          <p:nvPr>
            <p:ph idx="1"/>
          </p:nvPr>
        </p:nvSpPr>
        <p:spPr>
          <a:xfrm>
            <a:off x="371959" y="1825624"/>
            <a:ext cx="11685721" cy="4869643"/>
          </a:xfrm>
        </p:spPr>
        <p:txBody>
          <a:bodyPr>
            <a:normAutofit fontScale="92500" lnSpcReduction="10000"/>
          </a:bodyPr>
          <a:lstStyle/>
          <a:p>
            <a:pPr marL="349250" marR="174625" indent="-285750" algn="just">
              <a:lnSpc>
                <a:spcPct val="200000"/>
              </a:lnSpc>
            </a:pPr>
            <a:r>
              <a:rPr lang="en-US" sz="1800" dirty="0">
                <a:effectLst/>
                <a:latin typeface="Times New Roman" panose="02020603050405020304" pitchFamily="18" charset="0"/>
                <a:ea typeface="Times New Roman" panose="02020603050405020304" pitchFamily="18" charset="0"/>
              </a:rPr>
              <a:t>Azad, M. J., Ali, M. S., Islam, M. R., </a:t>
            </a:r>
            <a:r>
              <a:rPr lang="en-US" sz="1800" dirty="0" err="1">
                <a:effectLst/>
                <a:latin typeface="Times New Roman" panose="02020603050405020304" pitchFamily="18" charset="0"/>
                <a:ea typeface="Times New Roman" panose="02020603050405020304" pitchFamily="18" charset="0"/>
              </a:rPr>
              <a:t>Yeasmin</a:t>
            </a:r>
            <a:r>
              <a:rPr lang="en-US" sz="1800" dirty="0">
                <a:effectLst/>
                <a:latin typeface="Times New Roman" panose="02020603050405020304" pitchFamily="18" charset="0"/>
                <a:ea typeface="Times New Roman" panose="02020603050405020304" pitchFamily="18" charset="0"/>
              </a:rPr>
              <a:t>, M., &amp; Pk, K. H. (2014). Problem perceived by the farmers in vegetable cultivation. </a:t>
            </a:r>
            <a:r>
              <a:rPr lang="en-US" sz="1800" i="1" dirty="0">
                <a:effectLst/>
                <a:latin typeface="Times New Roman" panose="02020603050405020304" pitchFamily="18" charset="0"/>
                <a:ea typeface="Times New Roman" panose="02020603050405020304" pitchFamily="18" charset="0"/>
              </a:rPr>
              <a:t>Journal of experimental bioscience</a:t>
            </a:r>
            <a:r>
              <a:rPr lang="en-US" sz="1800" dirty="0">
                <a:effectLst/>
                <a:latin typeface="Times New Roman" panose="02020603050405020304" pitchFamily="18" charset="0"/>
                <a:ea typeface="Times New Roman" panose="02020603050405020304" pitchFamily="18" charset="0"/>
              </a:rPr>
              <a:t>, 5(2), 63- </a:t>
            </a:r>
            <a:r>
              <a:rPr lang="en-US" sz="1800" spc="-20" dirty="0">
                <a:effectLst/>
                <a:latin typeface="Times New Roman" panose="02020603050405020304" pitchFamily="18" charset="0"/>
                <a:ea typeface="Times New Roman" panose="02020603050405020304" pitchFamily="18" charset="0"/>
              </a:rPr>
              <a:t>68.</a:t>
            </a:r>
            <a:endParaRPr lang="en-IN" sz="1800" dirty="0">
              <a:effectLst/>
              <a:latin typeface="Times New Roman" panose="02020603050405020304" pitchFamily="18" charset="0"/>
              <a:ea typeface="Times New Roman" panose="02020603050405020304" pitchFamily="18" charset="0"/>
            </a:endParaRPr>
          </a:p>
          <a:p>
            <a:pPr marL="349250" marR="179070" indent="-285750" algn="just">
              <a:lnSpc>
                <a:spcPct val="200000"/>
              </a:lnSpc>
              <a:spcBef>
                <a:spcPts val="5"/>
              </a:spcBef>
            </a:pPr>
            <a:r>
              <a:rPr lang="en-US" sz="1800" dirty="0">
                <a:effectLst/>
                <a:latin typeface="Times New Roman" panose="02020603050405020304" pitchFamily="18" charset="0"/>
                <a:ea typeface="Times New Roman" panose="02020603050405020304" pitchFamily="18" charset="0"/>
              </a:rPr>
              <a:t>Chahal,</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S.S.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err="1">
                <a:effectLst/>
                <a:latin typeface="Times New Roman" panose="02020603050405020304" pitchFamily="18" charset="0"/>
                <a:ea typeface="Times New Roman" panose="02020603050405020304" pitchFamily="18" charset="0"/>
              </a:rPr>
              <a:t>Kataria</a:t>
            </a:r>
            <a:r>
              <a:rPr lang="en-US" sz="1800" dirty="0">
                <a:effectLst/>
                <a:latin typeface="Times New Roman" panose="02020603050405020304" pitchFamily="18" charset="0"/>
                <a:ea typeface="Times New Roman" panose="02020603050405020304" pitchFamily="18" charset="0"/>
              </a:rPr>
              <a:t>, P. (2010).</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Constraints</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in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the</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production</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and</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marketing</a:t>
            </a:r>
            <a:r>
              <a:rPr lang="en-US" sz="1800" spc="-5"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of</a:t>
            </a:r>
            <a:r>
              <a:rPr lang="en-US" sz="1800" spc="-10" dirty="0">
                <a:effectLst/>
                <a:latin typeface="Times New Roman" panose="02020603050405020304" pitchFamily="18" charset="0"/>
                <a:ea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rPr>
              <a:t>maize in Punjab. </a:t>
            </a:r>
            <a:r>
              <a:rPr lang="en-US" sz="1800" i="1" dirty="0">
                <a:effectLst/>
                <a:latin typeface="Times New Roman" panose="02020603050405020304" pitchFamily="18" charset="0"/>
                <a:ea typeface="Times New Roman" panose="02020603050405020304" pitchFamily="18" charset="0"/>
              </a:rPr>
              <a:t>Agric. Update</a:t>
            </a:r>
            <a:r>
              <a:rPr lang="en-US" sz="1800" dirty="0">
                <a:effectLst/>
                <a:latin typeface="Times New Roman" panose="02020603050405020304" pitchFamily="18" charset="0"/>
                <a:ea typeface="Times New Roman" panose="02020603050405020304" pitchFamily="18" charset="0"/>
              </a:rPr>
              <a:t>, 5(1,2), 228-236.</a:t>
            </a:r>
            <a:endParaRPr lang="en-IN" sz="1800" dirty="0">
              <a:effectLst/>
              <a:latin typeface="Times New Roman" panose="02020603050405020304" pitchFamily="18" charset="0"/>
              <a:ea typeface="Times New Roman" panose="02020603050405020304" pitchFamily="18" charset="0"/>
            </a:endParaRPr>
          </a:p>
          <a:p>
            <a:pPr marL="349250" marR="177165" indent="-285750" algn="just">
              <a:lnSpc>
                <a:spcPct val="200000"/>
              </a:lnSpc>
            </a:pPr>
            <a:r>
              <a:rPr lang="en-US" sz="1800" dirty="0">
                <a:effectLst/>
                <a:latin typeface="Times New Roman" panose="02020603050405020304" pitchFamily="18" charset="0"/>
                <a:ea typeface="Times New Roman" panose="02020603050405020304" pitchFamily="18" charset="0"/>
              </a:rPr>
              <a:t>Gupta, R. (2022). 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of vegetable growers in </a:t>
            </a:r>
            <a:r>
              <a:rPr lang="en-US" sz="1800" dirty="0" err="1">
                <a:effectLst/>
                <a:latin typeface="Times New Roman" panose="02020603050405020304" pitchFamily="18" charset="0"/>
                <a:ea typeface="Times New Roman" panose="02020603050405020304" pitchFamily="18" charset="0"/>
              </a:rPr>
              <a:t>hardoi</a:t>
            </a:r>
            <a:r>
              <a:rPr lang="en-US" sz="1800" dirty="0">
                <a:effectLst/>
                <a:latin typeface="Times New Roman" panose="02020603050405020304" pitchFamily="18" charset="0"/>
                <a:ea typeface="Times New Roman" panose="02020603050405020304" pitchFamily="18" charset="0"/>
              </a:rPr>
              <a:t> district of utter </a:t>
            </a:r>
            <a:r>
              <a:rPr lang="en-US" sz="1800" dirty="0" err="1">
                <a:effectLst/>
                <a:latin typeface="Times New Roman" panose="02020603050405020304" pitchFamily="18" charset="0"/>
                <a:ea typeface="Times New Roman" panose="02020603050405020304" pitchFamily="18" charset="0"/>
              </a:rPr>
              <a:t>pradesh.</a:t>
            </a:r>
            <a:r>
              <a:rPr lang="en-US" sz="1800" i="1" dirty="0" err="1">
                <a:effectLst/>
                <a:latin typeface="Times New Roman" panose="02020603050405020304" pitchFamily="18" charset="0"/>
                <a:ea typeface="Times New Roman" panose="02020603050405020304" pitchFamily="18" charset="0"/>
              </a:rPr>
              <a:t>M.Sc</a:t>
            </a:r>
            <a:r>
              <a:rPr lang="en-US" sz="1800" i="1" dirty="0">
                <a:effectLst/>
                <a:latin typeface="Times New Roman" panose="02020603050405020304" pitchFamily="18" charset="0"/>
                <a:ea typeface="Times New Roman" panose="02020603050405020304" pitchFamily="18" charset="0"/>
              </a:rPr>
              <a:t>. thesis (Unpublished</a:t>
            </a:r>
            <a:r>
              <a:rPr lang="en-US" sz="1800" dirty="0">
                <a:effectLst/>
                <a:latin typeface="Times New Roman" panose="02020603050405020304" pitchFamily="18" charset="0"/>
                <a:ea typeface="Times New Roman" panose="02020603050405020304" pitchFamily="18" charset="0"/>
              </a:rPr>
              <a:t>), College of Agriculture, Acharya Narendra Deva University of Agriculture and Technology, </a:t>
            </a:r>
            <a:r>
              <a:rPr lang="en-US" sz="1800" dirty="0" err="1">
                <a:effectLst/>
                <a:latin typeface="Times New Roman" panose="02020603050405020304" pitchFamily="18" charset="0"/>
                <a:ea typeface="Times New Roman" panose="02020603050405020304" pitchFamily="18" charset="0"/>
              </a:rPr>
              <a:t>Kumarganj</a:t>
            </a:r>
            <a:r>
              <a:rPr lang="en-US" sz="1800" dirty="0">
                <a:effectLst/>
                <a:latin typeface="Times New Roman" panose="02020603050405020304" pitchFamily="18" charset="0"/>
                <a:ea typeface="Times New Roman" panose="02020603050405020304" pitchFamily="18" charset="0"/>
              </a:rPr>
              <a:t>, Ayodhya (U.P).</a:t>
            </a:r>
            <a:endParaRPr lang="en-IN" sz="1800" dirty="0">
              <a:effectLst/>
              <a:latin typeface="Times New Roman" panose="02020603050405020304" pitchFamily="18" charset="0"/>
              <a:ea typeface="Times New Roman" panose="02020603050405020304" pitchFamily="18" charset="0"/>
            </a:endParaRPr>
          </a:p>
          <a:p>
            <a:pPr marL="349250" marR="177800" indent="-285750" algn="just">
              <a:lnSpc>
                <a:spcPct val="200000"/>
              </a:lnSpc>
            </a:pPr>
            <a:r>
              <a:rPr lang="en-US" sz="1800" dirty="0">
                <a:effectLst/>
                <a:latin typeface="Times New Roman" panose="02020603050405020304" pitchFamily="18" charset="0"/>
                <a:ea typeface="Times New Roman" panose="02020603050405020304" pitchFamily="18" charset="0"/>
              </a:rPr>
              <a:t>Karat, S. (2019). Entrepreneurial </a:t>
            </a:r>
            <a:r>
              <a:rPr lang="en-US" sz="1800" dirty="0" err="1">
                <a:effectLst/>
                <a:latin typeface="Times New Roman" panose="02020603050405020304" pitchFamily="18" charset="0"/>
                <a:ea typeface="Times New Roman" panose="02020603050405020304" pitchFamily="18" charset="0"/>
              </a:rPr>
              <a:t>behaviour</a:t>
            </a:r>
            <a:r>
              <a:rPr lang="en-US" sz="1800" dirty="0">
                <a:effectLst/>
                <a:latin typeface="Times New Roman" panose="02020603050405020304" pitchFamily="18" charset="0"/>
                <a:ea typeface="Times New Roman" panose="02020603050405020304" pitchFamily="18" charset="0"/>
              </a:rPr>
              <a:t> of Hi-Tech farmers in Kerala, </a:t>
            </a:r>
            <a:r>
              <a:rPr lang="en-US" sz="1800" i="1" dirty="0" err="1">
                <a:effectLst/>
                <a:latin typeface="Times New Roman" panose="02020603050405020304" pitchFamily="18" charset="0"/>
                <a:ea typeface="Times New Roman" panose="02020603050405020304" pitchFamily="18" charset="0"/>
              </a:rPr>
              <a:t>Doctoraldissertation</a:t>
            </a:r>
            <a:r>
              <a:rPr lang="en-US" sz="1800" dirty="0">
                <a:effectLst/>
                <a:latin typeface="Times New Roman" panose="02020603050405020304" pitchFamily="18" charset="0"/>
                <a:ea typeface="Times New Roman" panose="02020603050405020304" pitchFamily="18" charset="0"/>
              </a:rPr>
              <a:t>, Department of Agricultural extension, College of Horticulture, </a:t>
            </a:r>
            <a:r>
              <a:rPr lang="en-US" sz="1800" spc="-10" dirty="0" err="1">
                <a:effectLst/>
                <a:latin typeface="Times New Roman" panose="02020603050405020304" pitchFamily="18" charset="0"/>
                <a:ea typeface="Times New Roman" panose="02020603050405020304" pitchFamily="18" charset="0"/>
              </a:rPr>
              <a:t>Vellanikkara</a:t>
            </a:r>
            <a:r>
              <a:rPr lang="en-US" sz="1800" spc="-10" dirty="0">
                <a:effectLst/>
                <a:latin typeface="Times New Roman" panose="02020603050405020304" pitchFamily="18" charset="0"/>
                <a:ea typeface="Times New Roman" panose="02020603050405020304" pitchFamily="18" charset="0"/>
              </a:rPr>
              <a:t>).</a:t>
            </a:r>
            <a:endParaRPr lang="en-IN" sz="1800" dirty="0">
              <a:effectLst/>
              <a:latin typeface="Times New Roman" panose="02020603050405020304" pitchFamily="18" charset="0"/>
              <a:ea typeface="Times New Roman" panose="02020603050405020304" pitchFamily="18" charset="0"/>
            </a:endParaRPr>
          </a:p>
          <a:p>
            <a:endParaRPr lang="en-IN" dirty="0"/>
          </a:p>
        </p:txBody>
      </p:sp>
    </p:spTree>
    <p:extLst>
      <p:ext uri="{BB962C8B-B14F-4D97-AF65-F5344CB8AC3E}">
        <p14:creationId xmlns:p14="http://schemas.microsoft.com/office/powerpoint/2010/main" val="2388232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Ppt Background Vectors &amp; Illustrations for Free Download">
            <a:extLst>
              <a:ext uri="{FF2B5EF4-FFF2-40B4-BE49-F238E27FC236}">
                <a16:creationId xmlns:a16="http://schemas.microsoft.com/office/drawing/2014/main" id="{FB20E83B-7024-E772-9E34-E07E972130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0D88E7F-D698-6233-8E54-3EE8426526B4}"/>
              </a:ext>
            </a:extLst>
          </p:cNvPr>
          <p:cNvSpPr>
            <a:spLocks noGrp="1"/>
          </p:cNvSpPr>
          <p:nvPr>
            <p:ph idx="1"/>
          </p:nvPr>
        </p:nvSpPr>
        <p:spPr/>
        <p:txBody>
          <a:bodyPr/>
          <a:lstStyle/>
          <a:p>
            <a:pPr marL="0" indent="0" algn="ctr">
              <a:buNone/>
            </a:pPr>
            <a:endParaRPr lang="en-US" dirty="0"/>
          </a:p>
          <a:p>
            <a:pPr marL="0" indent="0" algn="ctr">
              <a:buNone/>
            </a:pPr>
            <a:endParaRPr lang="en-US" dirty="0"/>
          </a:p>
          <a:p>
            <a:pPr marL="0" indent="0" algn="ctr">
              <a:buNone/>
            </a:pPr>
            <a:r>
              <a:rPr lang="en-US" sz="6600" b="1" dirty="0">
                <a:latin typeface="Times New Roman" panose="02020603050405020304" pitchFamily="18" charset="0"/>
                <a:cs typeface="Times New Roman" panose="02020603050405020304" pitchFamily="18" charset="0"/>
              </a:rPr>
              <a:t>THANK</a:t>
            </a:r>
          </a:p>
          <a:p>
            <a:pPr marL="0" indent="0" algn="ctr">
              <a:buNone/>
            </a:pPr>
            <a:r>
              <a:rPr lang="en-US" sz="6600" b="1" dirty="0">
                <a:latin typeface="Times New Roman" panose="02020603050405020304" pitchFamily="18" charset="0"/>
                <a:cs typeface="Times New Roman" panose="02020603050405020304" pitchFamily="18" charset="0"/>
              </a:rPr>
              <a:t> YOU</a:t>
            </a:r>
            <a:endParaRPr lang="en-IN" sz="66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096092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TotalTime>
  <Words>1550</Words>
  <Application>Microsoft Office PowerPoint</Application>
  <PresentationFormat>Widescreen</PresentationFormat>
  <Paragraphs>52</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Times New Roman</vt:lpstr>
      <vt:lpstr>Office Theme</vt:lpstr>
      <vt:lpstr>                IMPACT OF DIFFICULTIES ON ENTREPRENEURIAL BEHAVIOUR OF FARMERS FOR VEGETABLE PRODUCTION AND MARKETING IN ARUNACHAL PRADESH</vt:lpstr>
      <vt:lpstr>INTRODUCTION</vt:lpstr>
      <vt:lpstr>PowerPoint Presentation</vt:lpstr>
      <vt:lpstr>METHODOLOGY</vt:lpstr>
      <vt:lpstr>Results and Discussion</vt:lpstr>
      <vt:lpstr>PowerPoint Presentation</vt:lpstr>
      <vt:lpstr>PowerPoint Presentation</vt:lpstr>
      <vt:lpstr>PowerPoint Presentation</vt:lpstr>
      <vt:lpstr>CONCLUSION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IMPACT OF DIFFICULTIES ON ENTREPRENEURIAL BEHAVIOUR OF FARMERS FOR VEGETABLE PRODUCTION AND MARKETING IN ARUNACHAL PRADESH</dc:title>
  <dc:creator>intel</dc:creator>
  <cp:lastModifiedBy>intel</cp:lastModifiedBy>
  <cp:revision>4</cp:revision>
  <dcterms:created xsi:type="dcterms:W3CDTF">2024-08-24T06:27:23Z</dcterms:created>
  <dcterms:modified xsi:type="dcterms:W3CDTF">2024-08-28T07:22:05Z</dcterms:modified>
</cp:coreProperties>
</file>