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3" d="100"/>
          <a:sy n="63" d="100"/>
        </p:scale>
        <p:origin x="93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FA63BA7-9590-4BE4-9EB2-D31D41999F06}" type="datetimeFigureOut">
              <a:rPr lang="en-IN" smtClean="0"/>
              <a:t>04-04-2025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5611527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63BA7-9590-4BE4-9EB2-D31D41999F06}" type="datetimeFigureOut">
              <a:rPr lang="en-IN" smtClean="0"/>
              <a:t>04-04-2025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40902833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A63BA7-9590-4BE4-9EB2-D31D41999F06}" type="datetimeFigureOut">
              <a:rPr lang="en-IN" smtClean="0"/>
              <a:t>04-04-2025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52082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FA63BA7-9590-4BE4-9EB2-D31D41999F06}" type="datetimeFigureOut">
              <a:rPr lang="en-IN" smtClean="0"/>
              <a:t>04-04-2025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1482650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FA63BA7-9590-4BE4-9EB2-D31D41999F06}" type="datetimeFigureOut">
              <a:rPr lang="en-IN" smtClean="0"/>
              <a:t>04-04-2025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20907935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FA63BA7-9590-4BE4-9EB2-D31D41999F06}" type="datetimeFigureOut">
              <a:rPr lang="en-IN" smtClean="0"/>
              <a:t>04-04-2025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4202159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A63BA7-9590-4BE4-9EB2-D31D41999F06}" type="datetimeFigureOut">
              <a:rPr lang="en-IN" smtClean="0"/>
              <a:t>04-04-2025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3145344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A63BA7-9590-4BE4-9EB2-D31D41999F06}" type="datetimeFigureOut">
              <a:rPr lang="en-IN" smtClean="0"/>
              <a:t>04-04-2025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3422791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8CFE772E-9F47-4E16-A95C-5448EF19D82E}" type="slidenum">
              <a:rPr lang="en-IN" smtClean="0"/>
              <a:t>‹#›</a:t>
            </a:fld>
            <a:endParaRPr lang="en-IN"/>
          </a:p>
        </p:txBody>
      </p:sp>
      <p:sp>
        <p:nvSpPr>
          <p:cNvPr id="5" name="Date Placeholder 4"/>
          <p:cNvSpPr>
            <a:spLocks noGrp="1"/>
          </p:cNvSpPr>
          <p:nvPr>
            <p:ph type="dt" sz="half" idx="10"/>
          </p:nvPr>
        </p:nvSpPr>
        <p:spPr/>
        <p:txBody>
          <a:bodyPr/>
          <a:lstStyle/>
          <a:p>
            <a:fld id="{1FA63BA7-9590-4BE4-9EB2-D31D41999F06}" type="datetimeFigureOut">
              <a:rPr lang="en-IN" smtClean="0"/>
              <a:t>04-04-2025</a:t>
            </a:fld>
            <a:endParaRPr lang="en-IN"/>
          </a:p>
        </p:txBody>
      </p:sp>
    </p:spTree>
    <p:extLst>
      <p:ext uri="{BB962C8B-B14F-4D97-AF65-F5344CB8AC3E}">
        <p14:creationId xmlns:p14="http://schemas.microsoft.com/office/powerpoint/2010/main" val="19989636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A63BA7-9590-4BE4-9EB2-D31D41999F06}" type="datetimeFigureOut">
              <a:rPr lang="en-IN" smtClean="0"/>
              <a:t>04-04-2025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163609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A63BA7-9590-4BE4-9EB2-D31D41999F06}" type="datetimeFigureOut">
              <a:rPr lang="en-IN" smtClean="0"/>
              <a:t>04-04-2025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FE772E-9F47-4E16-A95C-5448EF19D82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06586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A63BA7-9590-4BE4-9EB2-D31D41999F06}" type="datetimeFigureOut">
              <a:rPr lang="en-IN" smtClean="0"/>
              <a:t>04-04-2025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11286408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A63BA7-9590-4BE4-9EB2-D31D41999F06}" type="datetimeFigureOut">
              <a:rPr lang="en-IN" smtClean="0"/>
              <a:t>04-04-2025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FE772E-9F47-4E16-A95C-5448EF19D82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561160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FA63BA7-9590-4BE4-9EB2-D31D41999F06}" type="datetimeFigureOut">
              <a:rPr lang="en-IN" smtClean="0"/>
              <a:t>04-04-2025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7718183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63BA7-9590-4BE4-9EB2-D31D41999F06}" type="datetimeFigureOut">
              <a:rPr lang="en-IN" smtClean="0"/>
              <a:t>04-04-2025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11725795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63BA7-9590-4BE4-9EB2-D31D41999F06}" type="datetimeFigureOut">
              <a:rPr lang="en-IN" smtClean="0"/>
              <a:t>04-04-2025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8CFE772E-9F47-4E16-A95C-5448EF19D82E}" type="slidenum">
              <a:rPr lang="en-IN" smtClean="0"/>
              <a:t>‹#›</a:t>
            </a:fld>
            <a:endParaRPr lang="en-IN"/>
          </a:p>
        </p:txBody>
      </p:sp>
    </p:spTree>
    <p:extLst>
      <p:ext uri="{BB962C8B-B14F-4D97-AF65-F5344CB8AC3E}">
        <p14:creationId xmlns:p14="http://schemas.microsoft.com/office/powerpoint/2010/main" val="2913091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FA63BA7-9590-4BE4-9EB2-D31D41999F06}" type="datetimeFigureOut">
              <a:rPr lang="en-IN" smtClean="0"/>
              <a:t>04-04-2025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CFE772E-9F47-4E16-A95C-5448EF19D82E}" type="slidenum">
              <a:rPr lang="en-IN" smtClean="0"/>
              <a:t>‹#›</a:t>
            </a:fld>
            <a:endParaRPr lang="en-IN"/>
          </a:p>
        </p:txBody>
      </p:sp>
    </p:spTree>
    <p:extLst>
      <p:ext uri="{BB962C8B-B14F-4D97-AF65-F5344CB8AC3E}">
        <p14:creationId xmlns:p14="http://schemas.microsoft.com/office/powerpoint/2010/main" val="292147015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oi.org/10.1023/A:1015630930326" TargetMode="External"/><Relationship Id="rId2" Type="http://schemas.openxmlformats.org/officeDocument/2006/relationships/hyperlink" Target="https://doi.org/10.2307/256287" TargetMode="External"/><Relationship Id="rId1" Type="http://schemas.openxmlformats.org/officeDocument/2006/relationships/slideLayout" Target="../slideLayouts/slideLayout2.xml"/><Relationship Id="rId5" Type="http://schemas.openxmlformats.org/officeDocument/2006/relationships/hyperlink" Target="https://doi.org/10.1111/j.1754-9434.2007.0002.x" TargetMode="External"/><Relationship Id="rId4" Type="http://schemas.openxmlformats.org/officeDocument/2006/relationships/hyperlink" Target="https://doi.org/10.1108/02683940610690169"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B5744-0064-3D49-11E7-99F8AB9D27D3}"/>
              </a:ext>
            </a:extLst>
          </p:cNvPr>
          <p:cNvSpPr>
            <a:spLocks noGrp="1"/>
          </p:cNvSpPr>
          <p:nvPr>
            <p:ph type="ctrTitle"/>
          </p:nvPr>
        </p:nvSpPr>
        <p:spPr/>
        <p:txBody>
          <a:bodyPr/>
          <a:lstStyle/>
          <a:p>
            <a:pPr algn="ctr"/>
            <a:r>
              <a:rPr lang="en-IN" sz="2800" b="1" dirty="0">
                <a:effectLst/>
                <a:latin typeface="Times New Roman" panose="02020603050405020304" pitchFamily="18" charset="0"/>
                <a:ea typeface="Times New Roman" panose="02020603050405020304" pitchFamily="18" charset="0"/>
                <a:cs typeface="Mangal" panose="02040503050203030202" pitchFamily="18" charset="0"/>
              </a:rPr>
              <a:t>THE IMPACT OF EMPLOYEE ENGAGEMENT ON JOB SATISFACTION: A STUDY IN THE INDIAN HEALTHCARE SECTOR</a:t>
            </a:r>
            <a:endParaRPr lang="en-IN" sz="7200" b="1" dirty="0"/>
          </a:p>
        </p:txBody>
      </p:sp>
      <p:sp>
        <p:nvSpPr>
          <p:cNvPr id="3" name="Subtitle 2">
            <a:extLst>
              <a:ext uri="{FF2B5EF4-FFF2-40B4-BE49-F238E27FC236}">
                <a16:creationId xmlns:a16="http://schemas.microsoft.com/office/drawing/2014/main" id="{E5EAFA72-C83C-1FEA-BFD3-8C0B0752BB90}"/>
              </a:ext>
            </a:extLst>
          </p:cNvPr>
          <p:cNvSpPr>
            <a:spLocks noGrp="1"/>
          </p:cNvSpPr>
          <p:nvPr>
            <p:ph type="subTitle" idx="1"/>
          </p:nvPr>
        </p:nvSpPr>
        <p:spPr>
          <a:xfrm>
            <a:off x="4114800" y="4800600"/>
            <a:ext cx="7650480" cy="1859280"/>
          </a:xfrm>
        </p:spPr>
        <p:txBody>
          <a:bodyPr>
            <a:normAutofit/>
          </a:bodyPr>
          <a:lstStyle/>
          <a:p>
            <a:r>
              <a:rPr lang="en-IN" dirty="0" err="1"/>
              <a:t>Mr.Vikas</a:t>
            </a:r>
            <a:r>
              <a:rPr lang="en-IN" dirty="0"/>
              <a:t> </a:t>
            </a:r>
            <a:r>
              <a:rPr lang="en-IN" dirty="0" err="1"/>
              <a:t>sharma</a:t>
            </a:r>
            <a:r>
              <a:rPr lang="en-IN" dirty="0"/>
              <a:t> 1, Dr. </a:t>
            </a:r>
            <a:r>
              <a:rPr lang="en-IN" dirty="0" err="1"/>
              <a:t>Nirbhan</a:t>
            </a:r>
            <a:r>
              <a:rPr lang="en-IN" dirty="0"/>
              <a:t> Singh2 </a:t>
            </a:r>
          </a:p>
          <a:p>
            <a:r>
              <a:rPr lang="en-IN" dirty="0"/>
              <a:t>1Madhav Institute of Technology &amp; Science, Gwalior, M.P., India</a:t>
            </a:r>
          </a:p>
          <a:p>
            <a:r>
              <a:rPr lang="en-IN" dirty="0"/>
              <a:t>vgpanditjii121@gmail.com                                                                                                                                    2Madhav Institute of Technology &amp; Science, Gwalior, M.P., India</a:t>
            </a:r>
          </a:p>
          <a:p>
            <a:r>
              <a:rPr lang="en-IN" dirty="0"/>
              <a:t>drnirbhansingh@mitsgwalior.in</a:t>
            </a:r>
          </a:p>
          <a:p>
            <a:endParaRPr lang="en-IN" dirty="0"/>
          </a:p>
          <a:p>
            <a:endParaRPr lang="en-IN" dirty="0"/>
          </a:p>
        </p:txBody>
      </p:sp>
    </p:spTree>
    <p:extLst>
      <p:ext uri="{BB962C8B-B14F-4D97-AF65-F5344CB8AC3E}">
        <p14:creationId xmlns:p14="http://schemas.microsoft.com/office/powerpoint/2010/main" val="1679022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DA2A0-6F6A-1519-F78A-00FCD59BFFCA}"/>
              </a:ext>
            </a:extLst>
          </p:cNvPr>
          <p:cNvSpPr>
            <a:spLocks noGrp="1"/>
          </p:cNvSpPr>
          <p:nvPr>
            <p:ph type="title"/>
          </p:nvPr>
        </p:nvSpPr>
        <p:spPr>
          <a:xfrm>
            <a:off x="320040" y="167640"/>
            <a:ext cx="11506200" cy="762000"/>
          </a:xfrm>
        </p:spPr>
        <p:txBody>
          <a:bodyPr>
            <a:normAutofit fontScale="90000"/>
          </a:bodyPr>
          <a:lstStyle/>
          <a:p>
            <a:pPr algn="ctr"/>
            <a:r>
              <a:rPr lang="en-IN" b="1" dirty="0">
                <a:latin typeface="Times New Roman" panose="02020603050405020304" pitchFamily="18" charset="0"/>
                <a:cs typeface="Times New Roman" panose="02020603050405020304" pitchFamily="18" charset="0"/>
              </a:rPr>
              <a:t>INTRODUCTION</a:t>
            </a:r>
            <a:br>
              <a:rPr lang="en-IN" dirty="0"/>
            </a:br>
            <a:endParaRPr lang="en-IN" dirty="0"/>
          </a:p>
        </p:txBody>
      </p:sp>
      <p:sp>
        <p:nvSpPr>
          <p:cNvPr id="3" name="Content Placeholder 2">
            <a:extLst>
              <a:ext uri="{FF2B5EF4-FFF2-40B4-BE49-F238E27FC236}">
                <a16:creationId xmlns:a16="http://schemas.microsoft.com/office/drawing/2014/main" id="{2A2A587F-7666-31B6-F785-DE05C1AA48AE}"/>
              </a:ext>
            </a:extLst>
          </p:cNvPr>
          <p:cNvSpPr>
            <a:spLocks noGrp="1"/>
          </p:cNvSpPr>
          <p:nvPr>
            <p:ph idx="1"/>
          </p:nvPr>
        </p:nvSpPr>
        <p:spPr>
          <a:xfrm>
            <a:off x="243840" y="1097280"/>
            <a:ext cx="11597640" cy="5394959"/>
          </a:xfrm>
        </p:spPr>
        <p:txBody>
          <a:bodyPr>
            <a:normAutofit fontScale="92500" lnSpcReduction="10000"/>
          </a:bodyPr>
          <a:lstStyle/>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health sector is a vital support of any country's development, having a direct bearing on the health of its people and a major role in socio-economic development. In nations such as India, where the health scenario is characterized by diversity and disparity, the significance of this sector cannot be overemphasized.</a:t>
            </a:r>
          </a:p>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Medical practitioners in India encounter a variety of challenges that impact their professional and personal lives. Long working hours, inadequate staffing, emotional and physical burnout, and stress of working under high-stakes conditions are ubiquitous problems throughout the industry</a:t>
            </a:r>
            <a:r>
              <a:rPr lang="en-IN"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purpose of this research is to investigate the influence of employee engagement on job satisfaction in the Indian healthcare industry. Through an analysis of the most important drivers of engagement, including organizational support, recognition, work-life balance, and professional development, the study attempts to determine effective strategies that can be used to develop a more engaged and satisfied workforce. </a:t>
            </a:r>
          </a:p>
          <a:p>
            <a:pPr algn="just">
              <a:lnSpc>
                <a:spcPct val="150000"/>
              </a:lnSpc>
            </a:pPr>
            <a:r>
              <a:rPr lang="en-US" dirty="0">
                <a:latin typeface="Times New Roman" panose="02020603050405020304" pitchFamily="18" charset="0"/>
                <a:cs typeface="Times New Roman" panose="02020603050405020304" pitchFamily="18" charset="0"/>
              </a:rPr>
              <a:t>The importance of this research is highlighted by what the COVID-19 pandemic has taught us, which visited historic unprecedented challenges upon healthcare systems globally. In India, the pandemic put tremendous pressure on a strained healthcare system, showing the strength and commitment of healthcare workers while revealing their vulnerabilities.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09684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32B25-4C08-D0A3-DD56-730FB15032BF}"/>
              </a:ext>
            </a:extLst>
          </p:cNvPr>
          <p:cNvSpPr>
            <a:spLocks noGrp="1"/>
          </p:cNvSpPr>
          <p:nvPr>
            <p:ph type="title"/>
          </p:nvPr>
        </p:nvSpPr>
        <p:spPr>
          <a:xfrm>
            <a:off x="677334" y="381000"/>
            <a:ext cx="10981266" cy="868680"/>
          </a:xfrm>
        </p:spPr>
        <p:txBody>
          <a:bodyPr/>
          <a:lstStyle/>
          <a:p>
            <a:pPr algn="ctr"/>
            <a:r>
              <a:rPr lang="en-IN" b="1" dirty="0">
                <a:latin typeface="Times New Roman" panose="02020603050405020304" pitchFamily="18" charset="0"/>
                <a:cs typeface="Times New Roman" panose="02020603050405020304" pitchFamily="18" charset="0"/>
              </a:rPr>
              <a:t>LITERATURE REVIEW</a:t>
            </a:r>
          </a:p>
        </p:txBody>
      </p:sp>
      <p:sp>
        <p:nvSpPr>
          <p:cNvPr id="3" name="Content Placeholder 2">
            <a:extLst>
              <a:ext uri="{FF2B5EF4-FFF2-40B4-BE49-F238E27FC236}">
                <a16:creationId xmlns:a16="http://schemas.microsoft.com/office/drawing/2014/main" id="{A4A3D0A7-E954-5D12-E9C9-DBC87CBC0098}"/>
              </a:ext>
            </a:extLst>
          </p:cNvPr>
          <p:cNvSpPr>
            <a:spLocks noGrp="1"/>
          </p:cNvSpPr>
          <p:nvPr>
            <p:ph idx="1"/>
          </p:nvPr>
        </p:nvSpPr>
        <p:spPr>
          <a:xfrm>
            <a:off x="365760" y="1463040"/>
            <a:ext cx="11460480" cy="4998719"/>
          </a:xfrm>
        </p:spPr>
        <p:txBody>
          <a:bodyPr>
            <a:normAutofit/>
          </a:bodyPr>
          <a:lstStyle/>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Building on Kahn's concepts, Schaufeli and colleagues (2002) illustrated engagement as a condition of vigor, dedication, and absorption in work. Healthcare, which is an emotionally demanding profession, tends to require employees to bring more than professional skills to their job—it asks for their resilience and empathy too.</a:t>
            </a:r>
          </a:p>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Job satisfaction is not exactly the same direction. As Locke (1976) defined it, it is a positive affective state that stems from one's job or work life. It addresses how satisfied employees feel with their jobs. Both are influenced by two general categories: intrinsic factors, like autonomy, professional development, and fulfilling work, and extrinsic factors, like compensation, benefits, and policies at work.</a:t>
            </a:r>
          </a:p>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By contrast, content employees are more inclined to remain productive, as they find pleasure and pride in what they do. Saks (2006) demonstrated that engagement is a valid predictor of satisfaction in all sectors, including health care. This is especially significant in emotionally charged jobs such as those in the health care profession, where experts gain from feeling accomplished and accepted.</a:t>
            </a:r>
          </a:p>
          <a:p>
            <a:endParaRPr lang="en-IN" dirty="0"/>
          </a:p>
        </p:txBody>
      </p:sp>
    </p:spTree>
    <p:extLst>
      <p:ext uri="{BB962C8B-B14F-4D97-AF65-F5344CB8AC3E}">
        <p14:creationId xmlns:p14="http://schemas.microsoft.com/office/powerpoint/2010/main" val="654729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1C1C6-51F2-CD6F-32D2-F7EBDDCABDB3}"/>
              </a:ext>
            </a:extLst>
          </p:cNvPr>
          <p:cNvSpPr>
            <a:spLocks noGrp="1"/>
          </p:cNvSpPr>
          <p:nvPr>
            <p:ph type="title"/>
          </p:nvPr>
        </p:nvSpPr>
        <p:spPr>
          <a:xfrm>
            <a:off x="411480" y="609600"/>
            <a:ext cx="11582400" cy="640080"/>
          </a:xfrm>
        </p:spPr>
        <p:txBody>
          <a:bodyPr>
            <a:normAutofit fontScale="90000"/>
          </a:bodyPr>
          <a:lstStyle/>
          <a:p>
            <a:pPr algn="ctr"/>
            <a:r>
              <a:rPr lang="en-IN" sz="4000" b="1" dirty="0">
                <a:effectLst/>
                <a:latin typeface="Times New Roman" panose="02020603050405020304" pitchFamily="18" charset="0"/>
                <a:ea typeface="Calibri" panose="020F0502020204030204" pitchFamily="34" charset="0"/>
                <a:cs typeface="Times New Roman" panose="02020603050405020304" pitchFamily="18" charset="0"/>
              </a:rPr>
              <a:t>CONCEPTUAL FRAMEWORK</a:t>
            </a:r>
            <a:br>
              <a:rPr lang="en-IN" sz="1800" dirty="0">
                <a:effectLst/>
                <a:latin typeface="Calibri" panose="020F0502020204030204" pitchFamily="34" charset="0"/>
                <a:ea typeface="Calibri" panose="020F0502020204030204" pitchFamily="34" charset="0"/>
                <a:cs typeface="Mangal" panose="02040503050203030202" pitchFamily="18" charset="0"/>
              </a:rPr>
            </a:br>
            <a:endParaRPr lang="en-IN" dirty="0"/>
          </a:p>
        </p:txBody>
      </p:sp>
      <p:sp>
        <p:nvSpPr>
          <p:cNvPr id="3" name="Content Placeholder 2">
            <a:extLst>
              <a:ext uri="{FF2B5EF4-FFF2-40B4-BE49-F238E27FC236}">
                <a16:creationId xmlns:a16="http://schemas.microsoft.com/office/drawing/2014/main" id="{B4F6E4A0-5A55-1F5D-2C43-EFE36406B0A2}"/>
              </a:ext>
            </a:extLst>
          </p:cNvPr>
          <p:cNvSpPr>
            <a:spLocks noGrp="1"/>
          </p:cNvSpPr>
          <p:nvPr>
            <p:ph idx="1"/>
          </p:nvPr>
        </p:nvSpPr>
        <p:spPr>
          <a:xfrm>
            <a:off x="677334" y="2160589"/>
            <a:ext cx="11011746" cy="3880773"/>
          </a:xfrm>
        </p:spPr>
        <p:txBody>
          <a:bodyPr/>
          <a:lstStyle/>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conceptual framework for this study is built upon two core constructs: employee engagement and job satisfaction. </a:t>
            </a:r>
          </a:p>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These constructs are interconnected and play a significant role in shaping organizational performance, particularly in the healthcare sector, where the well-being of employees directly impacts patient outcomes.</a:t>
            </a:r>
          </a:p>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By exploring the underlying factors that drive engagement and satisfaction, this framework provides a foundation for examining the relationship between the two concepts in the Indian healthcare context.</a:t>
            </a:r>
          </a:p>
        </p:txBody>
      </p:sp>
    </p:spTree>
    <p:extLst>
      <p:ext uri="{BB962C8B-B14F-4D97-AF65-F5344CB8AC3E}">
        <p14:creationId xmlns:p14="http://schemas.microsoft.com/office/powerpoint/2010/main" val="3820806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66AE7-1781-C9F6-C1B1-D19521CDAB07}"/>
              </a:ext>
            </a:extLst>
          </p:cNvPr>
          <p:cNvSpPr>
            <a:spLocks noGrp="1"/>
          </p:cNvSpPr>
          <p:nvPr>
            <p:ph type="title"/>
          </p:nvPr>
        </p:nvSpPr>
        <p:spPr>
          <a:xfrm>
            <a:off x="677334" y="609600"/>
            <a:ext cx="11011746" cy="807720"/>
          </a:xfrm>
        </p:spPr>
        <p:txBody>
          <a:bodyPr/>
          <a:lstStyle/>
          <a:p>
            <a:pPr algn="ctr"/>
            <a:r>
              <a:rPr lang="en-IN" b="1" dirty="0">
                <a:latin typeface="Times New Roman" panose="02020603050405020304" pitchFamily="18" charset="0"/>
                <a:cs typeface="Times New Roman" panose="02020603050405020304" pitchFamily="18" charset="0"/>
              </a:rPr>
              <a:t>HYPOTHESIS DEVELOPMENT</a:t>
            </a:r>
          </a:p>
        </p:txBody>
      </p:sp>
      <p:sp>
        <p:nvSpPr>
          <p:cNvPr id="3" name="Content Placeholder 2">
            <a:extLst>
              <a:ext uri="{FF2B5EF4-FFF2-40B4-BE49-F238E27FC236}">
                <a16:creationId xmlns:a16="http://schemas.microsoft.com/office/drawing/2014/main" id="{0EB8FDD3-5442-24EB-EF5D-E9CEEF8B5FF0}"/>
              </a:ext>
            </a:extLst>
          </p:cNvPr>
          <p:cNvSpPr>
            <a:spLocks noGrp="1"/>
          </p:cNvSpPr>
          <p:nvPr>
            <p:ph idx="1"/>
          </p:nvPr>
        </p:nvSpPr>
        <p:spPr>
          <a:xfrm>
            <a:off x="677334" y="2160589"/>
            <a:ext cx="10981266" cy="3880773"/>
          </a:xfrm>
        </p:spPr>
        <p:txBody>
          <a:bodyPr/>
          <a:lstStyle/>
          <a:p>
            <a:pPr algn="just">
              <a:lnSpc>
                <a:spcPct val="150000"/>
              </a:lnSpc>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H1:</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Higher levels of employee engagement are positively associated with greater job satisfaction among healthcare professionals in India.</a:t>
            </a:r>
          </a:p>
          <a:p>
            <a:pPr algn="just">
              <a:lnSpc>
                <a:spcPct val="150000"/>
              </a:lnSpc>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H2: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Organizational support has a direct positive impact on employee engagement.</a:t>
            </a:r>
          </a:p>
          <a:p>
            <a:pPr algn="just">
              <a:lnSpc>
                <a:spcPct val="150000"/>
              </a:lnSpc>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H3: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Recognition and rewards significantly enhance employee engagement, which, in turn, improves job satisfaction.</a:t>
            </a:r>
          </a:p>
          <a:p>
            <a:pPr algn="just">
              <a:lnSpc>
                <a:spcPct val="150000"/>
              </a:lnSpc>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H4</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Work-life balance positively influences both engagement and satisfaction levels.</a:t>
            </a:r>
          </a:p>
          <a:p>
            <a:pPr algn="just">
              <a:lnSpc>
                <a:spcPct val="150000"/>
              </a:lnSpc>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H5: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Opportunities for professional growth contribute to higher levels of engagement and satisfaction.</a:t>
            </a:r>
          </a:p>
          <a:p>
            <a:pPr marL="0" indent="0">
              <a:buNone/>
            </a:pPr>
            <a:endParaRPr lang="en-IN" dirty="0"/>
          </a:p>
        </p:txBody>
      </p:sp>
    </p:spTree>
    <p:extLst>
      <p:ext uri="{BB962C8B-B14F-4D97-AF65-F5344CB8AC3E}">
        <p14:creationId xmlns:p14="http://schemas.microsoft.com/office/powerpoint/2010/main" val="255855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CC97B-5746-CF35-2489-FEB56E341619}"/>
              </a:ext>
            </a:extLst>
          </p:cNvPr>
          <p:cNvSpPr>
            <a:spLocks noGrp="1"/>
          </p:cNvSpPr>
          <p:nvPr>
            <p:ph type="title"/>
          </p:nvPr>
        </p:nvSpPr>
        <p:spPr>
          <a:xfrm>
            <a:off x="365760" y="198120"/>
            <a:ext cx="11506200" cy="838200"/>
          </a:xfrm>
        </p:spPr>
        <p:txBody>
          <a:bodyPr/>
          <a:lstStyle/>
          <a:p>
            <a:pPr algn="ctr"/>
            <a:r>
              <a:rPr lang="en-IN" dirty="0"/>
              <a:t> </a:t>
            </a:r>
            <a:r>
              <a:rPr lang="en-IN" b="1" dirty="0">
                <a:latin typeface="Times New Roman" panose="02020603050405020304" pitchFamily="18" charset="0"/>
                <a:cs typeface="Times New Roman" panose="02020603050405020304" pitchFamily="18" charset="0"/>
              </a:rPr>
              <a:t>RESEARCH METHODOLOGY</a:t>
            </a:r>
          </a:p>
        </p:txBody>
      </p:sp>
      <p:sp>
        <p:nvSpPr>
          <p:cNvPr id="3" name="Content Placeholder 2">
            <a:extLst>
              <a:ext uri="{FF2B5EF4-FFF2-40B4-BE49-F238E27FC236}">
                <a16:creationId xmlns:a16="http://schemas.microsoft.com/office/drawing/2014/main" id="{A4D39218-10B1-66CB-85C4-4B7C7A2FCAAE}"/>
              </a:ext>
            </a:extLst>
          </p:cNvPr>
          <p:cNvSpPr>
            <a:spLocks noGrp="1"/>
          </p:cNvSpPr>
          <p:nvPr>
            <p:ph idx="1"/>
          </p:nvPr>
        </p:nvSpPr>
        <p:spPr>
          <a:xfrm>
            <a:off x="677334" y="1554480"/>
            <a:ext cx="11148906" cy="5059679"/>
          </a:xfrm>
        </p:spPr>
        <p:txBody>
          <a:bodyPr>
            <a:normAutofit/>
          </a:bodyPr>
          <a:lstStyle/>
          <a:p>
            <a:pPr algn="just">
              <a:lnSpc>
                <a:spcPct val="107000"/>
              </a:lnSpc>
              <a:spcAft>
                <a:spcPts val="800"/>
              </a:spcAft>
              <a:buNone/>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Research Design</a:t>
            </a:r>
            <a:r>
              <a:rPr lang="en-IN" b="1" dirty="0">
                <a:latin typeface="Times New Roman" panose="02020603050405020304" pitchFamily="18" charset="0"/>
                <a:ea typeface="Calibri" panose="020F0502020204030204" pitchFamily="34" charset="0"/>
                <a:cs typeface="Times New Roman" panose="02020603050405020304" pitchFamily="18" charset="0"/>
              </a:rPr>
              <a:t>: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study employs a mixed-methods research design, integrating both quantitative and qualitative approaches to provide a holistic understanding of the engagement-satisfaction relationship. </a:t>
            </a:r>
          </a:p>
          <a:p>
            <a:pPr algn="just">
              <a:lnSpc>
                <a:spcPct val="107000"/>
              </a:lnSpc>
              <a:spcAft>
                <a:spcPts val="800"/>
              </a:spcAft>
              <a:buNone/>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Population Target</a:t>
            </a:r>
            <a:r>
              <a:rPr lang="en-IN" b="1" dirty="0">
                <a:latin typeface="Times New Roman" panose="02020603050405020304" pitchFamily="18" charset="0"/>
                <a:ea typeface="Calibri" panose="020F0502020204030204" pitchFamily="34" charset="0"/>
                <a:cs typeface="Times New Roman" panose="02020603050405020304" pitchFamily="18" charset="0"/>
              </a:rPr>
              <a:t>: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target population comprises healthcare professionals working in various capacities within Indian hospitals and clinics, including doctors, nurses, administrative staff, and paramedical workers. </a:t>
            </a:r>
          </a:p>
          <a:p>
            <a:pPr algn="just">
              <a:lnSpc>
                <a:spcPct val="107000"/>
              </a:lnSpc>
              <a:spcAft>
                <a:spcPts val="800"/>
              </a:spcAft>
              <a:buNone/>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Sampling Method</a:t>
            </a:r>
            <a:r>
              <a:rPr lang="en-IN" b="1" dirty="0">
                <a:latin typeface="Times New Roman" panose="02020603050405020304" pitchFamily="18" charset="0"/>
                <a:ea typeface="Calibri" panose="020F0502020204030204" pitchFamily="34" charset="0"/>
                <a:cs typeface="Times New Roman" panose="02020603050405020304" pitchFamily="18" charset="0"/>
              </a:rPr>
              <a:t>: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 stratified random sampling technique is adopted to ensure representation across various demographic and professional subgroups. </a:t>
            </a:r>
            <a:endParaRPr lang="en-IN"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Data Collection Methods: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Quantitative data is collected using structured surveys designed to measure employee engagement and job satisfaction.</a:t>
            </a:r>
          </a:p>
          <a:p>
            <a:pPr algn="just">
              <a:lnSpc>
                <a:spcPct val="107000"/>
              </a:lnSpc>
              <a:spcAft>
                <a:spcPts val="800"/>
              </a:spcAft>
              <a:buNone/>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Data Analysis Methods</a:t>
            </a:r>
            <a:r>
              <a:rPr lang="en-IN" b="1" dirty="0">
                <a:latin typeface="Times New Roman" panose="02020603050405020304" pitchFamily="18" charset="0"/>
                <a:ea typeface="Calibri" panose="020F0502020204030204" pitchFamily="34" charset="0"/>
                <a:cs typeface="Times New Roman" panose="02020603050405020304" pitchFamily="18" charset="0"/>
              </a:rPr>
              <a:t>: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Statistical tools, including regression analysis and correlation studies, are employed to examine the relationship between employee engagement and job satisfaction. The analysis focuses on identifying significant predictors of satisfaction and quantifying the strength of relationships between key variables.</a:t>
            </a:r>
          </a:p>
          <a:p>
            <a:pPr algn="just">
              <a:lnSpc>
                <a:spcPct val="107000"/>
              </a:lnSpc>
              <a:spcAft>
                <a:spcPts val="800"/>
              </a:spcAft>
              <a:buNone/>
            </a:pP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0801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C6D90-9291-C49B-D921-591F961CB563}"/>
              </a:ext>
            </a:extLst>
          </p:cNvPr>
          <p:cNvSpPr>
            <a:spLocks noGrp="1"/>
          </p:cNvSpPr>
          <p:nvPr>
            <p:ph type="title"/>
          </p:nvPr>
        </p:nvSpPr>
        <p:spPr/>
        <p:txBody>
          <a:bodyPr/>
          <a:lstStyle/>
          <a:p>
            <a:r>
              <a:rPr lang="en-IN" dirty="0"/>
              <a:t>Qualitative Analysis</a:t>
            </a:r>
          </a:p>
        </p:txBody>
      </p:sp>
      <p:pic>
        <p:nvPicPr>
          <p:cNvPr id="4" name="Content Placeholder 3" descr="Forms response chart. Question title: 1. Do you feel engaged in your work as a healthcare professional ?. Number of responses: 473 responses.">
            <a:extLst>
              <a:ext uri="{FF2B5EF4-FFF2-40B4-BE49-F238E27FC236}">
                <a16:creationId xmlns:a16="http://schemas.microsoft.com/office/drawing/2014/main" id="{984E8C13-E875-1577-F2F0-2AA12F7043E7}"/>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26790" y="1511141"/>
            <a:ext cx="5736058" cy="2406651"/>
          </a:xfrm>
          <a:prstGeom prst="rect">
            <a:avLst/>
          </a:prstGeom>
          <a:noFill/>
          <a:ln>
            <a:noFill/>
          </a:ln>
        </p:spPr>
      </p:pic>
      <p:pic>
        <p:nvPicPr>
          <p:cNvPr id="5" name="Picture 4" descr="Forms response chart. Question title: 2. Does your organization provide the support you need to stay engaged in your work ?. Number of responses: 584 responses.">
            <a:extLst>
              <a:ext uri="{FF2B5EF4-FFF2-40B4-BE49-F238E27FC236}">
                <a16:creationId xmlns:a16="http://schemas.microsoft.com/office/drawing/2014/main" id="{DBC213ED-8B1D-5A75-9A3B-61027E4A92F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48605" y="4098607"/>
            <a:ext cx="5731510" cy="2409825"/>
          </a:xfrm>
          <a:prstGeom prst="rect">
            <a:avLst/>
          </a:prstGeom>
          <a:noFill/>
          <a:ln>
            <a:noFill/>
          </a:ln>
        </p:spPr>
      </p:pic>
      <p:sp>
        <p:nvSpPr>
          <p:cNvPr id="7" name="TextBox 6">
            <a:extLst>
              <a:ext uri="{FF2B5EF4-FFF2-40B4-BE49-F238E27FC236}">
                <a16:creationId xmlns:a16="http://schemas.microsoft.com/office/drawing/2014/main" id="{E7B7A9F6-C455-31EC-53AC-CA74DF4EF3A1}"/>
              </a:ext>
            </a:extLst>
          </p:cNvPr>
          <p:cNvSpPr txBox="1"/>
          <p:nvPr/>
        </p:nvSpPr>
        <p:spPr>
          <a:xfrm>
            <a:off x="5596890" y="1314998"/>
            <a:ext cx="6103620" cy="2120068"/>
          </a:xfrm>
          <a:prstGeom prst="rect">
            <a:avLst/>
          </a:prstGeom>
          <a:noFill/>
        </p:spPr>
        <p:txBody>
          <a:bodyPr wrap="square">
            <a:spAutoFit/>
          </a:bodyPr>
          <a:lstStyle/>
          <a:p>
            <a:pPr algn="just">
              <a:lnSpc>
                <a:spcPct val="150000"/>
              </a:lnSpc>
              <a:spcAft>
                <a:spcPts val="80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integration of quantitative and qualitative findings ensures triangulation, enhancing the validity and reliability of the study. By combining numerical data with rich, descriptive narratives, the methodology provides a comprehensive perspective on the research problem.</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360643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734C7-1345-0B93-730C-B904379DC64B}"/>
              </a:ext>
            </a:extLst>
          </p:cNvPr>
          <p:cNvSpPr>
            <a:spLocks noGrp="1"/>
          </p:cNvSpPr>
          <p:nvPr>
            <p:ph type="title"/>
          </p:nvPr>
        </p:nvSpPr>
        <p:spPr>
          <a:xfrm>
            <a:off x="677334" y="609600"/>
            <a:ext cx="10767906" cy="762000"/>
          </a:xfrm>
        </p:spPr>
        <p:txBody>
          <a:bodyPr/>
          <a:lstStyle/>
          <a:p>
            <a:pPr algn="ctr"/>
            <a:r>
              <a:rPr lang="en-IN" b="1" dirty="0">
                <a:latin typeface="Times New Roman" panose="02020603050405020304" pitchFamily="18" charset="0"/>
                <a:cs typeface="Times New Roman" panose="02020603050405020304" pitchFamily="18" charset="0"/>
              </a:rPr>
              <a:t>ETHICAL CONSIDERATIONS</a:t>
            </a:r>
          </a:p>
        </p:txBody>
      </p:sp>
      <p:sp>
        <p:nvSpPr>
          <p:cNvPr id="3" name="Content Placeholder 2">
            <a:extLst>
              <a:ext uri="{FF2B5EF4-FFF2-40B4-BE49-F238E27FC236}">
                <a16:creationId xmlns:a16="http://schemas.microsoft.com/office/drawing/2014/main" id="{BED75E38-A0F5-40DC-5762-0726B2591E88}"/>
              </a:ext>
            </a:extLst>
          </p:cNvPr>
          <p:cNvSpPr>
            <a:spLocks noGrp="1"/>
          </p:cNvSpPr>
          <p:nvPr>
            <p:ph idx="1"/>
          </p:nvPr>
        </p:nvSpPr>
        <p:spPr>
          <a:xfrm>
            <a:off x="677334" y="1584960"/>
            <a:ext cx="10737426" cy="4800599"/>
          </a:xfrm>
        </p:spPr>
        <p:txBody>
          <a:bodyPr/>
          <a:lstStyle/>
          <a:p>
            <a:pPr marL="342900" lvl="0" indent="-342900" algn="just">
              <a:lnSpc>
                <a:spcPct val="150000"/>
              </a:lnSpc>
              <a:spcAft>
                <a:spcPts val="800"/>
              </a:spcAft>
              <a:buSzPts val="1000"/>
              <a:buFont typeface="Symbol" panose="05050102010706020507" pitchFamily="18" charset="2"/>
              <a:buChar char=""/>
              <a:tabLst>
                <a:tab pos="457200" algn="l"/>
              </a:tabLst>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Informed Consent</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Participants are provided with detailed information about the study's purpose, methods, and confidentiality measures. Consent is obtained before participation.</a:t>
            </a: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Confidentiality</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Responses are anonymized to protect the privacy of participants. Data is stored securely and used exclusively for research purposes.</a:t>
            </a: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Voluntary Participation</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Participation is entirely voluntary, and individuals have the right to withdraw at any stage without any consequences.</a:t>
            </a:r>
          </a:p>
          <a:p>
            <a:pPr marL="342900" lvl="0" indent="-342900" algn="just">
              <a:lnSpc>
                <a:spcPct val="150000"/>
              </a:lnSpc>
              <a:spcAft>
                <a:spcPts val="800"/>
              </a:spcAft>
              <a:buSzPts val="1000"/>
              <a:buFont typeface="Symbol" panose="05050102010706020507" pitchFamily="18" charset="2"/>
              <a:buChar char=""/>
              <a:tabLst>
                <a:tab pos="457200" algn="l"/>
              </a:tabLst>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Bias Avoidance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Measures are taken to minimize researcher bias during data collection, analysis, and interpretation, ensuring the objectivity of the findings.</a:t>
            </a:r>
          </a:p>
          <a:p>
            <a:endParaRPr lang="en-IN" dirty="0"/>
          </a:p>
        </p:txBody>
      </p:sp>
    </p:spTree>
    <p:extLst>
      <p:ext uri="{BB962C8B-B14F-4D97-AF65-F5344CB8AC3E}">
        <p14:creationId xmlns:p14="http://schemas.microsoft.com/office/powerpoint/2010/main" val="3915465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D0B72-543D-88CC-DF41-64B589FB6AAD}"/>
              </a:ext>
            </a:extLst>
          </p:cNvPr>
          <p:cNvSpPr>
            <a:spLocks noGrp="1"/>
          </p:cNvSpPr>
          <p:nvPr>
            <p:ph type="title"/>
          </p:nvPr>
        </p:nvSpPr>
        <p:spPr>
          <a:xfrm>
            <a:off x="259080" y="274320"/>
            <a:ext cx="11536680" cy="1127760"/>
          </a:xfrm>
        </p:spPr>
        <p:txBody>
          <a:bodyPr/>
          <a:lstStyle/>
          <a:p>
            <a:pPr algn="ctr"/>
            <a:r>
              <a:rPr lang="en-IN" b="1" dirty="0">
                <a:latin typeface="Times New Roman" panose="02020603050405020304" pitchFamily="18" charset="0"/>
                <a:cs typeface="Times New Roman" panose="02020603050405020304" pitchFamily="18" charset="0"/>
              </a:rPr>
              <a:t>LIMITATIONS OF THE METHODOLOGY</a:t>
            </a:r>
          </a:p>
        </p:txBody>
      </p:sp>
      <p:sp>
        <p:nvSpPr>
          <p:cNvPr id="3" name="Content Placeholder 2">
            <a:extLst>
              <a:ext uri="{FF2B5EF4-FFF2-40B4-BE49-F238E27FC236}">
                <a16:creationId xmlns:a16="http://schemas.microsoft.com/office/drawing/2014/main" id="{22D03011-31B3-243F-9867-DCA65ABBDEBD}"/>
              </a:ext>
            </a:extLst>
          </p:cNvPr>
          <p:cNvSpPr>
            <a:spLocks noGrp="1"/>
          </p:cNvSpPr>
          <p:nvPr>
            <p:ph idx="1"/>
          </p:nvPr>
        </p:nvSpPr>
        <p:spPr>
          <a:xfrm>
            <a:off x="350520" y="1402081"/>
            <a:ext cx="11536680" cy="4639282"/>
          </a:xfrm>
        </p:spPr>
        <p:txBody>
          <a:bodyPr/>
          <a:lstStyle/>
          <a:p>
            <a:pPr marL="342900" lvl="0" indent="-342900" algn="just">
              <a:lnSpc>
                <a:spcPct val="150000"/>
              </a:lnSpc>
              <a:spcAft>
                <a:spcPts val="800"/>
              </a:spcAft>
              <a:buFont typeface="+mj-lt"/>
              <a:buAutoNum type="arabicPeriod"/>
              <a:tabLst>
                <a:tab pos="457200" algn="l"/>
              </a:tabLst>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Regional Constraints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While efforts are made to include professionals from diverse regions, the sample may not fully represent the entire Indian healthcare sector.</a:t>
            </a:r>
          </a:p>
          <a:p>
            <a:pPr marL="342900" lvl="0" indent="-342900" algn="just">
              <a:lnSpc>
                <a:spcPct val="150000"/>
              </a:lnSpc>
              <a:spcAft>
                <a:spcPts val="800"/>
              </a:spcAft>
              <a:buFont typeface="+mj-lt"/>
              <a:buAutoNum type="arabicPeriod"/>
              <a:tabLst>
                <a:tab pos="457200" algn="l"/>
              </a:tabLst>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Cross-Sectional Design</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The study captures data at a single point in time, potentially overlooking longitudinal trends in engagement and satisfaction.</a:t>
            </a:r>
          </a:p>
          <a:p>
            <a:pPr marL="342900" lvl="0" indent="-342900" algn="just">
              <a:lnSpc>
                <a:spcPct val="150000"/>
              </a:lnSpc>
              <a:spcAft>
                <a:spcPts val="800"/>
              </a:spcAft>
              <a:buFont typeface="+mj-lt"/>
              <a:buAutoNum type="arabicPeriod"/>
              <a:tabLst>
                <a:tab pos="457200" algn="l"/>
              </a:tabLst>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Participant Availability</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Healthcare professionals' busy schedules may limit participation, especially in rural or underserved areas.</a:t>
            </a:r>
          </a:p>
          <a:p>
            <a:pPr marL="0" indent="0">
              <a:buNone/>
            </a:pPr>
            <a:endParaRPr lang="en-IN" dirty="0"/>
          </a:p>
        </p:txBody>
      </p:sp>
    </p:spTree>
    <p:extLst>
      <p:ext uri="{BB962C8B-B14F-4D97-AF65-F5344CB8AC3E}">
        <p14:creationId xmlns:p14="http://schemas.microsoft.com/office/powerpoint/2010/main" val="4638456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5B806-654D-5A81-2E81-2B12123E1749}"/>
              </a:ext>
            </a:extLst>
          </p:cNvPr>
          <p:cNvSpPr>
            <a:spLocks noGrp="1"/>
          </p:cNvSpPr>
          <p:nvPr>
            <p:ph type="title"/>
          </p:nvPr>
        </p:nvSpPr>
        <p:spPr>
          <a:xfrm>
            <a:off x="677334" y="609600"/>
            <a:ext cx="10966026" cy="762000"/>
          </a:xfrm>
        </p:spPr>
        <p:txBody>
          <a:bodyPr/>
          <a:lstStyle/>
          <a:p>
            <a:pPr algn="ctr"/>
            <a:r>
              <a:rPr lang="en-IN" b="1" dirty="0">
                <a:latin typeface="Times New Roman" panose="02020603050405020304" pitchFamily="18" charset="0"/>
                <a:cs typeface="Times New Roman" panose="02020603050405020304" pitchFamily="18" charset="0"/>
              </a:rPr>
              <a:t>CONCLUSION </a:t>
            </a:r>
          </a:p>
        </p:txBody>
      </p:sp>
      <p:sp>
        <p:nvSpPr>
          <p:cNvPr id="3" name="Content Placeholder 2">
            <a:extLst>
              <a:ext uri="{FF2B5EF4-FFF2-40B4-BE49-F238E27FC236}">
                <a16:creationId xmlns:a16="http://schemas.microsoft.com/office/drawing/2014/main" id="{03811C5F-0A6D-F3B8-B239-1F1F1354F9B6}"/>
              </a:ext>
            </a:extLst>
          </p:cNvPr>
          <p:cNvSpPr>
            <a:spLocks noGrp="1"/>
          </p:cNvSpPr>
          <p:nvPr>
            <p:ph idx="1"/>
          </p:nvPr>
        </p:nvSpPr>
        <p:spPr>
          <a:xfrm>
            <a:off x="677334" y="1584961"/>
            <a:ext cx="11042226" cy="4456402"/>
          </a:xfrm>
        </p:spPr>
        <p:txBody>
          <a:bodyPr/>
          <a:lstStyle/>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This study highlights the critical role of employee engagement in enhancing job satisfaction within the Indian healthcare sector. </a:t>
            </a:r>
          </a:p>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Through the exploration of key drivers such as organizational support, recognition, work-life balance, and professional growth opportunities, it becomes evident that fostering engagement is not only beneficial for healthcare professionals but also essential for improving patient care and organizational outcomes. </a:t>
            </a:r>
          </a:p>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The findings underscore that engaged employees demonstrate higher levels of commitment, resilience, and motivation, which directly contribute to their overall satisfaction with their roles.</a:t>
            </a:r>
          </a:p>
          <a:p>
            <a:endParaRPr lang="en-IN" dirty="0"/>
          </a:p>
        </p:txBody>
      </p:sp>
    </p:spTree>
    <p:extLst>
      <p:ext uri="{BB962C8B-B14F-4D97-AF65-F5344CB8AC3E}">
        <p14:creationId xmlns:p14="http://schemas.microsoft.com/office/powerpoint/2010/main" val="11495900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1303C-3857-C205-A592-1643448448AB}"/>
              </a:ext>
            </a:extLst>
          </p:cNvPr>
          <p:cNvSpPr>
            <a:spLocks noGrp="1"/>
          </p:cNvSpPr>
          <p:nvPr>
            <p:ph type="title"/>
          </p:nvPr>
        </p:nvSpPr>
        <p:spPr>
          <a:xfrm>
            <a:off x="365760" y="609600"/>
            <a:ext cx="11506200" cy="777240"/>
          </a:xfrm>
        </p:spPr>
        <p:txBody>
          <a:bodyPr/>
          <a:lstStyle/>
          <a:p>
            <a:pPr algn="ctr"/>
            <a:r>
              <a:rPr lang="en-IN"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92F77EE0-3DA3-8998-DCE7-F9B46939E0D9}"/>
              </a:ext>
            </a:extLst>
          </p:cNvPr>
          <p:cNvSpPr>
            <a:spLocks noGrp="1"/>
          </p:cNvSpPr>
          <p:nvPr>
            <p:ph idx="1"/>
          </p:nvPr>
        </p:nvSpPr>
        <p:spPr>
          <a:xfrm>
            <a:off x="677334" y="1584960"/>
            <a:ext cx="11133666" cy="4892039"/>
          </a:xfrm>
        </p:spPr>
        <p:txBody>
          <a:bodyPr>
            <a:normAutofit/>
          </a:bodyPr>
          <a:lstStyle/>
          <a:p>
            <a:pPr marL="342900" lvl="0" indent="-342900" algn="just">
              <a:spcBef>
                <a:spcPts val="50"/>
              </a:spcBef>
              <a:spcAft>
                <a:spcPts val="50"/>
              </a:spcAft>
              <a:buNone/>
              <a:tabLst>
                <a:tab pos="457200" algn="l"/>
              </a:tabLst>
            </a:pPr>
            <a:r>
              <a:rPr lang="en-IN" sz="1800" b="0" dirty="0">
                <a:effectLst/>
                <a:latin typeface="Times New Roman" panose="02020603050405020304" pitchFamily="18" charset="0"/>
                <a:ea typeface="Times New Roman" panose="02020603050405020304" pitchFamily="18" charset="0"/>
              </a:rPr>
              <a:t>Kahn, W. A. (1990). Psychological conditions of personal engagement and disengagement at work. </a:t>
            </a:r>
            <a:r>
              <a:rPr lang="en-IN" sz="1800" b="0" i="1" dirty="0">
                <a:effectLst/>
                <a:latin typeface="Times New Roman" panose="02020603050405020304" pitchFamily="18" charset="0"/>
                <a:ea typeface="Times New Roman" panose="02020603050405020304" pitchFamily="18" charset="0"/>
              </a:rPr>
              <a:t>Academy of Management Journal, 33</a:t>
            </a:r>
            <a:r>
              <a:rPr lang="en-IN" sz="1800" b="0" dirty="0">
                <a:effectLst/>
                <a:latin typeface="Times New Roman" panose="02020603050405020304" pitchFamily="18" charset="0"/>
                <a:ea typeface="Times New Roman" panose="02020603050405020304" pitchFamily="18" charset="0"/>
              </a:rPr>
              <a:t>(4), 692–724. </a:t>
            </a:r>
            <a:r>
              <a:rPr lang="en-IN" sz="1800" b="0" u="sng" dirty="0">
                <a:solidFill>
                  <a:srgbClr val="0000FF"/>
                </a:solidFill>
                <a:effectLst/>
                <a:latin typeface="Times New Roman" panose="02020603050405020304" pitchFamily="18" charset="0"/>
                <a:ea typeface="Times New Roman" panose="02020603050405020304" pitchFamily="18" charset="0"/>
                <a:hlinkClick r:id="rId2"/>
              </a:rPr>
              <a:t>https://doi.org/10.2307/256287</a:t>
            </a:r>
            <a:endParaRPr lang="en-IN" sz="1800" b="1" dirty="0">
              <a:effectLst/>
              <a:latin typeface="Times New Roman" panose="02020603050405020304" pitchFamily="18" charset="0"/>
              <a:ea typeface="Times New Roman" panose="02020603050405020304" pitchFamily="18" charset="0"/>
            </a:endParaRPr>
          </a:p>
          <a:p>
            <a:pPr marL="342900" lvl="0" indent="-342900" algn="just">
              <a:spcBef>
                <a:spcPts val="50"/>
              </a:spcBef>
              <a:spcAft>
                <a:spcPts val="50"/>
              </a:spcAft>
              <a:buNone/>
              <a:tabLst>
                <a:tab pos="457200" algn="l"/>
              </a:tabLst>
            </a:pPr>
            <a:r>
              <a:rPr lang="en-IN" sz="1800" b="0" dirty="0">
                <a:effectLst/>
                <a:latin typeface="Times New Roman" panose="02020603050405020304" pitchFamily="18" charset="0"/>
                <a:ea typeface="Times New Roman" panose="02020603050405020304" pitchFamily="18" charset="0"/>
              </a:rPr>
              <a:t>Locke, E. A. (1976). The nature and causes of job satisfaction. In M. D. </a:t>
            </a:r>
            <a:r>
              <a:rPr lang="en-IN" sz="1800" b="0" dirty="0" err="1">
                <a:effectLst/>
                <a:latin typeface="Times New Roman" panose="02020603050405020304" pitchFamily="18" charset="0"/>
                <a:ea typeface="Times New Roman" panose="02020603050405020304" pitchFamily="18" charset="0"/>
              </a:rPr>
              <a:t>Dunnette</a:t>
            </a:r>
            <a:r>
              <a:rPr lang="en-IN" sz="1800" b="0" dirty="0">
                <a:effectLst/>
                <a:latin typeface="Times New Roman" panose="02020603050405020304" pitchFamily="18" charset="0"/>
                <a:ea typeface="Times New Roman" panose="02020603050405020304" pitchFamily="18" charset="0"/>
              </a:rPr>
              <a:t> (Ed.), </a:t>
            </a:r>
            <a:r>
              <a:rPr lang="en-IN" sz="1800" b="0" i="1" dirty="0">
                <a:effectLst/>
                <a:latin typeface="Times New Roman" panose="02020603050405020304" pitchFamily="18" charset="0"/>
                <a:ea typeface="Times New Roman" panose="02020603050405020304" pitchFamily="18" charset="0"/>
              </a:rPr>
              <a:t>Handbook of Industrial and Organizational Psychology</a:t>
            </a:r>
            <a:r>
              <a:rPr lang="en-IN" sz="1800" b="0" dirty="0">
                <a:effectLst/>
                <a:latin typeface="Times New Roman" panose="02020603050405020304" pitchFamily="18" charset="0"/>
                <a:ea typeface="Times New Roman" panose="02020603050405020304" pitchFamily="18" charset="0"/>
              </a:rPr>
              <a:t> (pp. 1297–1349). Chicago: Rand McNally.</a:t>
            </a:r>
            <a:endParaRPr lang="en-IN" sz="1800" b="1" dirty="0">
              <a:effectLst/>
              <a:latin typeface="Times New Roman" panose="02020603050405020304" pitchFamily="18" charset="0"/>
              <a:ea typeface="Times New Roman" panose="02020603050405020304" pitchFamily="18" charset="0"/>
            </a:endParaRPr>
          </a:p>
          <a:p>
            <a:pPr marL="342900" lvl="0" indent="-342900" algn="just">
              <a:spcBef>
                <a:spcPts val="50"/>
              </a:spcBef>
              <a:spcAft>
                <a:spcPts val="50"/>
              </a:spcAft>
              <a:buNone/>
              <a:tabLst>
                <a:tab pos="457200" algn="l"/>
              </a:tabLst>
            </a:pPr>
            <a:r>
              <a:rPr lang="en-IN" sz="1800" b="0" dirty="0">
                <a:effectLst/>
                <a:latin typeface="Times New Roman" panose="02020603050405020304" pitchFamily="18" charset="0"/>
                <a:ea typeface="Times New Roman" panose="02020603050405020304" pitchFamily="18" charset="0"/>
              </a:rPr>
              <a:t>Schaufeli, W. B., </a:t>
            </a:r>
            <a:r>
              <a:rPr lang="en-IN" sz="1800" b="0" dirty="0" err="1">
                <a:effectLst/>
                <a:latin typeface="Times New Roman" panose="02020603050405020304" pitchFamily="18" charset="0"/>
                <a:ea typeface="Times New Roman" panose="02020603050405020304" pitchFamily="18" charset="0"/>
              </a:rPr>
              <a:t>Salanova</a:t>
            </a:r>
            <a:r>
              <a:rPr lang="en-IN" sz="1800" b="0" dirty="0">
                <a:effectLst/>
                <a:latin typeface="Times New Roman" panose="02020603050405020304" pitchFamily="18" charset="0"/>
                <a:ea typeface="Times New Roman" panose="02020603050405020304" pitchFamily="18" charset="0"/>
              </a:rPr>
              <a:t>, M., González-</a:t>
            </a:r>
            <a:r>
              <a:rPr lang="en-IN" sz="1800" b="0" dirty="0" err="1">
                <a:effectLst/>
                <a:latin typeface="Times New Roman" panose="02020603050405020304" pitchFamily="18" charset="0"/>
                <a:ea typeface="Times New Roman" panose="02020603050405020304" pitchFamily="18" charset="0"/>
              </a:rPr>
              <a:t>Romá</a:t>
            </a:r>
            <a:r>
              <a:rPr lang="en-IN" sz="1800" b="0" dirty="0">
                <a:effectLst/>
                <a:latin typeface="Times New Roman" panose="02020603050405020304" pitchFamily="18" charset="0"/>
                <a:ea typeface="Times New Roman" panose="02020603050405020304" pitchFamily="18" charset="0"/>
              </a:rPr>
              <a:t>, V., &amp; Bakker, A. B. (2002). The measurement of engagement and burnout: A two-sample confirmatory factor analytic approach. </a:t>
            </a:r>
            <a:r>
              <a:rPr lang="en-IN" sz="1800" b="0" i="1" dirty="0">
                <a:effectLst/>
                <a:latin typeface="Times New Roman" panose="02020603050405020304" pitchFamily="18" charset="0"/>
                <a:ea typeface="Times New Roman" panose="02020603050405020304" pitchFamily="18" charset="0"/>
              </a:rPr>
              <a:t>Journal of Happiness Studies, 3</a:t>
            </a:r>
            <a:r>
              <a:rPr lang="en-IN" sz="1800" b="0" dirty="0">
                <a:effectLst/>
                <a:latin typeface="Times New Roman" panose="02020603050405020304" pitchFamily="18" charset="0"/>
                <a:ea typeface="Times New Roman" panose="02020603050405020304" pitchFamily="18" charset="0"/>
              </a:rPr>
              <a:t>, 71–92. </a:t>
            </a:r>
            <a:r>
              <a:rPr lang="en-IN" sz="1800" b="0" u="sng" dirty="0">
                <a:solidFill>
                  <a:srgbClr val="0000FF"/>
                </a:solidFill>
                <a:effectLst/>
                <a:latin typeface="Times New Roman" panose="02020603050405020304" pitchFamily="18" charset="0"/>
                <a:ea typeface="Times New Roman" panose="02020603050405020304" pitchFamily="18" charset="0"/>
                <a:hlinkClick r:id="rId3"/>
              </a:rPr>
              <a:t>https://doi.org/10.1023/A:1015630930326</a:t>
            </a:r>
            <a:endParaRPr lang="en-IN" sz="1800" b="1" dirty="0">
              <a:effectLst/>
              <a:latin typeface="Times New Roman" panose="02020603050405020304" pitchFamily="18" charset="0"/>
              <a:ea typeface="Times New Roman" panose="02020603050405020304" pitchFamily="18" charset="0"/>
            </a:endParaRPr>
          </a:p>
          <a:p>
            <a:pPr marL="342900" lvl="0" indent="-342900" algn="just">
              <a:spcBef>
                <a:spcPts val="50"/>
              </a:spcBef>
              <a:spcAft>
                <a:spcPts val="50"/>
              </a:spcAft>
              <a:buNone/>
              <a:tabLst>
                <a:tab pos="457200" algn="l"/>
              </a:tabLst>
            </a:pPr>
            <a:r>
              <a:rPr lang="en-IN" sz="1800" b="0" dirty="0">
                <a:effectLst/>
                <a:latin typeface="Times New Roman" panose="02020603050405020304" pitchFamily="18" charset="0"/>
                <a:ea typeface="Times New Roman" panose="02020603050405020304" pitchFamily="18" charset="0"/>
              </a:rPr>
              <a:t>Saks, A. M. (2006). Antecedents and consequences of employee engagement. </a:t>
            </a:r>
            <a:r>
              <a:rPr lang="en-IN" sz="1800" b="0" i="1" dirty="0">
                <a:effectLst/>
                <a:latin typeface="Times New Roman" panose="02020603050405020304" pitchFamily="18" charset="0"/>
                <a:ea typeface="Times New Roman" panose="02020603050405020304" pitchFamily="18" charset="0"/>
              </a:rPr>
              <a:t>Journal of Managerial Psychology, 21</a:t>
            </a:r>
            <a:r>
              <a:rPr lang="en-IN" sz="1800" b="0" dirty="0">
                <a:effectLst/>
                <a:latin typeface="Times New Roman" panose="02020603050405020304" pitchFamily="18" charset="0"/>
                <a:ea typeface="Times New Roman" panose="02020603050405020304" pitchFamily="18" charset="0"/>
              </a:rPr>
              <a:t>(7), 600–619. </a:t>
            </a:r>
            <a:r>
              <a:rPr lang="en-IN" sz="1800" b="0" u="sng" dirty="0">
                <a:solidFill>
                  <a:srgbClr val="0000FF"/>
                </a:solidFill>
                <a:effectLst/>
                <a:latin typeface="Times New Roman" panose="02020603050405020304" pitchFamily="18" charset="0"/>
                <a:ea typeface="Times New Roman" panose="02020603050405020304" pitchFamily="18" charset="0"/>
                <a:hlinkClick r:id="rId4"/>
              </a:rPr>
              <a:t>https://doi.org/10.1108/02683940610690169</a:t>
            </a:r>
            <a:endParaRPr lang="en-IN" b="1" u="sng" dirty="0">
              <a:solidFill>
                <a:srgbClr val="0000FF"/>
              </a:solidFill>
              <a:latin typeface="Times New Roman" panose="02020603050405020304" pitchFamily="18" charset="0"/>
              <a:ea typeface="Times New Roman" panose="02020603050405020304" pitchFamily="18" charset="0"/>
            </a:endParaRPr>
          </a:p>
          <a:p>
            <a:pPr marL="342900" lvl="0" indent="-342900" algn="just">
              <a:spcBef>
                <a:spcPts val="50"/>
              </a:spcBef>
              <a:spcAft>
                <a:spcPts val="50"/>
              </a:spcAft>
              <a:buNone/>
              <a:tabLst>
                <a:tab pos="457200" algn="l"/>
              </a:tabLst>
            </a:pPr>
            <a:r>
              <a:rPr lang="en-IN" sz="1800" b="0" dirty="0">
                <a:effectLst/>
                <a:latin typeface="Times New Roman" panose="02020603050405020304" pitchFamily="18" charset="0"/>
                <a:ea typeface="Times New Roman" panose="02020603050405020304" pitchFamily="18" charset="0"/>
              </a:rPr>
              <a:t>Macey, W. H., &amp; Schneider, B. (2008). The meaning of employee engagement. </a:t>
            </a:r>
            <a:r>
              <a:rPr lang="en-IN" sz="1800" b="0" i="1" dirty="0">
                <a:effectLst/>
                <a:latin typeface="Times New Roman" panose="02020603050405020304" pitchFamily="18" charset="0"/>
                <a:ea typeface="Times New Roman" panose="02020603050405020304" pitchFamily="18" charset="0"/>
              </a:rPr>
              <a:t>Industrial and Organizational Psychology, 1</a:t>
            </a:r>
            <a:r>
              <a:rPr lang="en-IN" sz="1800" b="0" dirty="0">
                <a:effectLst/>
                <a:latin typeface="Times New Roman" panose="02020603050405020304" pitchFamily="18" charset="0"/>
                <a:ea typeface="Times New Roman" panose="02020603050405020304" pitchFamily="18" charset="0"/>
              </a:rPr>
              <a:t>(1), 3–30. </a:t>
            </a:r>
            <a:r>
              <a:rPr lang="en-IN" sz="1800" b="0" u="sng" dirty="0">
                <a:solidFill>
                  <a:srgbClr val="0000FF"/>
                </a:solidFill>
                <a:effectLst/>
                <a:latin typeface="Times New Roman" panose="02020603050405020304" pitchFamily="18" charset="0"/>
                <a:ea typeface="Times New Roman" panose="02020603050405020304" pitchFamily="18" charset="0"/>
                <a:hlinkClick r:id="rId5"/>
              </a:rPr>
              <a:t>https://doi.org/10.1111/j.1754-9434.2007.0002.x</a:t>
            </a:r>
            <a:endParaRPr lang="en-IN" sz="1800" b="1"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val="836072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EE074-15D8-A9EE-7209-72F98B572C7F}"/>
              </a:ext>
            </a:extLst>
          </p:cNvPr>
          <p:cNvSpPr>
            <a:spLocks noGrp="1"/>
          </p:cNvSpPr>
          <p:nvPr>
            <p:ph type="title"/>
          </p:nvPr>
        </p:nvSpPr>
        <p:spPr>
          <a:xfrm>
            <a:off x="677334" y="609600"/>
            <a:ext cx="11042226" cy="1320800"/>
          </a:xfrm>
        </p:spPr>
        <p:txBody>
          <a:bodyPr>
            <a:normAutofit/>
          </a:bodyPr>
          <a:lstStyle/>
          <a:p>
            <a:pPr algn="ctr"/>
            <a:r>
              <a:rPr lang="en-US" sz="4800" b="1" dirty="0">
                <a:latin typeface="Times New Roman" panose="02020603050405020304" pitchFamily="18" charset="0"/>
                <a:cs typeface="Times New Roman" panose="02020603050405020304" pitchFamily="18" charset="0"/>
              </a:rPr>
              <a:t>THANK YOU </a:t>
            </a:r>
            <a:endParaRPr lang="en-IN" sz="4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761439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21</TotalTime>
  <Words>1320</Words>
  <Application>Microsoft Office PowerPoint</Application>
  <PresentationFormat>Widescreen</PresentationFormat>
  <Paragraphs>52</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Symbol</vt:lpstr>
      <vt:lpstr>Times New Roman</vt:lpstr>
      <vt:lpstr>Trebuchet MS</vt:lpstr>
      <vt:lpstr>Wingdings 3</vt:lpstr>
      <vt:lpstr>Facet</vt:lpstr>
      <vt:lpstr>THE IMPACT OF EMPLOYEE ENGAGEMENT ON JOB SATISFACTION: A STUDY IN THE INDIAN HEALTHCARE SECTOR</vt:lpstr>
      <vt:lpstr>INTRODUCTION </vt:lpstr>
      <vt:lpstr>LITERATURE REVIEW</vt:lpstr>
      <vt:lpstr>CONCEPTUAL FRAMEWORK </vt:lpstr>
      <vt:lpstr>HYPOTHESIS DEVELOPMENT</vt:lpstr>
      <vt:lpstr> RESEARCH METHODOLOGY</vt:lpstr>
      <vt:lpstr>Qualitative Analysis</vt:lpstr>
      <vt:lpstr>ETHICAL CONSIDERATIONS</vt:lpstr>
      <vt:lpstr>LIMITATIONS OF THE METHODOLOGY</vt:lpstr>
      <vt:lpstr>CONCLUSION </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14</cp:revision>
  <dcterms:created xsi:type="dcterms:W3CDTF">2025-04-04T07:00:21Z</dcterms:created>
  <dcterms:modified xsi:type="dcterms:W3CDTF">2025-04-04T07:21:59Z</dcterms:modified>
</cp:coreProperties>
</file>