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xmlns=""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xmlns=""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8BFBE2CB-78B5-466E-B341-9F5BDB2C6A7B}" type="slidenum">
              <a:rPr lang="en-IN" smtClean="0"/>
              <a:pPr/>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7645426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19824805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47171984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266652298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BFBE2CB-78B5-466E-B341-9F5BDB2C6A7B}" type="slidenum">
              <a:rPr lang="en-IN" smtClean="0"/>
              <a:pPr/>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54113205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BFBE2CB-78B5-466E-B341-9F5BDB2C6A7B}"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18633017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60359674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FBE2CB-78B5-466E-B341-9F5BDB2C6A7B}" type="slidenum">
              <a:rPr lang="en-IN" smtClean="0"/>
              <a:pPr/>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0936279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321083430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5544320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91582942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36996628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212578100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14772232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19518290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7197805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BBE16A-B9B9-457A-8CDA-9B75CA5D54C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FBE2CB-78B5-466E-B341-9F5BDB2C6A7B}" type="slidenum">
              <a:rPr lang="en-IN" smtClean="0"/>
              <a:pPr/>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19937150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xmlns=""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xmlns=""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CBBE16A-B9B9-457A-8CDA-9B75CA5D54C0}" type="datetimeFigureOut">
              <a:rPr lang="en-IN" smtClean="0"/>
              <a:pPr/>
              <a:t>12-03-2024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BFBE2CB-78B5-466E-B341-9F5BDB2C6A7B}" type="slidenum">
              <a:rPr lang="en-IN" smtClean="0"/>
              <a:pPr/>
              <a:t>‹#›</a:t>
            </a:fld>
            <a:endParaRPr lang="en-IN"/>
          </a:p>
        </p:txBody>
      </p:sp>
    </p:spTree>
    <p:extLst>
      <p:ext uri="{BB962C8B-B14F-4D97-AF65-F5344CB8AC3E}">
        <p14:creationId xmlns:p14="http://schemas.microsoft.com/office/powerpoint/2010/main" xmlns="" val="2951050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2CCE86-61AE-B97A-F749-8DBC8626A951}"/>
              </a:ext>
            </a:extLst>
          </p:cNvPr>
          <p:cNvSpPr>
            <a:spLocks noGrp="1"/>
          </p:cNvSpPr>
          <p:nvPr>
            <p:ph type="ctrTitle"/>
          </p:nvPr>
        </p:nvSpPr>
        <p:spPr/>
        <p:txBody>
          <a:bodyPr>
            <a:normAutofit fontScale="90000"/>
          </a:bodyPr>
          <a:lstStyle/>
          <a:p>
            <a:pPr>
              <a:lnSpc>
                <a:spcPct val="100000"/>
              </a:lnSpc>
            </a:pPr>
            <a:r>
              <a:rPr lang="en-US" sz="2800" b="1" dirty="0">
                <a:latin typeface="Times New Roman" panose="02020603050405020304" pitchFamily="18" charset="0"/>
                <a:cs typeface="Times New Roman" panose="02020603050405020304" pitchFamily="18" charset="0"/>
              </a:rPr>
              <a:t>THE ROLE OF EMOTIONAL INTELLIGENCE IN EFFECTIVE TEACHING A COMPREHENSIVE TEACHER TRAINING APPROACH</a:t>
            </a:r>
            <a:endParaRPr lang="en-IN"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324767" y="4663230"/>
            <a:ext cx="2326984" cy="369332"/>
          </a:xfrm>
          <a:prstGeom prst="rect">
            <a:avLst/>
          </a:prstGeom>
        </p:spPr>
        <p:txBody>
          <a:bodyPr wrap="none">
            <a:spAutoFit/>
          </a:bodyPr>
          <a:lstStyle/>
          <a:p>
            <a:r>
              <a:rPr lang="en-US" b="1" dirty="0" smtClean="0"/>
              <a:t>Dr. Anuradha Sharma</a:t>
            </a:r>
            <a:endParaRPr lang="en-US" b="1" dirty="0"/>
          </a:p>
        </p:txBody>
      </p:sp>
      <p:sp>
        <p:nvSpPr>
          <p:cNvPr id="4" name="Rectangle 3"/>
          <p:cNvSpPr/>
          <p:nvPr/>
        </p:nvSpPr>
        <p:spPr>
          <a:xfrm>
            <a:off x="2322786" y="4960883"/>
            <a:ext cx="2164945" cy="369332"/>
          </a:xfrm>
          <a:prstGeom prst="rect">
            <a:avLst/>
          </a:prstGeom>
        </p:spPr>
        <p:txBody>
          <a:bodyPr wrap="square">
            <a:spAutoFit/>
          </a:bodyPr>
          <a:lstStyle/>
          <a:p>
            <a:r>
              <a:rPr lang="en-US" b="1" dirty="0" smtClean="0"/>
              <a:t> </a:t>
            </a:r>
            <a:r>
              <a:rPr lang="en-US" b="1" dirty="0" smtClean="0"/>
              <a:t>Subject: Education</a:t>
            </a:r>
            <a:endParaRPr lang="en-US" b="1" dirty="0"/>
          </a:p>
        </p:txBody>
      </p:sp>
    </p:spTree>
    <p:extLst>
      <p:ext uri="{BB962C8B-B14F-4D97-AF65-F5344CB8AC3E}">
        <p14:creationId xmlns:p14="http://schemas.microsoft.com/office/powerpoint/2010/main" xmlns="" val="12926610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AA57F1-7781-80CB-9F40-182D45C92F89}"/>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ABSTRACT </a:t>
            </a:r>
          </a:p>
        </p:txBody>
      </p:sp>
      <p:sp>
        <p:nvSpPr>
          <p:cNvPr id="3" name="Content Placeholder 2">
            <a:extLst>
              <a:ext uri="{FF2B5EF4-FFF2-40B4-BE49-F238E27FC236}">
                <a16:creationId xmlns:a16="http://schemas.microsoft.com/office/drawing/2014/main" xmlns="" id="{75013831-137F-06C8-AA10-355395E245FE}"/>
              </a:ext>
            </a:extLst>
          </p:cNvPr>
          <p:cNvSpPr>
            <a:spLocks noGrp="1"/>
          </p:cNvSpPr>
          <p:nvPr>
            <p:ph idx="1"/>
          </p:nvPr>
        </p:nvSpPr>
        <p:spPr/>
        <p:txBody>
          <a:bodyPr>
            <a:normAutofit fontScale="92500" lnSpcReduction="20000"/>
          </a:bodyPr>
          <a:lstStyle/>
          <a:p>
            <a:pPr algn="just">
              <a:lnSpc>
                <a:spcPct val="200000"/>
              </a:lnSpc>
              <a:buFont typeface="Wingdings" panose="05000000000000000000" pitchFamily="2" charset="2"/>
              <a:buChar char="Ø"/>
            </a:pPr>
            <a:r>
              <a:rPr lang="en-US" sz="1800" dirty="0">
                <a:latin typeface="Times New Roman" panose="02020603050405020304" pitchFamily="18" charset="0"/>
                <a:cs typeface="Times New Roman" panose="02020603050405020304" pitchFamily="18" charset="0"/>
              </a:rPr>
              <a:t>The bright indicator of a teacher's efficacy in the classroom is their level of emotional intelligence.</a:t>
            </a: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pre-post, quasi-experimental design research used in this work was carried out to assess the benefits of a 56-hour "Emotional Intelligence" training programme. </a:t>
            </a: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concept was created and researched in an effort to meet the rising need on educators to practise and establish "emotionally intelligent" learning environments.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 this research, 106 educators from ten Indian primary schools took part</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1342570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D2407A-7C7E-C470-0B6F-79F16CF49D9E}"/>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INTRODUCTION </a:t>
            </a:r>
          </a:p>
        </p:txBody>
      </p:sp>
      <p:sp>
        <p:nvSpPr>
          <p:cNvPr id="3" name="Content Placeholder 2">
            <a:extLst>
              <a:ext uri="{FF2B5EF4-FFF2-40B4-BE49-F238E27FC236}">
                <a16:creationId xmlns:a16="http://schemas.microsoft.com/office/drawing/2014/main" xmlns="" id="{A24B9EF5-3DFD-098E-5186-F2F4ABCD6B5B}"/>
              </a:ext>
            </a:extLst>
          </p:cNvPr>
          <p:cNvSpPr>
            <a:spLocks noGrp="1"/>
          </p:cNvSpPr>
          <p:nvPr>
            <p:ph idx="1"/>
          </p:nvPr>
        </p:nvSpPr>
        <p:spPr>
          <a:xfrm>
            <a:off x="1015092" y="2490407"/>
            <a:ext cx="10161815" cy="3707192"/>
          </a:xfrm>
        </p:spPr>
        <p:txBody>
          <a:bodyPr>
            <a:normAutofit/>
          </a:bodyPr>
          <a:lstStyle/>
          <a:p>
            <a:pPr algn="just">
              <a:lnSpc>
                <a:spcPct val="15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The emotional domain of instructors is vital to the growth of their pupils, since teaching is a challenging profession requiring a wide range of competences and skills</a:t>
            </a:r>
          </a:p>
          <a:p>
            <a:pPr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Research at the secondary school level is required to investigate the relationship between TE and EI in the Lahore division</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is the capacity to perceive, comprehend, direct, and manage emotions. </a:t>
            </a:r>
          </a:p>
          <a:p>
            <a:pPr algn="just">
              <a:lnSpc>
                <a:spcPct val="15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Teachers mould students' characters by teaching them empathy and self-control. To achieve this, educators must get training in emotional intelligence</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5444294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4E9197-0D7A-ED61-21BC-D8F331876A4E}"/>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LITERATURE REVIEW </a:t>
            </a:r>
          </a:p>
        </p:txBody>
      </p:sp>
      <p:sp>
        <p:nvSpPr>
          <p:cNvPr id="3" name="Content Placeholder 2">
            <a:extLst>
              <a:ext uri="{FF2B5EF4-FFF2-40B4-BE49-F238E27FC236}">
                <a16:creationId xmlns:a16="http://schemas.microsoft.com/office/drawing/2014/main" xmlns="" id="{630B72E8-05B8-2ACA-AE43-B50BABF4ED63}"/>
              </a:ext>
            </a:extLst>
          </p:cNvPr>
          <p:cNvSpPr>
            <a:spLocks noGrp="1"/>
          </p:cNvSpPr>
          <p:nvPr>
            <p:ph idx="1"/>
          </p:nvPr>
        </p:nvSpPr>
        <p:spPr/>
        <p:txBody>
          <a:bodyPr>
            <a:normAutofit fontScale="85000" lnSpcReduction="20000"/>
          </a:bodyPr>
          <a:lstStyle/>
          <a:p>
            <a:pPr algn="just">
              <a:lnSpc>
                <a:spcPct val="120000"/>
              </a:lnSpc>
            </a:pPr>
            <a:r>
              <a:rPr lang="en-US" sz="1900" b="1" dirty="0">
                <a:latin typeface="Times New Roman" panose="02020603050405020304" pitchFamily="18" charset="0"/>
                <a:cs typeface="Times New Roman" panose="02020603050405020304" pitchFamily="18" charset="0"/>
              </a:rPr>
              <a:t>Chan (2006) </a:t>
            </a:r>
            <a:r>
              <a:rPr lang="en-US" sz="1900" dirty="0">
                <a:latin typeface="Times New Roman" panose="02020603050405020304" pitchFamily="18" charset="0"/>
                <a:cs typeface="Times New Roman" panose="02020603050405020304" pitchFamily="18" charset="0"/>
              </a:rPr>
              <a:t>According to the research, there is a negative relationship between EI and burnout, indicating that instructors who score higher on EI also tend to be less burned out. The results emphasize how important it is to attend to educators' mental health in order to prevent burnout and foster work satisfaction in the teaching environment.</a:t>
            </a:r>
          </a:p>
          <a:p>
            <a:pPr algn="just">
              <a:lnSpc>
                <a:spcPct val="120000"/>
              </a:lnSpc>
            </a:pPr>
            <a:r>
              <a:rPr lang="en-US" sz="1900" b="1" dirty="0">
                <a:latin typeface="Times New Roman" panose="02020603050405020304" pitchFamily="18" charset="0"/>
                <a:cs typeface="Times New Roman" panose="02020603050405020304" pitchFamily="18" charset="0"/>
              </a:rPr>
              <a:t>Chang (2009) </a:t>
            </a:r>
            <a:r>
              <a:rPr lang="en-US" sz="1900" dirty="0">
                <a:latin typeface="Times New Roman" panose="02020603050405020304" pitchFamily="18" charset="0"/>
                <a:cs typeface="Times New Roman" panose="02020603050405020304" pitchFamily="18" charset="0"/>
              </a:rPr>
              <a:t>examines teacher burnout from an assessment viewpoint, emphasizing the emotional labor associated with teaching. The research investigates the relationship between teachers' experiences of burnout and their views and assessments of their workplace. The research offers insights into methods for avoiding and managing teacher burnout by recognizing the emotional labor that comes with teaching, eventually enhancing teachers' well-being and work satisfaction.</a:t>
            </a:r>
          </a:p>
          <a:p>
            <a:pPr algn="just">
              <a:lnSpc>
                <a:spcPct val="120000"/>
              </a:lnSpc>
            </a:pPr>
            <a:r>
              <a:rPr lang="en-US" sz="1900" b="1" dirty="0">
                <a:latin typeface="Times New Roman" panose="02020603050405020304" pitchFamily="18" charset="0"/>
                <a:cs typeface="Times New Roman" panose="02020603050405020304" pitchFamily="18" charset="0"/>
              </a:rPr>
              <a:t>Chechi (2012)</a:t>
            </a:r>
            <a:r>
              <a:rPr lang="en-US" sz="1900" dirty="0">
                <a:latin typeface="Times New Roman" panose="02020603050405020304" pitchFamily="18" charset="0"/>
                <a:cs typeface="Times New Roman" panose="02020603050405020304" pitchFamily="18" charset="0"/>
              </a:rPr>
              <a:t> investigates the connection between instructional efficacy and emotional intelligence (EI). The research looks at how instructors' emotional intelligence (EI) skills affect their methods of education, ways to manage the classroom, and how students connect with each other. </a:t>
            </a:r>
            <a:endParaRPr lang="en-IN" dirty="0"/>
          </a:p>
        </p:txBody>
      </p:sp>
    </p:spTree>
    <p:extLst>
      <p:ext uri="{BB962C8B-B14F-4D97-AF65-F5344CB8AC3E}">
        <p14:creationId xmlns:p14="http://schemas.microsoft.com/office/powerpoint/2010/main" xmlns="" val="124137167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CDD942-9355-68C0-C719-BE5758E3EC35}"/>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MATERIALS AND METHOD </a:t>
            </a:r>
          </a:p>
        </p:txBody>
      </p:sp>
      <p:sp>
        <p:nvSpPr>
          <p:cNvPr id="3" name="Content Placeholder 2">
            <a:extLst>
              <a:ext uri="{FF2B5EF4-FFF2-40B4-BE49-F238E27FC236}">
                <a16:creationId xmlns:a16="http://schemas.microsoft.com/office/drawing/2014/main" xmlns="" id="{850E0E62-89E6-1A1D-6D90-91041E5FBFF8}"/>
              </a:ext>
            </a:extLst>
          </p:cNvPr>
          <p:cNvSpPr>
            <a:spLocks noGrp="1"/>
          </p:cNvSpPr>
          <p:nvPr>
            <p:ph idx="1"/>
          </p:nvPr>
        </p:nvSpPr>
        <p:spPr>
          <a:xfrm>
            <a:off x="1295403" y="2440817"/>
            <a:ext cx="9601195" cy="3814839"/>
          </a:xfrm>
        </p:spPr>
        <p:txBody>
          <a:bodyPr>
            <a:noAutofit/>
          </a:bodyPr>
          <a:lstStyle/>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A 56-hour course on emotional intelligence was attended by 200 teachers from 10 primary schools in central India. </a:t>
            </a:r>
          </a:p>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Throughout the 14-week programme, the instructors were expected to maintain a reflective notebook.</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Likert scales, with values going from 1 (not all around portrayed) to 5 (very much depicted), are utilized to grade the test things. </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study used the approach proposed by Shoffner, Shapiro, and Darby to examine instructors' learning via reflective writing.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8070177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EEC6BE-BF38-13A8-94B9-F81E98A2C9FD}"/>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RESULTS AND DISCUSSION </a:t>
            </a:r>
          </a:p>
        </p:txBody>
      </p:sp>
      <p:sp>
        <p:nvSpPr>
          <p:cNvPr id="3" name="Content Placeholder 2">
            <a:extLst>
              <a:ext uri="{FF2B5EF4-FFF2-40B4-BE49-F238E27FC236}">
                <a16:creationId xmlns:a16="http://schemas.microsoft.com/office/drawing/2014/main" xmlns="" id="{2D0131DA-1A73-B815-FB6A-A8CD29840DC0}"/>
              </a:ext>
            </a:extLst>
          </p:cNvPr>
          <p:cNvSpPr>
            <a:spLocks noGrp="1"/>
          </p:cNvSpPr>
          <p:nvPr>
            <p:ph idx="1"/>
          </p:nvPr>
        </p:nvSpPr>
        <p:spPr>
          <a:xfrm>
            <a:off x="883557" y="2529115"/>
            <a:ext cx="10424886" cy="4085773"/>
          </a:xfrm>
        </p:spPr>
        <p:txBody>
          <a:bodyPr>
            <a:normAutofit/>
          </a:bodyPr>
          <a:lstStyle/>
          <a:p>
            <a:pPr algn="just">
              <a:lnSpc>
                <a:spcPct val="150000"/>
              </a:lnSpc>
              <a:buFont typeface="Wingdings" panose="05000000000000000000" pitchFamily="2" charset="2"/>
              <a:buChar char="v"/>
            </a:pPr>
            <a:r>
              <a:rPr lang="en-US" sz="1800" dirty="0">
                <a:latin typeface="Times New Roman" panose="02020603050405020304" pitchFamily="18" charset="0"/>
                <a:cs typeface="Times New Roman" panose="02020603050405020304" pitchFamily="18" charset="0"/>
              </a:rPr>
              <a:t>A matched models t-test was used to quantify the students' ability to grasp individuals on a more profound level from the very start of the course to the fulfilment.</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training led to increased perspective-taking (M = 27.50, SD = 4.44) and decreased personal discomfort (M = 20.97, SD = 4.86) (t = −3.211, p &lt;.01; M = 20.38, SD = 4.94).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Teachers were fatigued, annoyed, lonely, indignant, and unprepared to teach kids with LD, ADHD, and other behavioural disorders.</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Analysts showed instructors were more mindful. They communicated more and had less internal life tension.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1010974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B6F706-D0BB-5A0D-F70F-2BA51857B4AD}"/>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xmlns="" id="{45F26448-9B0C-AF7B-C68B-BE756876F6D3}"/>
              </a:ext>
            </a:extLst>
          </p:cNvPr>
          <p:cNvSpPr>
            <a:spLocks noGrp="1"/>
          </p:cNvSpPr>
          <p:nvPr>
            <p:ph idx="1"/>
          </p:nvPr>
        </p:nvSpPr>
        <p:spPr/>
        <p:txBody>
          <a:bodyPr>
            <a:normAutofit fontScale="92500"/>
          </a:bodyPr>
          <a:lstStyle/>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The research investigates how an emotional intelligence training programme affects the emotional competencies of elementary school teachers. </a:t>
            </a:r>
          </a:p>
          <a:p>
            <a:pPr algn="just">
              <a:lnSpc>
                <a:spcPct val="150000"/>
              </a:lnSpc>
              <a:buFont typeface="Wingdings" panose="05000000000000000000" pitchFamily="2" charset="2"/>
              <a:buChar char="q"/>
            </a:pPr>
            <a:r>
              <a:rPr lang="en-US" sz="1800" dirty="0">
                <a:latin typeface="Times New Roman" panose="02020603050405020304" pitchFamily="18" charset="0"/>
                <a:cs typeface="Times New Roman" panose="02020603050405020304" pitchFamily="18" charset="0"/>
              </a:rPr>
              <a:t>The emphasis is on emotional intelligence and empathy, two concepts that are essential for educators.</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examination additionally found that at the finish of the course, compassion was anticipated by the articulation and tweak of emotions. </a:t>
            </a:r>
          </a:p>
          <a:p>
            <a:pPr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preparation incorporates intelligent reflection, and the outcomes loan confidence to the idea that emotional change might happen even for a brief time.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0185900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FC02C0-C97B-4752-D724-079E355F55D5}"/>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7B5EFE3C-18F5-7008-839C-EFB95C2EF8F8}"/>
              </a:ext>
            </a:extLst>
          </p:cNvPr>
          <p:cNvSpPr>
            <a:spLocks noGrp="1"/>
          </p:cNvSpPr>
          <p:nvPr>
            <p:ph idx="1"/>
          </p:nvPr>
        </p:nvSpPr>
        <p:spPr>
          <a:xfrm>
            <a:off x="838200" y="2460171"/>
            <a:ext cx="10515600" cy="3779764"/>
          </a:xfrm>
        </p:spPr>
        <p:txBody>
          <a:bodyPr>
            <a:normAutofit/>
          </a:bodyPr>
          <a:lstStyle/>
          <a:p>
            <a:pPr algn="just">
              <a:lnSpc>
                <a:spcPct val="11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Brackett, M. A., &amp; Katulak, N. A. (2006). Emotional intelligence in the classroom: Skill-based training for teachers and students. In </a:t>
            </a:r>
          </a:p>
          <a:p>
            <a:pPr algn="just">
              <a:lnSpc>
                <a:spcPct val="11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Chan, D. W. (2006). Emotional intelligence and components of burnout among Chinese secondary school teachers in Hong Kong. Teaching and Teacher Education, 22, 1042–1054.</a:t>
            </a:r>
          </a:p>
          <a:p>
            <a:pPr algn="just">
              <a:lnSpc>
                <a:spcPct val="11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Chang, M. L. (2009). An appraisal perspective of teacher burnout: Examining the emotional work of teachers. Educational Psychology Review, 21, 193–218.</a:t>
            </a:r>
          </a:p>
          <a:p>
            <a:pPr algn="just">
              <a:lnSpc>
                <a:spcPct val="11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Chechi, K. V. (2012). Emotional intelligence and teaching. International Journal of Research in Economics &amp; Social Sciences, 2, 297–304.</a:t>
            </a:r>
          </a:p>
          <a:p>
            <a:pPr algn="just">
              <a:lnSpc>
                <a:spcPct val="110000"/>
              </a:lnSpc>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Clarke, N. (2010). The impact of a training programme designed to target the emotional intelligence abilities of project managers. International Journal of Project Management, 28, 461–468.</a:t>
            </a:r>
          </a:p>
          <a:p>
            <a:endParaRPr lang="en-IN" dirty="0"/>
          </a:p>
        </p:txBody>
      </p:sp>
    </p:spTree>
    <p:extLst>
      <p:ext uri="{BB962C8B-B14F-4D97-AF65-F5344CB8AC3E}">
        <p14:creationId xmlns:p14="http://schemas.microsoft.com/office/powerpoint/2010/main" xmlns="" val="403323287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0CF746-636E-FE4D-140F-7CD385982360}"/>
              </a:ext>
            </a:extLst>
          </p:cNvPr>
          <p:cNvSpPr>
            <a:spLocks noGrp="1"/>
          </p:cNvSpPr>
          <p:nvPr>
            <p:ph type="title"/>
          </p:nvPr>
        </p:nvSpPr>
        <p:spPr>
          <a:xfrm>
            <a:off x="1084943" y="2234066"/>
            <a:ext cx="10515600" cy="3063649"/>
          </a:xfrm>
        </p:spPr>
        <p:txBody>
          <a:bodyPr>
            <a:noAutofit/>
          </a:bodyPr>
          <a:lstStyle/>
          <a:p>
            <a:pPr algn="ctr">
              <a:lnSpc>
                <a:spcPct val="100000"/>
              </a:lnSpc>
            </a:pPr>
            <a:r>
              <a:rPr lang="en-US" sz="10000" b="1" dirty="0">
                <a:latin typeface="Times New Roman" panose="02020603050405020304" pitchFamily="18" charset="0"/>
                <a:cs typeface="Times New Roman" panose="02020603050405020304" pitchFamily="18" charset="0"/>
              </a:rPr>
              <a:t>THANK </a:t>
            </a:r>
            <a:br>
              <a:rPr lang="en-US" sz="10000" b="1" dirty="0">
                <a:latin typeface="Times New Roman" panose="02020603050405020304" pitchFamily="18" charset="0"/>
                <a:cs typeface="Times New Roman" panose="02020603050405020304" pitchFamily="18" charset="0"/>
              </a:rPr>
            </a:br>
            <a:r>
              <a:rPr lang="en-US" sz="10000" b="1" dirty="0">
                <a:latin typeface="Times New Roman" panose="02020603050405020304" pitchFamily="18" charset="0"/>
                <a:cs typeface="Times New Roman" panose="02020603050405020304" pitchFamily="18" charset="0"/>
              </a:rPr>
              <a:t>YOU</a:t>
            </a:r>
            <a:endParaRPr lang="en-IN" sz="10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3647883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TotalTime>
  <Words>834</Words>
  <Application>Microsoft Office PowerPoint</Application>
  <PresentationFormat>Custom</PresentationFormat>
  <Paragraphs>39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THE ROLE OF EMOTIONAL INTELLIGENCE IN EFFECTIVE TEACHING A COMPREHENSIVE TEACHER TRAINING APPROACH</vt:lpstr>
      <vt:lpstr>ABSTRACT </vt:lpstr>
      <vt:lpstr>INTRODUCTION </vt:lpstr>
      <vt:lpstr>LITERATURE REVIEW </vt:lpstr>
      <vt:lpstr>MATERIALS AND METHOD </vt:lpstr>
      <vt:lpstr>RESULTS AND DISCUSSION </vt:lpstr>
      <vt:lpstr>CONCLUSION </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EMOTIONAL INTELLIGENCE IN EFFECTIVE TEACHING A COMPREHENSIVE TEACHER TRAINING APPROACH</dc:title>
  <dc:creator>intel</dc:creator>
  <cp:lastModifiedBy>pc</cp:lastModifiedBy>
  <cp:revision>2</cp:revision>
  <dcterms:created xsi:type="dcterms:W3CDTF">2024-02-23T13:37:31Z</dcterms:created>
  <dcterms:modified xsi:type="dcterms:W3CDTF">2024-03-12T12:06:24Z</dcterms:modified>
</cp:coreProperties>
</file>