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0016"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0F6416BF-9114-40A8-B2EB-06EEC5F7AD03}"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5191C24-E811-4F55-9D48-6361E8433A50}" type="slidenum">
              <a:rPr lang="en-IN" smtClean="0"/>
              <a:pPr/>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33353377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412963877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191C24-E811-4F55-9D48-6361E8433A50}" type="slidenum">
              <a:rPr lang="en-IN" smtClean="0"/>
              <a:pPr/>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5133574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340574334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280350826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6720399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328421712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2177860163"/>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54570195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23549601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6416BF-9114-40A8-B2EB-06EEC5F7AD0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387349609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0F6416BF-9114-40A8-B2EB-06EEC5F7AD03}" type="datetimeFigureOut">
              <a:rPr lang="en-IN" smtClean="0"/>
              <a:pPr/>
              <a:t>12-03-2024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25191C24-E811-4F55-9D48-6361E8433A50}" type="slidenum">
              <a:rPr lang="en-IN" smtClean="0"/>
              <a:pPr/>
              <a:t>‹#›</a:t>
            </a:fld>
            <a:endParaRPr lang="en-IN"/>
          </a:p>
        </p:txBody>
      </p:sp>
    </p:spTree>
    <p:extLst>
      <p:ext uri="{BB962C8B-B14F-4D97-AF65-F5344CB8AC3E}">
        <p14:creationId xmlns:p14="http://schemas.microsoft.com/office/powerpoint/2010/main" xmlns="" val="1930770669"/>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26DE2A-5F2B-4811-A6B6-0277C04B0DFB}"/>
              </a:ext>
            </a:extLst>
          </p:cNvPr>
          <p:cNvSpPr>
            <a:spLocks noGrp="1"/>
          </p:cNvSpPr>
          <p:nvPr>
            <p:ph type="ctrTitle"/>
          </p:nvPr>
        </p:nvSpPr>
        <p:spPr>
          <a:xfrm>
            <a:off x="1524000" y="2562896"/>
            <a:ext cx="9144000" cy="866104"/>
          </a:xfrm>
        </p:spPr>
        <p:txBody>
          <a:bodyPr>
            <a:normAutofit fontScale="90000"/>
          </a:bodyPr>
          <a:lstStyle/>
          <a:p>
            <a:r>
              <a:rPr lang="en-IN" sz="4000" b="1" dirty="0">
                <a:latin typeface="Times New Roman" panose="02020603050405020304" pitchFamily="18" charset="0"/>
                <a:cs typeface="Times New Roman" panose="02020603050405020304" pitchFamily="18" charset="0"/>
              </a:rPr>
              <a:t>PHILOSOPHY OF INDIAN AESTHETICS</a:t>
            </a:r>
            <a:endParaRPr lang="en-IN" sz="4000" dirty="0">
              <a:latin typeface="Times New Roman" panose="02020603050405020304" pitchFamily="18" charset="0"/>
              <a:cs typeface="Times New Roman" panose="02020603050405020304" pitchFamily="18" charset="0"/>
            </a:endParaRPr>
          </a:p>
        </p:txBody>
      </p:sp>
      <p:sp>
        <p:nvSpPr>
          <p:cNvPr id="3" name="Rectangle 2"/>
          <p:cNvSpPr/>
          <p:nvPr/>
        </p:nvSpPr>
        <p:spPr>
          <a:xfrm>
            <a:off x="257491" y="5712112"/>
            <a:ext cx="1457387" cy="369332"/>
          </a:xfrm>
          <a:prstGeom prst="rect">
            <a:avLst/>
          </a:prstGeom>
        </p:spPr>
        <p:txBody>
          <a:bodyPr wrap="none">
            <a:spAutoFit/>
          </a:bodyPr>
          <a:lstStyle/>
          <a:p>
            <a:r>
              <a:rPr lang="en-US" b="1" dirty="0" smtClean="0"/>
              <a:t>RUMPA ROY</a:t>
            </a:r>
            <a:endParaRPr lang="en-US" b="1" dirty="0"/>
          </a:p>
        </p:txBody>
      </p:sp>
      <p:sp>
        <p:nvSpPr>
          <p:cNvPr id="4" name="Rectangle 3"/>
          <p:cNvSpPr/>
          <p:nvPr/>
        </p:nvSpPr>
        <p:spPr>
          <a:xfrm>
            <a:off x="209320" y="6042619"/>
            <a:ext cx="2451890" cy="369332"/>
          </a:xfrm>
          <a:prstGeom prst="rect">
            <a:avLst/>
          </a:prstGeom>
        </p:spPr>
        <p:txBody>
          <a:bodyPr wrap="none">
            <a:spAutoFit/>
          </a:bodyPr>
          <a:lstStyle/>
          <a:p>
            <a:r>
              <a:rPr lang="en-US" b="1" dirty="0" smtClean="0"/>
              <a:t>Subject: PHILOSOPHY</a:t>
            </a:r>
            <a:endParaRPr lang="en-US" b="1" dirty="0"/>
          </a:p>
        </p:txBody>
      </p:sp>
    </p:spTree>
    <p:extLst>
      <p:ext uri="{BB962C8B-B14F-4D97-AF65-F5344CB8AC3E}">
        <p14:creationId xmlns:p14="http://schemas.microsoft.com/office/powerpoint/2010/main" xmlns="" val="40780809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C1E6BB-5D9C-42AC-8DCA-FDF3896C6022}"/>
              </a:ext>
            </a:extLst>
          </p:cNvPr>
          <p:cNvSpPr>
            <a:spLocks noGrp="1"/>
          </p:cNvSpPr>
          <p:nvPr>
            <p:ph type="title"/>
          </p:nvPr>
        </p:nvSpPr>
        <p:spPr>
          <a:xfrm>
            <a:off x="838200" y="481035"/>
            <a:ext cx="10515600" cy="755337"/>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801C7DEB-F363-4C24-82A9-052D67B0E7FF}"/>
              </a:ext>
            </a:extLst>
          </p:cNvPr>
          <p:cNvSpPr/>
          <p:nvPr/>
        </p:nvSpPr>
        <p:spPr>
          <a:xfrm>
            <a:off x="838200" y="1381420"/>
            <a:ext cx="9619445" cy="4510658"/>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A source of great wisdom, The Philosophy of Indian Aesthetics provides insights into the nature of beauty, artistic expression, and the human condition. </a:t>
            </a:r>
          </a:p>
          <a:p>
            <a:pPr marL="285750" indent="-285750" algn="just">
              <a:lnSpc>
                <a:spcPct val="150000"/>
              </a:lnSpc>
              <a:spcAft>
                <a:spcPts val="800"/>
              </a:spcAft>
              <a:buFont typeface="Wingdings" panose="05000000000000000000" pitchFamily="2" charset="2"/>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Indian aesthetics, which has its roots in the country's long-standing intellectual traditions, takes a comprehensive approach to comprehending life's aesthetic aspects. </a:t>
            </a:r>
          </a:p>
          <a:p>
            <a:pPr marL="285750" indent="-285750" algn="just">
              <a:lnSpc>
                <a:spcPct val="150000"/>
              </a:lnSpc>
              <a:spcAft>
                <a:spcPts val="800"/>
              </a:spcAft>
              <a:buFont typeface="Wingdings" panose="05000000000000000000" pitchFamily="2" charset="2"/>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The idea of rasa, an elusive but essential element that captures the essence of the aesthetic experience, is at its centre. </a:t>
            </a:r>
          </a:p>
          <a:p>
            <a:pPr marL="285750" indent="-285750" algn="just">
              <a:lnSpc>
                <a:spcPct val="150000"/>
              </a:lnSpc>
              <a:spcAft>
                <a:spcPts val="800"/>
              </a:spcAft>
              <a:buFont typeface="Wingdings" panose="05000000000000000000" pitchFamily="2" charset="2"/>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A deeper understanding of rasa, bhava, and the complex relationship between the artist, the artwork, and the audience is revealed by Indian Aesthetics through an examination of classical writings like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Abhinavabhāratī</a:t>
            </a:r>
            <a:r>
              <a:rPr lang="en-IN" kern="100" dirty="0">
                <a:latin typeface="Times New Roman" panose="02020603050405020304" pitchFamily="18" charset="0"/>
                <a:ea typeface="Calibri" panose="020F0502020204030204" pitchFamily="34" charset="0"/>
                <a:cs typeface="Times New Roman" panose="02020603050405020304" pitchFamily="18" charset="0"/>
              </a:rPr>
              <a:t> by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Abhinavagupta</a:t>
            </a:r>
            <a:r>
              <a:rPr lang="en-IN" kern="100" dirty="0">
                <a:latin typeface="Times New Roman" panose="02020603050405020304" pitchFamily="18" charset="0"/>
                <a:ea typeface="Calibri" panose="020F0502020204030204" pitchFamily="34" charset="0"/>
                <a:cs typeface="Times New Roman" panose="02020603050405020304" pitchFamily="18" charset="0"/>
              </a:rPr>
              <a:t> and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Natya</a:t>
            </a:r>
            <a:r>
              <a:rPr lang="en-IN" kern="100" dirty="0">
                <a:latin typeface="Times New Roman" panose="02020603050405020304" pitchFamily="18" charset="0"/>
                <a:ea typeface="Calibri" panose="020F0502020204030204" pitchFamily="34" charset="0"/>
                <a:cs typeface="Times New Roman" panose="02020603050405020304" pitchFamily="18" charset="0"/>
              </a:rPr>
              <a:t> Shastra credited to Bharata Muni.</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08048931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763252-2AF6-45C4-BE84-486075080755}"/>
              </a:ext>
            </a:extLst>
          </p:cNvPr>
          <p:cNvSpPr>
            <a:spLocks noGrp="1"/>
          </p:cNvSpPr>
          <p:nvPr>
            <p:ph type="title"/>
          </p:nvPr>
        </p:nvSpPr>
        <p:spPr>
          <a:xfrm>
            <a:off x="838200" y="545430"/>
            <a:ext cx="10515600" cy="716700"/>
          </a:xfrm>
        </p:spPr>
        <p:txBody>
          <a:bodyPr>
            <a:normAutofit/>
          </a:bodyPr>
          <a:lstStyle/>
          <a:p>
            <a:pPr algn="ctr"/>
            <a:r>
              <a:rPr lang="en-IN" sz="4000" b="1" dirty="0">
                <a:latin typeface="Times New Roman" panose="02020603050405020304" pitchFamily="18" charset="0"/>
                <a:cs typeface="Times New Roman" panose="02020603050405020304" pitchFamily="18" charset="0"/>
              </a:rPr>
              <a:t>LITERATURE REVIEW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81C6C745-36EB-422A-94A6-82832C500DC3}"/>
              </a:ext>
            </a:extLst>
          </p:cNvPr>
          <p:cNvSpPr/>
          <p:nvPr/>
        </p:nvSpPr>
        <p:spPr>
          <a:xfrm>
            <a:off x="1017430" y="1154673"/>
            <a:ext cx="10187190" cy="5551969"/>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Bhatnagar et.al (2019). work delves into the intricate aesthetics of Indian music, offering profound insights into the cultural, philosophical, and artistic dimensions of this ancient tradition. By delving into the theoretical frameworks, historical contexts, and practical applications of Indian musical aesthetics, Bhatnagar sheds light on the profound relationship between music and human experience. Through meticulous analysis and scholarly exploration, this volume serves as a comprehensive resource for scholars, musicians, and enthusiasts seeking to deepen their understanding of Indian musical aesthetics.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De et.al. (2021). exploration of Sanskrit poetics as a study of aesthetics offers a compelling insight into the rich literary heritage of India. By examining classical Sanskrit texts such as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Natya</a:t>
            </a:r>
            <a:r>
              <a:rPr lang="en-IN" kern="100" dirty="0">
                <a:latin typeface="Times New Roman" panose="02020603050405020304" pitchFamily="18" charset="0"/>
                <a:ea typeface="Calibri" panose="020F0502020204030204" pitchFamily="34" charset="0"/>
                <a:cs typeface="Times New Roman" panose="02020603050405020304" pitchFamily="18" charset="0"/>
              </a:rPr>
              <a:t> Shastra and the Kavya Shastra, De unravels the intricate principles of poetic composition, language, and expression. Through a nuanced analysis of rhetorical devices, literary conventions, and aesthetic sensibilities, De highlights the enduring relevance of Sanskrit poetics in contemporary literary discourse. This scholarly work serves as a testament to the profound aesthetic sophistication of ancient Indian literature and its enduring influence on global literary traditions.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6328307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C3954C-91BD-4FA9-AABC-D72E74981857}"/>
              </a:ext>
            </a:extLst>
          </p:cNvPr>
          <p:cNvSpPr>
            <a:spLocks noGrp="1"/>
          </p:cNvSpPr>
          <p:nvPr>
            <p:ph type="title"/>
          </p:nvPr>
        </p:nvSpPr>
        <p:spPr>
          <a:xfrm>
            <a:off x="1073776" y="416641"/>
            <a:ext cx="10044448" cy="1025793"/>
          </a:xfrm>
        </p:spPr>
        <p:txBody>
          <a:bodyPr>
            <a:normAutofit fontScale="90000"/>
          </a:bodyPr>
          <a:lstStyle/>
          <a:p>
            <a:pPr algn="ctr"/>
            <a:r>
              <a:rPr lang="en-IN" sz="3600" b="1" dirty="0">
                <a:latin typeface="Times New Roman" panose="02020603050405020304" pitchFamily="18" charset="0"/>
                <a:cs typeface="Times New Roman" panose="02020603050405020304" pitchFamily="18" charset="0"/>
              </a:rPr>
              <a:t>HISTORICAL FOUNDATIONS: THE EVOLUTION OF INDIAN AESTHETICS</a:t>
            </a:r>
            <a:endParaRPr lang="en-IN" sz="36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5C2C1525-DC14-441C-84C1-17C9CC04D23A}"/>
              </a:ext>
            </a:extLst>
          </p:cNvPr>
          <p:cNvSpPr/>
          <p:nvPr/>
        </p:nvSpPr>
        <p:spPr>
          <a:xfrm>
            <a:off x="1073776" y="1442434"/>
            <a:ext cx="10044448" cy="5136471"/>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rich tapestry of ancient Vedic literature, which examined fundamental ideas of beauty, art, and the human experience, is where Indian aesthetics originated. This philosophical investigation eventually found expression in classical texts, which represented important turning points in the evolution of Indian philosophical ideas. Three timeless masterpieces—Bharata Muni's foundational work,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Natya</a:t>
            </a:r>
            <a:r>
              <a:rPr lang="en-IN" kern="100" dirty="0">
                <a:latin typeface="Times New Roman" panose="02020603050405020304" pitchFamily="18" charset="0"/>
                <a:ea typeface="Calibri" panose="020F0502020204030204" pitchFamily="34" charset="0"/>
                <a:cs typeface="Times New Roman" panose="02020603050405020304" pitchFamily="18" charset="0"/>
              </a:rPr>
              <a:t> Shastra,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Abhinavagupta's</a:t>
            </a:r>
            <a:r>
              <a:rPr lang="en-IN" kern="100" dirty="0">
                <a:latin typeface="Times New Roman" panose="02020603050405020304" pitchFamily="18" charset="0"/>
                <a:ea typeface="Calibri" panose="020F0502020204030204" pitchFamily="34" charset="0"/>
                <a:cs typeface="Times New Roman" panose="02020603050405020304" pitchFamily="18" charset="0"/>
              </a:rPr>
              <a:t>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Abhinavabhāratī</a:t>
            </a:r>
            <a:r>
              <a:rPr lang="en-IN" kern="100" dirty="0">
                <a:latin typeface="Times New Roman" panose="02020603050405020304" pitchFamily="18" charset="0"/>
                <a:ea typeface="Calibri" panose="020F0502020204030204" pitchFamily="34" charset="0"/>
                <a:cs typeface="Times New Roman" panose="02020603050405020304" pitchFamily="18" charset="0"/>
              </a:rPr>
              <a:t>—offer deep insights into the nature of aesthetics and artistic expression. </a:t>
            </a:r>
          </a:p>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Indian aesthetics has developed through a synthesis of several philosophical schools, such as Nyaya,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Mimamsa</a:t>
            </a:r>
            <a:r>
              <a:rPr lang="en-IN" kern="100" dirty="0">
                <a:latin typeface="Times New Roman" panose="02020603050405020304" pitchFamily="18" charset="0"/>
                <a:ea typeface="Calibri" panose="020F0502020204030204" pitchFamily="34" charset="0"/>
                <a:cs typeface="Times New Roman" panose="02020603050405020304" pitchFamily="18" charset="0"/>
              </a:rPr>
              <a:t>, and Vedanta. The theoretical framework of Indian aesthetics was enhanced by the integration of diverse views and approaches made possible by this interdisciplinary approach. The comprehensive grasp of aesthetics within the Indian philosophical tradition was influenced by the discovery of metaphysical truths by Vedanta, the rigorous logic of Nyaya, and the emphasis on interpretation and analysis by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Mimamsa</a:t>
            </a:r>
            <a:r>
              <a:rPr lang="en-IN" kern="100" dirty="0">
                <a:latin typeface="Times New Roman" panose="02020603050405020304" pitchFamily="18"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94889132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977193-3A08-48DF-8373-CAC57204285C}"/>
              </a:ext>
            </a:extLst>
          </p:cNvPr>
          <p:cNvSpPr>
            <a:spLocks noGrp="1"/>
          </p:cNvSpPr>
          <p:nvPr>
            <p:ph type="title"/>
          </p:nvPr>
        </p:nvSpPr>
        <p:spPr>
          <a:xfrm>
            <a:off x="981075" y="309095"/>
            <a:ext cx="10229850" cy="1146220"/>
          </a:xfrm>
        </p:spPr>
        <p:txBody>
          <a:bodyPr>
            <a:normAutofit/>
          </a:bodyPr>
          <a:lstStyle/>
          <a:p>
            <a:pPr algn="ctr"/>
            <a:r>
              <a:rPr lang="en-IN" sz="3200" b="1" dirty="0">
                <a:latin typeface="Times New Roman" panose="02020603050405020304" pitchFamily="18" charset="0"/>
                <a:cs typeface="Times New Roman" panose="02020603050405020304" pitchFamily="18" charset="0"/>
              </a:rPr>
              <a:t>BHAVA: THE EMBODIMENT OF AESTHETIC SENTIMENTS</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AD5EC07E-22D3-4B5F-957E-29FF15500D84}"/>
              </a:ext>
            </a:extLst>
          </p:cNvPr>
          <p:cNvSpPr/>
          <p:nvPr/>
        </p:nvSpPr>
        <p:spPr>
          <a:xfrm>
            <a:off x="981075" y="1365162"/>
            <a:ext cx="10045521" cy="4720972"/>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Bhava is the emotional element that gives creative performances depth and resonance in Indian aesthetics; it transcends technical proficiency. It includes the nuanced expressions of feeling and emotion that artists share with their audience, creating a strong bond between the viewer and the artwork. It is essential to comprehend the categorization of bhavas, which are divided into eight main emotional states in books such as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Natya</a:t>
            </a:r>
            <a:r>
              <a:rPr lang="en-IN" kern="100" dirty="0">
                <a:latin typeface="Times New Roman" panose="02020603050405020304" pitchFamily="18" charset="0"/>
                <a:ea typeface="Calibri" panose="020F0502020204030204" pitchFamily="34" charset="0"/>
                <a:cs typeface="Times New Roman" panose="02020603050405020304" pitchFamily="18" charset="0"/>
              </a:rPr>
              <a:t> Shastra, in order to appreciate emotional expression in a variety of artistic mediums. </a:t>
            </a:r>
          </a:p>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A wide range of emotional subtleties are encompassed by each bhava, enabling artists to depict a complex mosaic of the human experience. Artists evoke genuine emotional reactions from audiences by deftly manipulating bhavas; this transcends linguistic and cultural boundaries and connects with people on a universal level. Bhava offers viewers a cathartic and transcendental experience with its capacity to arouse strong emotional responses and visual enjoyment. It encourages people to interact with art on a profoundly intimate and transforming level, acting as a catalyst for reflection and emotional development.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74894162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309C5E-67AB-4D16-A945-682AF024E952}"/>
              </a:ext>
            </a:extLst>
          </p:cNvPr>
          <p:cNvSpPr>
            <a:spLocks noGrp="1"/>
          </p:cNvSpPr>
          <p:nvPr>
            <p:ph type="title"/>
          </p:nvPr>
        </p:nvSpPr>
        <p:spPr>
          <a:xfrm>
            <a:off x="838200" y="506793"/>
            <a:ext cx="10515600" cy="678063"/>
          </a:xfrm>
        </p:spPr>
        <p:txBody>
          <a:bodyPr>
            <a:normAutofit/>
          </a:bodyPr>
          <a:lstStyle/>
          <a:p>
            <a:pPr algn="ctr"/>
            <a:r>
              <a:rPr lang="en-IN" sz="4000" b="1" dirty="0">
                <a:latin typeface="Times New Roman" panose="02020603050405020304" pitchFamily="18" charset="0"/>
                <a:cs typeface="Times New Roman" panose="02020603050405020304" pitchFamily="18" charset="0"/>
              </a:rPr>
              <a:t>RASAVADA: THE AESTHETICS OF TASTE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09753886-FAFE-49E4-9CE6-EE289E9056DE}"/>
              </a:ext>
            </a:extLst>
          </p:cNvPr>
          <p:cNvSpPr/>
          <p:nvPr/>
        </p:nvSpPr>
        <p:spPr>
          <a:xfrm>
            <a:off x="716922" y="1327559"/>
            <a:ext cx="9740723" cy="4202882"/>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IN" dirty="0">
                <a:latin typeface="Times New Roman" panose="02020603050405020304" pitchFamily="18" charset="0"/>
                <a:ea typeface="Calibri" panose="020F0502020204030204" pitchFamily="34" charset="0"/>
              </a:rPr>
              <a:t>In the </a:t>
            </a:r>
            <a:r>
              <a:rPr lang="en-IN" dirty="0" err="1">
                <a:latin typeface="Times New Roman" panose="02020603050405020304" pitchFamily="18" charset="0"/>
                <a:ea typeface="Calibri" panose="020F0502020204030204" pitchFamily="34" charset="0"/>
              </a:rPr>
              <a:t>Abhinavabhāratī</a:t>
            </a:r>
            <a:r>
              <a:rPr lang="en-IN" dirty="0">
                <a:latin typeface="Times New Roman" panose="02020603050405020304" pitchFamily="18" charset="0"/>
                <a:ea typeface="Calibri" panose="020F0502020204030204" pitchFamily="34" charset="0"/>
              </a:rPr>
              <a:t>, </a:t>
            </a:r>
            <a:r>
              <a:rPr lang="en-IN" dirty="0" err="1">
                <a:latin typeface="Times New Roman" panose="02020603050405020304" pitchFamily="18" charset="0"/>
                <a:ea typeface="Calibri" panose="020F0502020204030204" pitchFamily="34" charset="0"/>
              </a:rPr>
              <a:t>Rasavada</a:t>
            </a:r>
            <a:r>
              <a:rPr lang="en-IN" dirty="0">
                <a:latin typeface="Times New Roman" panose="02020603050405020304" pitchFamily="18" charset="0"/>
                <a:ea typeface="Calibri" panose="020F0502020204030204" pitchFamily="34" charset="0"/>
              </a:rPr>
              <a:t> explores the aesthetics of taste and the deep relationship between the senses and the appreciation of art. </a:t>
            </a:r>
          </a:p>
          <a:p>
            <a:pPr marL="285750" indent="-285750" algn="just">
              <a:lnSpc>
                <a:spcPct val="150000"/>
              </a:lnSpc>
              <a:buFont typeface="Wingdings" panose="05000000000000000000" pitchFamily="2" charset="2"/>
              <a:buChar char="§"/>
            </a:pPr>
            <a:r>
              <a:rPr lang="en-IN" dirty="0">
                <a:latin typeface="Times New Roman" panose="02020603050405020304" pitchFamily="18" charset="0"/>
                <a:ea typeface="Calibri" panose="020F0502020204030204" pitchFamily="34" charset="0"/>
              </a:rPr>
              <a:t>It investigates the idea of aesthetic pleasure, in which people immerse themselves in the exquisite beauty of art to transcend ordinary experiences. </a:t>
            </a:r>
          </a:p>
          <a:p>
            <a:pPr marL="285750" indent="-285750" algn="just">
              <a:lnSpc>
                <a:spcPct val="150000"/>
              </a:lnSpc>
              <a:buFont typeface="Wingdings" panose="05000000000000000000" pitchFamily="2" charset="2"/>
              <a:buChar char="§"/>
            </a:pPr>
            <a:r>
              <a:rPr lang="en-IN" dirty="0" err="1">
                <a:latin typeface="Times New Roman" panose="02020603050405020304" pitchFamily="18" charset="0"/>
                <a:ea typeface="Calibri" panose="020F0502020204030204" pitchFamily="34" charset="0"/>
              </a:rPr>
              <a:t>Rasavada</a:t>
            </a:r>
            <a:r>
              <a:rPr lang="en-IN" dirty="0">
                <a:latin typeface="Times New Roman" panose="02020603050405020304" pitchFamily="18" charset="0"/>
                <a:ea typeface="Calibri" panose="020F0502020204030204" pitchFamily="34" charset="0"/>
              </a:rPr>
              <a:t> has important philosophical ramifications since it develops an artistic consciousness and refined sensibility in both practitioners and admirers. </a:t>
            </a:r>
          </a:p>
          <a:p>
            <a:pPr marL="285750" indent="-285750" algn="just">
              <a:lnSpc>
                <a:spcPct val="150000"/>
              </a:lnSpc>
              <a:buFont typeface="Wingdings" panose="05000000000000000000" pitchFamily="2" charset="2"/>
              <a:buChar char="§"/>
            </a:pPr>
            <a:r>
              <a:rPr lang="en-IN" dirty="0">
                <a:latin typeface="Times New Roman" panose="02020603050405020304" pitchFamily="18" charset="0"/>
                <a:ea typeface="Calibri" panose="020F0502020204030204" pitchFamily="34" charset="0"/>
              </a:rPr>
              <a:t>Through practicing </a:t>
            </a:r>
            <a:r>
              <a:rPr lang="en-IN" dirty="0" err="1">
                <a:latin typeface="Times New Roman" panose="02020603050405020304" pitchFamily="18" charset="0"/>
                <a:ea typeface="Calibri" panose="020F0502020204030204" pitchFamily="34" charset="0"/>
              </a:rPr>
              <a:t>rasavada</a:t>
            </a:r>
            <a:r>
              <a:rPr lang="en-IN" dirty="0">
                <a:latin typeface="Times New Roman" panose="02020603050405020304" pitchFamily="18" charset="0"/>
                <a:ea typeface="Calibri" panose="020F0502020204030204" pitchFamily="34" charset="0"/>
              </a:rPr>
              <a:t>, people become more conscious of the subtleties of artistic expression and grow to appreciate the complexity of creativity and beauty on a deeper level. </a:t>
            </a:r>
          </a:p>
          <a:p>
            <a:pPr marL="285750" indent="-285750" algn="just">
              <a:lnSpc>
                <a:spcPct val="150000"/>
              </a:lnSpc>
              <a:buFont typeface="Wingdings" panose="05000000000000000000" pitchFamily="2" charset="2"/>
              <a:buChar char="§"/>
            </a:pPr>
            <a:r>
              <a:rPr lang="en-IN" dirty="0">
                <a:latin typeface="Times New Roman" panose="02020603050405020304" pitchFamily="18" charset="0"/>
                <a:ea typeface="Calibri" panose="020F0502020204030204" pitchFamily="34" charset="0"/>
              </a:rPr>
              <a:t>This idea emphasises how art has the ability to elevate human consciousness and improve the human experience.</a:t>
            </a:r>
            <a:endParaRPr lang="en-IN" dirty="0"/>
          </a:p>
        </p:txBody>
      </p:sp>
    </p:spTree>
    <p:extLst>
      <p:ext uri="{BB962C8B-B14F-4D97-AF65-F5344CB8AC3E}">
        <p14:creationId xmlns:p14="http://schemas.microsoft.com/office/powerpoint/2010/main" xmlns="" val="271083060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7F4962-454C-4E55-B912-CA163EEC9FC9}"/>
              </a:ext>
            </a:extLst>
          </p:cNvPr>
          <p:cNvSpPr>
            <a:spLocks noGrp="1"/>
          </p:cNvSpPr>
          <p:nvPr>
            <p:ph type="title"/>
          </p:nvPr>
        </p:nvSpPr>
        <p:spPr>
          <a:xfrm>
            <a:off x="838200" y="558309"/>
            <a:ext cx="10515600" cy="678064"/>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0C2ABFAE-52D1-4E95-BCE2-B351E9EA2CCB}"/>
              </a:ext>
            </a:extLst>
          </p:cNvPr>
          <p:cNvSpPr/>
          <p:nvPr/>
        </p:nvSpPr>
        <p:spPr>
          <a:xfrm>
            <a:off x="1051775" y="1283708"/>
            <a:ext cx="10024056" cy="4618380"/>
          </a:xfrm>
          <a:prstGeom prst="rect">
            <a:avLst/>
          </a:prstGeom>
        </p:spPr>
        <p:txBody>
          <a:bodyPr wrap="square">
            <a:spAutoFit/>
          </a:bodyPr>
          <a:lstStyle/>
          <a:p>
            <a:pPr algn="just">
              <a:lnSpc>
                <a:spcPct val="150000"/>
              </a:lnSpc>
            </a:pPr>
            <a:r>
              <a:rPr lang="en-IN" dirty="0">
                <a:latin typeface="Times New Roman" panose="02020603050405020304" pitchFamily="18" charset="0"/>
                <a:ea typeface="Calibri" panose="020F0502020204030204" pitchFamily="34" charset="0"/>
              </a:rPr>
              <a:t>To sum up, the Philosophy of Indian Aesthetics represents a thorough investigation of the underlying principles of emotion, beauty, and human awareness. Its complex theories of rasa, bhava, and </a:t>
            </a:r>
            <a:r>
              <a:rPr lang="en-IN" dirty="0" err="1">
                <a:latin typeface="Times New Roman" panose="02020603050405020304" pitchFamily="18" charset="0"/>
                <a:ea typeface="Calibri" panose="020F0502020204030204" pitchFamily="34" charset="0"/>
              </a:rPr>
              <a:t>rasavada</a:t>
            </a:r>
            <a:r>
              <a:rPr lang="en-IN" dirty="0">
                <a:latin typeface="Times New Roman" panose="02020603050405020304" pitchFamily="18" charset="0"/>
                <a:ea typeface="Calibri" panose="020F0502020204030204" pitchFamily="34" charset="0"/>
              </a:rPr>
              <a:t> offer a thorough framework for understanding the fundamentals of aesthetic perception and artistic expression. Indian Aesthetics contains a comprehensive understanding of the human interaction with art through the investigation of rasa's emotional resonance, bhava's embodiment of sentiment, and </a:t>
            </a:r>
            <a:r>
              <a:rPr lang="en-IN" dirty="0" err="1">
                <a:latin typeface="Times New Roman" panose="02020603050405020304" pitchFamily="18" charset="0"/>
                <a:ea typeface="Calibri" panose="020F0502020204030204" pitchFamily="34" charset="0"/>
              </a:rPr>
              <a:t>rasavada's</a:t>
            </a:r>
            <a:r>
              <a:rPr lang="en-IN" dirty="0">
                <a:latin typeface="Times New Roman" panose="02020603050405020304" pitchFamily="18" charset="0"/>
                <a:ea typeface="Calibri" panose="020F0502020204030204" pitchFamily="34" charset="0"/>
              </a:rPr>
              <a:t> aesthetics of taste. Indian aesthetics, with its ageless wisdom, continues to be a source of inspiration, enrichment, and enlightenment as modern society navigates the complexity of art and culture. It provides significant insights into the human condition and invites people to interact with art in a way that transforms and strengthens relationships with both the outside world and oneself. Essentially, Indian aesthetics continues to be a timeless source of knowledge that leads us to a greater understanding of the complexity and beauty of the human experience.</a:t>
            </a:r>
            <a:endParaRPr lang="en-IN" dirty="0"/>
          </a:p>
        </p:txBody>
      </p:sp>
    </p:spTree>
    <p:extLst>
      <p:ext uri="{BB962C8B-B14F-4D97-AF65-F5344CB8AC3E}">
        <p14:creationId xmlns:p14="http://schemas.microsoft.com/office/powerpoint/2010/main" xmlns="" val="422234348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73E9C3-6678-43BF-A00F-22DA50D03E3B}"/>
              </a:ext>
            </a:extLst>
          </p:cNvPr>
          <p:cNvSpPr>
            <a:spLocks noGrp="1"/>
          </p:cNvSpPr>
          <p:nvPr>
            <p:ph type="title"/>
          </p:nvPr>
        </p:nvSpPr>
        <p:spPr>
          <a:xfrm>
            <a:off x="838200" y="579549"/>
            <a:ext cx="10515600" cy="656823"/>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F32F12BB-00B3-4D21-8E1A-BF2C9EE0912B}"/>
              </a:ext>
            </a:extLst>
          </p:cNvPr>
          <p:cNvSpPr/>
          <p:nvPr/>
        </p:nvSpPr>
        <p:spPr>
          <a:xfrm>
            <a:off x="742681" y="1426148"/>
            <a:ext cx="10333149" cy="4715843"/>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
            </a:pPr>
            <a:r>
              <a:rPr lang="en-IN" i="1" kern="100" dirty="0">
                <a:latin typeface="Times New Roman" panose="02020603050405020304" pitchFamily="18" charset="0"/>
                <a:ea typeface="Calibri" panose="020F0502020204030204" pitchFamily="34" charset="0"/>
                <a:cs typeface="Times New Roman" panose="02020603050405020304" pitchFamily="18" charset="0"/>
              </a:rPr>
              <a:t>Adamson, P., &amp;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Ganeri</a:t>
            </a:r>
            <a:r>
              <a:rPr lang="en-IN" i="1" kern="100" dirty="0">
                <a:latin typeface="Times New Roman" panose="02020603050405020304" pitchFamily="18" charset="0"/>
                <a:ea typeface="Calibri" panose="020F0502020204030204" pitchFamily="34" charset="0"/>
                <a:cs typeface="Times New Roman" panose="02020603050405020304" pitchFamily="18" charset="0"/>
              </a:rPr>
              <a:t>, J. (2020). Classical Indian Philosophy: A history of philosophy without any gaps, Volume 5. Oxford University Press.</a:t>
            </a:r>
            <a:endParaRPr lang="en-IN"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
            </a:pPr>
            <a:r>
              <a:rPr lang="en-IN" i="1" kern="100" dirty="0">
                <a:latin typeface="Times New Roman" panose="02020603050405020304" pitchFamily="18" charset="0"/>
                <a:ea typeface="Calibri" panose="020F0502020204030204" pitchFamily="34" charset="0"/>
                <a:cs typeface="Times New Roman" panose="02020603050405020304" pitchFamily="18" charset="0"/>
              </a:rPr>
              <a:t>Bartley, C. (2020). Indian philosophy AZ. Edinburgh University Press.</a:t>
            </a:r>
          </a:p>
          <a:p>
            <a:pPr marL="342900" lvl="0" indent="-342900" algn="just">
              <a:lnSpc>
                <a:spcPct val="150000"/>
              </a:lnSpc>
              <a:spcAft>
                <a:spcPts val="800"/>
              </a:spcAft>
              <a:buFont typeface="Wingdings" panose="05000000000000000000" pitchFamily="2" charset="2"/>
              <a:buChar char="§"/>
            </a:pPr>
            <a:r>
              <a:rPr lang="en-US" i="1" kern="100" dirty="0">
                <a:latin typeface="Times New Roman" panose="02020603050405020304" pitchFamily="18" charset="0"/>
                <a:ea typeface="Calibri" panose="020F0502020204030204" pitchFamily="34" charset="0"/>
                <a:cs typeface="Times New Roman" panose="02020603050405020304" pitchFamily="18" charset="0"/>
              </a:rPr>
              <a:t>De, S. K. (2021). Sanskrit poetics as a study of aesthetic. University of California Press.</a:t>
            </a:r>
          </a:p>
          <a:p>
            <a:pPr marL="342900" lvl="0" indent="-342900" algn="just">
              <a:lnSpc>
                <a:spcPct val="150000"/>
              </a:lnSpc>
              <a:spcAft>
                <a:spcPts val="800"/>
              </a:spcAft>
              <a:buFont typeface="Wingdings" panose="05000000000000000000" pitchFamily="2" charset="2"/>
              <a:buChar char="§"/>
            </a:pPr>
            <a:r>
              <a:rPr lang="en-US" i="1" kern="100" dirty="0">
                <a:latin typeface="Times New Roman" panose="02020603050405020304" pitchFamily="18" charset="0"/>
                <a:ea typeface="Calibri" panose="020F0502020204030204" pitchFamily="34" charset="0"/>
                <a:cs typeface="Times New Roman" panose="02020603050405020304" pitchFamily="18" charset="0"/>
              </a:rPr>
              <a:t>Fischer-</a:t>
            </a:r>
            <a:r>
              <a:rPr lang="en-US" i="1" kern="100" dirty="0" err="1">
                <a:latin typeface="Times New Roman" panose="02020603050405020304" pitchFamily="18" charset="0"/>
                <a:ea typeface="Calibri" panose="020F0502020204030204" pitchFamily="34" charset="0"/>
                <a:cs typeface="Times New Roman" panose="02020603050405020304" pitchFamily="18" charset="0"/>
              </a:rPr>
              <a:t>Lichte</a:t>
            </a:r>
            <a:r>
              <a:rPr lang="en-US" i="1" kern="100" dirty="0">
                <a:latin typeface="Times New Roman" panose="02020603050405020304" pitchFamily="18" charset="0"/>
                <a:ea typeface="Calibri" panose="020F0502020204030204" pitchFamily="34" charset="0"/>
                <a:cs typeface="Times New Roman" panose="02020603050405020304" pitchFamily="18" charset="0"/>
              </a:rPr>
              <a:t>, E., &amp; </a:t>
            </a:r>
            <a:r>
              <a:rPr lang="en-US" i="1" kern="100" dirty="0" err="1">
                <a:latin typeface="Times New Roman" panose="02020603050405020304" pitchFamily="18" charset="0"/>
                <a:ea typeface="Calibri" panose="020F0502020204030204" pitchFamily="34" charset="0"/>
                <a:cs typeface="Times New Roman" panose="02020603050405020304" pitchFamily="18" charset="0"/>
              </a:rPr>
              <a:t>Wihstutz</a:t>
            </a:r>
            <a:r>
              <a:rPr lang="en-US" i="1" kern="100" dirty="0">
                <a:latin typeface="Times New Roman" panose="02020603050405020304" pitchFamily="18" charset="0"/>
                <a:ea typeface="Calibri" panose="020F0502020204030204" pitchFamily="34" charset="0"/>
                <a:cs typeface="Times New Roman" panose="02020603050405020304" pitchFamily="18" charset="0"/>
              </a:rPr>
              <a:t>, B. (Eds.). (2018). Transformative aesthetics. Routledge.</a:t>
            </a:r>
          </a:p>
          <a:p>
            <a:pPr marL="342900" lvl="0" indent="-342900" algn="just">
              <a:lnSpc>
                <a:spcPct val="150000"/>
              </a:lnSpc>
              <a:spcAft>
                <a:spcPts val="800"/>
              </a:spcAft>
              <a:buFont typeface="Wingdings" panose="05000000000000000000" pitchFamily="2" charset="2"/>
              <a:buChar char="§"/>
            </a:pPr>
            <a:r>
              <a:rPr lang="en-US" i="1" kern="100" dirty="0">
                <a:latin typeface="Times New Roman" panose="02020603050405020304" pitchFamily="18" charset="0"/>
                <a:ea typeface="Calibri" panose="020F0502020204030204" pitchFamily="34" charset="0"/>
                <a:cs typeface="Times New Roman" panose="02020603050405020304" pitchFamily="18" charset="0"/>
              </a:rPr>
              <a:t>Kaushik, S. (2023). Exploring the Influence of Indian Philosophy on Modern Art Movements. International Journal of Fine, Performing and Visual Arts, 3(1), 21-25.</a:t>
            </a:r>
          </a:p>
          <a:p>
            <a:pPr marL="342900" lvl="0" indent="-342900" algn="just">
              <a:lnSpc>
                <a:spcPct val="150000"/>
              </a:lnSpc>
              <a:spcAft>
                <a:spcPts val="800"/>
              </a:spcAft>
              <a:buFont typeface="Wingdings" panose="05000000000000000000" pitchFamily="2" charset="2"/>
              <a:buChar char="§"/>
            </a:pPr>
            <a:r>
              <a:rPr lang="en-US" i="1" kern="100" dirty="0" err="1">
                <a:latin typeface="Times New Roman" panose="02020603050405020304" pitchFamily="18" charset="0"/>
                <a:ea typeface="Calibri" panose="020F0502020204030204" pitchFamily="34" charset="0"/>
                <a:cs typeface="Times New Roman" panose="02020603050405020304" pitchFamily="18" charset="0"/>
              </a:rPr>
              <a:t>Nanay</a:t>
            </a:r>
            <a:r>
              <a:rPr lang="en-US" i="1" kern="100" dirty="0">
                <a:latin typeface="Times New Roman" panose="02020603050405020304" pitchFamily="18" charset="0"/>
                <a:ea typeface="Calibri" panose="020F0502020204030204" pitchFamily="34" charset="0"/>
                <a:cs typeface="Times New Roman" panose="02020603050405020304" pitchFamily="18" charset="0"/>
              </a:rPr>
              <a:t>, B. (2019). Aesthetics. Oxford University Press, USA.</a:t>
            </a:r>
          </a:p>
          <a:p>
            <a:pPr marL="342900" lvl="0" indent="-342900" algn="just">
              <a:lnSpc>
                <a:spcPct val="150000"/>
              </a:lnSpc>
              <a:spcAft>
                <a:spcPts val="800"/>
              </a:spcAft>
              <a:buFont typeface="Wingdings" panose="05000000000000000000" pitchFamily="2" charset="2"/>
              <a:buChar char="§"/>
            </a:pPr>
            <a:r>
              <a:rPr lang="en-US" i="1" kern="100" dirty="0" err="1">
                <a:latin typeface="Times New Roman" panose="02020603050405020304" pitchFamily="18" charset="0"/>
                <a:ea typeface="Calibri" panose="020F0502020204030204" pitchFamily="34" charset="0"/>
                <a:cs typeface="Times New Roman" panose="02020603050405020304" pitchFamily="18" charset="0"/>
              </a:rPr>
              <a:t>Shrawan</a:t>
            </a:r>
            <a:r>
              <a:rPr lang="en-US" i="1" kern="100" dirty="0">
                <a:latin typeface="Times New Roman" panose="02020603050405020304" pitchFamily="18" charset="0"/>
                <a:ea typeface="Calibri" panose="020F0502020204030204" pitchFamily="34" charset="0"/>
                <a:cs typeface="Times New Roman" panose="02020603050405020304" pitchFamily="18" charset="0"/>
              </a:rPr>
              <a:t>, A. (2019). The language of literature and its meaning: A comparative study of Indian and Western Aesthetics. Cambridge Scholars Publishing.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59506109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46CA01-A8F0-4A43-B0DB-CADC676591B3}"/>
              </a:ext>
            </a:extLst>
          </p:cNvPr>
          <p:cNvSpPr>
            <a:spLocks noGrp="1"/>
          </p:cNvSpPr>
          <p:nvPr>
            <p:ph type="title"/>
          </p:nvPr>
        </p:nvSpPr>
        <p:spPr>
          <a:xfrm>
            <a:off x="4856408" y="2766218"/>
            <a:ext cx="2999704"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xmlns="" val="251731091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Basis</Template>
  <TotalTime>12</TotalTime>
  <Words>1000</Words>
  <Application>Microsoft Office PowerPoint</Application>
  <PresentationFormat>Custom</PresentationFormat>
  <Paragraphs>34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Basis</vt:lpstr>
      <vt:lpstr>PHILOSOPHY OF INDIAN AESTHETICS</vt:lpstr>
      <vt:lpstr>INTRODUCTION </vt:lpstr>
      <vt:lpstr>LITERATURE REVIEW </vt:lpstr>
      <vt:lpstr>HISTORICAL FOUNDATIONS: THE EVOLUTION OF INDIAN AESTHETICS</vt:lpstr>
      <vt:lpstr>BHAVA: THE EMBODIMENT OF AESTHETIC SENTIMENTS</vt:lpstr>
      <vt:lpstr>RASAVADA: THE AESTHETICS OF TASTE</vt:lpstr>
      <vt:lpstr>CONCLUSION </vt:lpstr>
      <vt:lpstr>REFERENCES </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PHILOSOPHY OF INDIAN AESTHETICS</dc:title>
  <dc:creator>qwe</dc:creator>
  <cp:lastModifiedBy>pc</cp:lastModifiedBy>
  <cp:revision>34</cp:revision>
  <dcterms:created xsi:type="dcterms:W3CDTF">2024-03-12T09:42:09Z</dcterms:created>
  <dcterms:modified xsi:type="dcterms:W3CDTF">2024-03-12T11:01:13Z</dcterms:modified>
</cp:coreProperties>
</file>