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62" r:id="rId5"/>
    <p:sldId id="263" r:id="rId6"/>
    <p:sldId id="261" r:id="rId7"/>
    <p:sldId id="260"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29D5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53" autoAdjust="0"/>
    <p:restoredTop sz="94660"/>
  </p:normalViewPr>
  <p:slideViewPr>
    <p:cSldViewPr snapToGrid="0">
      <p:cViewPr varScale="1">
        <p:scale>
          <a:sx n="64" d="100"/>
          <a:sy n="64" d="100"/>
        </p:scale>
        <p:origin x="78" y="2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A779BC8-02D2-4379-AAF5-61A7A964E659}"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4076963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779BC8-02D2-4379-AAF5-61A7A964E659}"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744134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779BC8-02D2-4379-AAF5-61A7A964E659}"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19001989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779BC8-02D2-4379-AAF5-61A7A964E659}" type="datetimeFigureOut">
              <a:rPr lang="en-US" smtClean="0"/>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445657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A779BC8-02D2-4379-AAF5-61A7A964E659}" type="datetimeFigureOut">
              <a:rPr lang="en-US" smtClean="0"/>
              <a:t>11/28/2024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1478493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A779BC8-02D2-4379-AAF5-61A7A964E659}" type="datetimeFigureOut">
              <a:rPr lang="en-US" smtClean="0"/>
              <a:t>11/28/2024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697759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779BC8-02D2-4379-AAF5-61A7A964E659}" type="datetimeFigureOut">
              <a:rPr lang="en-US" smtClean="0"/>
              <a:t>11/28/2024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1113181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A779BC8-02D2-4379-AAF5-61A7A964E659}" type="datetimeFigureOut">
              <a:rPr lang="en-US" smtClean="0"/>
              <a:t>11/28/2024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2899186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A779BC8-02D2-4379-AAF5-61A7A964E659}" type="datetimeFigureOut">
              <a:rPr lang="en-US" smtClean="0"/>
              <a:t>11/28/2024</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208508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779BC8-02D2-4379-AAF5-61A7A964E659}"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38333712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779BC8-02D2-4379-AAF5-61A7A964E659}"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5E086-EDD2-430E-84B3-2530AA341A12}"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8169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779BC8-02D2-4379-AAF5-61A7A964E659}"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24971652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779BC8-02D2-4379-AAF5-61A7A964E659}"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5E086-EDD2-430E-84B3-2530AA341A12}"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063979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779BC8-02D2-4379-AAF5-61A7A964E659}"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19501088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779BC8-02D2-4379-AAF5-61A7A964E659}"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40899861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779BC8-02D2-4379-AAF5-61A7A964E659}" type="datetimeFigureOut">
              <a:rPr lang="en-US" smtClean="0"/>
              <a:t>11/28/2024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B5E086-EDD2-430E-84B3-2530AA341A12}" type="slidenum">
              <a:rPr lang="en-US" smtClean="0"/>
              <a:t>‹#›</a:t>
            </a:fld>
            <a:endParaRPr lang="en-US"/>
          </a:p>
        </p:txBody>
      </p:sp>
    </p:spTree>
    <p:extLst>
      <p:ext uri="{BB962C8B-B14F-4D97-AF65-F5344CB8AC3E}">
        <p14:creationId xmlns:p14="http://schemas.microsoft.com/office/powerpoint/2010/main" val="32445028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A779BC8-02D2-4379-AAF5-61A7A964E659}" type="datetimeFigureOut">
              <a:rPr lang="en-US" smtClean="0"/>
              <a:t>11/28/2024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8B5E086-EDD2-430E-84B3-2530AA341A12}" type="slidenum">
              <a:rPr lang="en-US" smtClean="0"/>
              <a:t>‹#›</a:t>
            </a:fld>
            <a:endParaRPr lang="en-US"/>
          </a:p>
        </p:txBody>
      </p:sp>
    </p:spTree>
    <p:extLst>
      <p:ext uri="{BB962C8B-B14F-4D97-AF65-F5344CB8AC3E}">
        <p14:creationId xmlns:p14="http://schemas.microsoft.com/office/powerpoint/2010/main" val="320758524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gauravkardam67@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33F06-8D64-2768-A763-6C103E1B1987}"/>
              </a:ext>
            </a:extLst>
          </p:cNvPr>
          <p:cNvSpPr>
            <a:spLocks noGrp="1"/>
          </p:cNvSpPr>
          <p:nvPr>
            <p:ph type="ctrTitle"/>
          </p:nvPr>
        </p:nvSpPr>
        <p:spPr>
          <a:xfrm>
            <a:off x="1846288" y="1869281"/>
            <a:ext cx="8499423" cy="3174167"/>
          </a:xfrm>
        </p:spPr>
        <p:txBody>
          <a:bodyPr>
            <a:normAutofit fontScale="90000"/>
          </a:bodyPr>
          <a:lstStyle/>
          <a:p>
            <a:pPr algn="ctr"/>
            <a:r>
              <a:rPr lang="en-US" b="1" dirty="0">
                <a:solidFill>
                  <a:srgbClr val="729D51"/>
                </a:solidFill>
                <a:latin typeface="Times New Roman" panose="02020603050405020304" pitchFamily="18" charset="0"/>
                <a:ea typeface="Tahoma" panose="020B0604030504040204" pitchFamily="34" charset="0"/>
                <a:cs typeface="Times New Roman" panose="02020603050405020304" pitchFamily="18" charset="0"/>
              </a:rPr>
              <a:t>Extraction and Phytochemical Screening of </a:t>
            </a:r>
            <a:r>
              <a:rPr lang="en-US" b="1" dirty="0" err="1">
                <a:solidFill>
                  <a:srgbClr val="729D51"/>
                </a:solidFill>
                <a:latin typeface="Times New Roman" panose="02020603050405020304" pitchFamily="18" charset="0"/>
                <a:ea typeface="Tahoma" panose="020B0604030504040204" pitchFamily="34" charset="0"/>
                <a:cs typeface="Times New Roman" panose="02020603050405020304" pitchFamily="18" charset="0"/>
              </a:rPr>
              <a:t>Kankola</a:t>
            </a:r>
            <a:r>
              <a:rPr lang="en-US" b="1" dirty="0">
                <a:solidFill>
                  <a:srgbClr val="729D51"/>
                </a:solidFill>
                <a:latin typeface="Times New Roman" panose="02020603050405020304" pitchFamily="18" charset="0"/>
                <a:ea typeface="Tahoma" panose="020B0604030504040204" pitchFamily="34" charset="0"/>
                <a:cs typeface="Times New Roman" panose="02020603050405020304" pitchFamily="18" charset="0"/>
              </a:rPr>
              <a:t> (Piper Cubeba) for in-Vitro Antidiabetic Potential</a:t>
            </a:r>
          </a:p>
        </p:txBody>
      </p:sp>
      <p:sp>
        <p:nvSpPr>
          <p:cNvPr id="3" name="Subtitle 2">
            <a:extLst>
              <a:ext uri="{FF2B5EF4-FFF2-40B4-BE49-F238E27FC236}">
                <a16:creationId xmlns:a16="http://schemas.microsoft.com/office/drawing/2014/main" id="{4B6FEEB4-69C0-352C-121C-BAAD90148FDD}"/>
              </a:ext>
            </a:extLst>
          </p:cNvPr>
          <p:cNvSpPr>
            <a:spLocks noGrp="1"/>
          </p:cNvSpPr>
          <p:nvPr>
            <p:ph type="subTitle" idx="1"/>
          </p:nvPr>
        </p:nvSpPr>
        <p:spPr>
          <a:xfrm>
            <a:off x="5111646" y="5202238"/>
            <a:ext cx="7080354" cy="1655762"/>
          </a:xfrm>
        </p:spPr>
        <p:txBody>
          <a:bodyPr/>
          <a:lstStyle/>
          <a:p>
            <a:pPr marL="0" marR="0" algn="r">
              <a:lnSpc>
                <a:spcPct val="107000"/>
              </a:lnSpc>
              <a:spcBef>
                <a:spcPts val="0"/>
              </a:spcBef>
              <a:spcAft>
                <a:spcPts val="0"/>
              </a:spcAft>
            </a:pPr>
            <a:r>
              <a:rPr lang="en-IN"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Gaurav Kumar</a:t>
            </a:r>
            <a:r>
              <a:rPr lang="en-IN" sz="1800" b="1" kern="100" baseline="300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1*</a:t>
            </a:r>
            <a:r>
              <a:rPr lang="en-IN"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and </a:t>
            </a:r>
            <a:r>
              <a:rPr lang="en-IN" sz="1800" b="1" kern="100"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Jayendra</a:t>
            </a:r>
            <a:r>
              <a:rPr lang="en-IN"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Kumar</a:t>
            </a:r>
            <a:r>
              <a:rPr lang="en-IN" sz="1800" b="1" kern="100" baseline="300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1</a:t>
            </a:r>
            <a:endParaRPr lang="en-US" sz="1800" b="1"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IN" sz="1800" b="1" kern="100" baseline="300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1</a:t>
            </a:r>
            <a:r>
              <a:rPr lang="en-IN"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SRM </a:t>
            </a:r>
            <a:r>
              <a:rPr lang="en-IN" sz="1800" b="1" kern="100"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Modinagar</a:t>
            </a:r>
            <a:r>
              <a:rPr lang="en-IN"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College of Pharmacy, SRM Institute of Science and Technology (Deemed to be </a:t>
            </a:r>
            <a:r>
              <a:rPr lang="en-IN" sz="1800" b="1" kern="100"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Univeristy</a:t>
            </a:r>
            <a:r>
              <a:rPr lang="en-IN"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Delhi-NCR Campus, </a:t>
            </a:r>
            <a:r>
              <a:rPr lang="en-IN" sz="1800" b="1" kern="100"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Modinagar</a:t>
            </a:r>
            <a:r>
              <a:rPr lang="en-IN"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Ghaziabad, Uttar Pradesh, 201204</a:t>
            </a:r>
            <a:endParaRPr lang="en-US" sz="1800" b="1"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07000"/>
              </a:lnSpc>
              <a:spcBef>
                <a:spcPts val="0"/>
              </a:spcBef>
              <a:spcAft>
                <a:spcPts val="0"/>
              </a:spcAft>
            </a:pPr>
            <a:r>
              <a:rPr lang="en-IN"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*Corresponding Author Email Id- </a:t>
            </a:r>
            <a:r>
              <a:rPr lang="en-IN" sz="1800" b="1" u="sng"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hlinkClick r:id="rId2">
                  <a:extLst>
                    <a:ext uri="{A12FA001-AC4F-418D-AE19-62706E023703}">
                      <ahyp:hlinkClr xmlns:ahyp="http://schemas.microsoft.com/office/drawing/2018/hyperlinkcolor" val="tx"/>
                    </a:ext>
                  </a:extLst>
                </a:hlinkClick>
              </a:rPr>
              <a:t>gauravkardam67@gmail.com</a:t>
            </a:r>
            <a:r>
              <a:rPr lang="en-IN"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a:t>
            </a:r>
            <a:endParaRPr lang="en-US" sz="1800" b="1"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716300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5FE3A-E8C0-18AA-6DCD-12ACBE6F2F79}"/>
              </a:ext>
            </a:extLst>
          </p:cNvPr>
          <p:cNvSpPr>
            <a:spLocks noGrp="1"/>
          </p:cNvSpPr>
          <p:nvPr>
            <p:ph type="title"/>
          </p:nvPr>
        </p:nvSpPr>
        <p:spPr>
          <a:xfrm>
            <a:off x="0" y="254834"/>
            <a:ext cx="12192000" cy="929389"/>
          </a:xfrm>
        </p:spPr>
        <p:txBody>
          <a:bodyPr/>
          <a:lstStyle/>
          <a:p>
            <a:pPr algn="ctr"/>
            <a:r>
              <a:rPr lang="en-IN" sz="4400" b="1" dirty="0">
                <a:solidFill>
                  <a:srgbClr val="729D51"/>
                </a:solidFill>
                <a:effectLst/>
                <a:latin typeface="Times New Roman" panose="02020603050405020304" pitchFamily="18" charset="0"/>
                <a:ea typeface="Calibri" panose="020F0502020204030204" pitchFamily="34" charset="0"/>
              </a:rPr>
              <a:t>Introduction</a:t>
            </a:r>
            <a:r>
              <a:rPr lang="en-IN" sz="4400" dirty="0">
                <a:effectLst/>
                <a:latin typeface="Times New Roman" panose="02020603050405020304" pitchFamily="18" charset="0"/>
                <a:ea typeface="Calibri" panose="020F0502020204030204" pitchFamily="34" charset="0"/>
              </a:rPr>
              <a:t> </a:t>
            </a:r>
            <a:endParaRPr lang="en-US" dirty="0"/>
          </a:p>
        </p:txBody>
      </p:sp>
      <p:sp>
        <p:nvSpPr>
          <p:cNvPr id="3" name="Content Placeholder 2">
            <a:extLst>
              <a:ext uri="{FF2B5EF4-FFF2-40B4-BE49-F238E27FC236}">
                <a16:creationId xmlns:a16="http://schemas.microsoft.com/office/drawing/2014/main" id="{C971FB7A-CD4C-21CD-235F-21BFA5629219}"/>
              </a:ext>
            </a:extLst>
          </p:cNvPr>
          <p:cNvSpPr>
            <a:spLocks noGrp="1"/>
          </p:cNvSpPr>
          <p:nvPr>
            <p:ph idx="1"/>
          </p:nvPr>
        </p:nvSpPr>
        <p:spPr>
          <a:xfrm>
            <a:off x="0" y="1319134"/>
            <a:ext cx="12192000" cy="5284032"/>
          </a:xfrm>
        </p:spPr>
        <p:txBody>
          <a:bodyPr>
            <a:normAutofit fontScale="85000" lnSpcReduction="10000"/>
          </a:bodyPr>
          <a:lstStyle/>
          <a:p>
            <a:pPr algn="just">
              <a:lnSpc>
                <a:spcPct val="150000"/>
              </a:lnSpc>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Diabetes mellitus (DM) refers to a group of metabolic illnesses characterized by increased blood sugar levels (hyperglycaemia) caused by either insufficient insulin synthesis, poor cellular responsiveness to insulin, or a combination of the two. Diabetes is becoming more common over the world, with approximately 637 million people currently affected</a:t>
            </a:r>
          </a:p>
          <a:p>
            <a:pPr algn="just">
              <a:lnSpc>
                <a:spcPct val="150000"/>
              </a:lnSpc>
            </a:pPr>
            <a:r>
              <a:rPr lang="en-IN" sz="2000" dirty="0" err="1">
                <a:effectLst/>
                <a:latin typeface="Times New Roman" panose="02020603050405020304" pitchFamily="18" charset="0"/>
                <a:ea typeface="Calibri" panose="020F0502020204030204" pitchFamily="34" charset="0"/>
                <a:cs typeface="Times New Roman" panose="02020603050405020304" pitchFamily="18" charset="0"/>
              </a:rPr>
              <a:t>Kankola</a:t>
            </a: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 or cubeba, is a medicinal plant from the </a:t>
            </a:r>
            <a:r>
              <a:rPr lang="en-IN" sz="2000" dirty="0" err="1">
                <a:effectLst/>
                <a:latin typeface="Times New Roman" panose="02020603050405020304" pitchFamily="18" charset="0"/>
                <a:ea typeface="Calibri" panose="020F0502020204030204" pitchFamily="34" charset="0"/>
                <a:cs typeface="Times New Roman" panose="02020603050405020304" pitchFamily="18" charset="0"/>
              </a:rPr>
              <a:t>Piperaceae</a:t>
            </a: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 family, predominantly located in Java and Sumatra. The dried berries, known as "Tailed pepper," were transported to Europe via Indian-Arab trade and introduced to China from Srivijaya, where they were termed "Kabab </a:t>
            </a:r>
            <a:r>
              <a:rPr lang="en-IN" sz="2000" dirty="0" err="1">
                <a:effectLst/>
                <a:latin typeface="Times New Roman" panose="02020603050405020304" pitchFamily="18" charset="0"/>
                <a:ea typeface="Calibri" panose="020F0502020204030204" pitchFamily="34" charset="0"/>
                <a:cs typeface="Times New Roman" panose="02020603050405020304" pitchFamily="18" charset="0"/>
              </a:rPr>
              <a:t>chini</a:t>
            </a: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 in India. </a:t>
            </a:r>
            <a:r>
              <a:rPr lang="en-IN" sz="2000" dirty="0" err="1">
                <a:effectLst/>
                <a:latin typeface="Times New Roman" panose="02020603050405020304" pitchFamily="18" charset="0"/>
                <a:ea typeface="Calibri" panose="020F0502020204030204" pitchFamily="34" charset="0"/>
                <a:cs typeface="Times New Roman" panose="02020603050405020304" pitchFamily="18" charset="0"/>
              </a:rPr>
              <a:t>Kankola</a:t>
            </a: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 possesses a sharp, mildly bitter </a:t>
            </a:r>
            <a:r>
              <a:rPr lang="en-IN" sz="2000" dirty="0" err="1">
                <a:effectLst/>
                <a:latin typeface="Times New Roman" panose="02020603050405020304" pitchFamily="18" charset="0"/>
                <a:ea typeface="Calibri" panose="020F0502020204030204" pitchFamily="34" charset="0"/>
                <a:cs typeface="Times New Roman" panose="02020603050405020304" pitchFamily="18" charset="0"/>
              </a:rPr>
              <a:t>flavor</a:t>
            </a: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 akin to black pepper and is frequently utilized, especially in Indian cuisine, for its </a:t>
            </a:r>
            <a:r>
              <a:rPr lang="en-IN" sz="2000" dirty="0" err="1">
                <a:effectLst/>
                <a:latin typeface="Times New Roman" panose="02020603050405020304" pitchFamily="18" charset="0"/>
                <a:ea typeface="Calibri" panose="020F0502020204030204" pitchFamily="34" charset="0"/>
                <a:cs typeface="Times New Roman" panose="02020603050405020304" pitchFamily="18" charset="0"/>
              </a:rPr>
              <a:t>flavor</a:t>
            </a: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-enhancing, digestive, and therapeutic properties.</a:t>
            </a:r>
            <a:endParaRPr lang="en-IN" sz="20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These herbs serve as spices and may alleviate diseases such as fever, headaches, and respiratory disorders, while also offering antibacterial, antioxidant, and anti-inflammatory benefits. Piper </a:t>
            </a:r>
            <a:r>
              <a:rPr lang="en-IN" sz="2000" kern="100" dirty="0" err="1">
                <a:effectLst/>
                <a:latin typeface="Times New Roman" panose="02020603050405020304" pitchFamily="18" charset="0"/>
                <a:ea typeface="Calibri" panose="020F0502020204030204" pitchFamily="34" charset="0"/>
                <a:cs typeface="Times New Roman" panose="02020603050405020304" pitchFamily="18" charset="0"/>
              </a:rPr>
              <a:t>betle</a:t>
            </a: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 leaves are utilized to address inflammation, ulcers, arthritis, asthma, and to enhance immunity.[7] In the present study, we performed various phytochemical studies of P. cubeba, and their antidiabetic effect was determined via in vitro studies, including alpha-amylase and alpha-glucosidase.</a:t>
            </a:r>
            <a:endParaRPr lang="en-US" sz="20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b="1" dirty="0"/>
          </a:p>
        </p:txBody>
      </p:sp>
    </p:spTree>
    <p:extLst>
      <p:ext uri="{BB962C8B-B14F-4D97-AF65-F5344CB8AC3E}">
        <p14:creationId xmlns:p14="http://schemas.microsoft.com/office/powerpoint/2010/main" val="23953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1441B-66FE-0C1D-A83E-6DE08C3244B8}"/>
              </a:ext>
            </a:extLst>
          </p:cNvPr>
          <p:cNvSpPr>
            <a:spLocks noGrp="1"/>
          </p:cNvSpPr>
          <p:nvPr>
            <p:ph type="title"/>
          </p:nvPr>
        </p:nvSpPr>
        <p:spPr>
          <a:xfrm>
            <a:off x="0" y="1"/>
            <a:ext cx="12198246" cy="989350"/>
          </a:xfrm>
        </p:spPr>
        <p:txBody>
          <a:bodyPr>
            <a:normAutofit/>
          </a:bodyPr>
          <a:lstStyle/>
          <a:p>
            <a:pPr marL="0" marR="0" algn="ctr">
              <a:lnSpc>
                <a:spcPct val="150000"/>
              </a:lnSpc>
              <a:spcBef>
                <a:spcPts val="0"/>
              </a:spcBef>
              <a:spcAft>
                <a:spcPts val="600"/>
              </a:spcAft>
            </a:pPr>
            <a:r>
              <a:rPr lang="en-IN" sz="44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Materials</a:t>
            </a:r>
            <a:r>
              <a:rPr lang="en-IN" sz="4400" b="1"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4400" b="1" kern="100" dirty="0">
                <a:solidFill>
                  <a:schemeClr val="bg1"/>
                </a:solidFill>
                <a:effectLst/>
                <a:latin typeface="Times New Roman" panose="02020603050405020304" pitchFamily="18" charset="0"/>
                <a:ea typeface="Calibri" panose="020F0502020204030204" pitchFamily="34" charset="0"/>
                <a:cs typeface="Mangal" panose="02040503050203030202" pitchFamily="18" charset="0"/>
              </a:rPr>
              <a:t>and Methods</a:t>
            </a:r>
            <a:endParaRPr lang="en-US" dirty="0">
              <a:solidFill>
                <a:schemeClr val="bg1"/>
              </a:solidFill>
            </a:endParaRPr>
          </a:p>
        </p:txBody>
      </p:sp>
      <p:sp>
        <p:nvSpPr>
          <p:cNvPr id="3" name="Content Placeholder 2">
            <a:extLst>
              <a:ext uri="{FF2B5EF4-FFF2-40B4-BE49-F238E27FC236}">
                <a16:creationId xmlns:a16="http://schemas.microsoft.com/office/drawing/2014/main" id="{850B5470-A352-A3C3-AF13-66A3458E0D05}"/>
              </a:ext>
            </a:extLst>
          </p:cNvPr>
          <p:cNvSpPr>
            <a:spLocks noGrp="1"/>
          </p:cNvSpPr>
          <p:nvPr>
            <p:ph idx="1"/>
          </p:nvPr>
        </p:nvSpPr>
        <p:spPr>
          <a:xfrm>
            <a:off x="0" y="389744"/>
            <a:ext cx="12192000" cy="6100997"/>
          </a:xfrm>
        </p:spPr>
        <p:txBody>
          <a:bodyPr>
            <a:normAutofit/>
          </a:bodyPr>
          <a:lstStyle/>
          <a:p>
            <a:pPr algn="just">
              <a:lnSpc>
                <a:spcPct val="150000"/>
              </a:lnSpc>
            </a:pPr>
            <a:r>
              <a:rPr lang="en-US" sz="1900" b="1" dirty="0">
                <a:latin typeface="Times New Roman" panose="02020603050405020304" pitchFamily="18" charset="0"/>
                <a:cs typeface="Times New Roman" panose="02020603050405020304" pitchFamily="18" charset="0"/>
              </a:rPr>
              <a:t>Plant Materials and Extraction- </a:t>
            </a:r>
            <a:r>
              <a:rPr lang="en-US" sz="1900" dirty="0">
                <a:latin typeface="Times New Roman" panose="02020603050405020304" pitchFamily="18" charset="0"/>
                <a:cs typeface="Times New Roman" panose="02020603050405020304" pitchFamily="18" charset="0"/>
              </a:rPr>
              <a:t>Locally acquired fresh Piper cubeba seeds were authenticated by the Botany department at CCS University, Meerut, India. The seeds were dried in the shade, pulverized with an electric grinder, and stored in an airtight container. Extraction was conducted via the hot percolation method employing a Soxhlet apparatus, with a sequence of solvents—hexane, ethanol, methanol, and water—arranged by ascending polarity. </a:t>
            </a:r>
          </a:p>
          <a:p>
            <a:pPr algn="just">
              <a:lnSpc>
                <a:spcPct val="150000"/>
              </a:lnSpc>
            </a:pPr>
            <a:r>
              <a:rPr lang="en-US" sz="1900" b="1" dirty="0">
                <a:latin typeface="Times New Roman" panose="02020603050405020304" pitchFamily="18" charset="0"/>
                <a:cs typeface="Times New Roman" panose="02020603050405020304" pitchFamily="18" charset="0"/>
              </a:rPr>
              <a:t>Phytochemical Screening- </a:t>
            </a:r>
            <a:r>
              <a:rPr lang="en-US" sz="1900" dirty="0">
                <a:latin typeface="Times New Roman" panose="02020603050405020304" pitchFamily="18" charset="0"/>
                <a:cs typeface="Times New Roman" panose="02020603050405020304" pitchFamily="18" charset="0"/>
              </a:rPr>
              <a:t>Standard phytochemical techniques were applied to the freshly obtained crude extracts of P. cubeba seeds in order to determine whether or not different phytoconstituents, such as reducing sugars, tannins, flavonoids, steroids, and alkaloids, were present. The objective of this investigation was to conduct a preliminary phytochemical assessment.</a:t>
            </a:r>
          </a:p>
          <a:p>
            <a:pPr algn="just">
              <a:lnSpc>
                <a:spcPct val="150000"/>
              </a:lnSpc>
            </a:pPr>
            <a:r>
              <a:rPr lang="en-US" sz="1900" b="1" dirty="0">
                <a:latin typeface="Times New Roman" panose="02020603050405020304" pitchFamily="18" charset="0"/>
                <a:cs typeface="Times New Roman" panose="02020603050405020304" pitchFamily="18" charset="0"/>
              </a:rPr>
              <a:t>Determination of </a:t>
            </a:r>
            <a:r>
              <a:rPr lang="el-GR" sz="1900" b="1" dirty="0">
                <a:latin typeface="Times New Roman" panose="02020603050405020304" pitchFamily="18" charset="0"/>
                <a:cs typeface="Times New Roman" panose="02020603050405020304" pitchFamily="18" charset="0"/>
              </a:rPr>
              <a:t>α-</a:t>
            </a:r>
            <a:r>
              <a:rPr lang="en-US" sz="1900" b="1" dirty="0">
                <a:latin typeface="Times New Roman" panose="02020603050405020304" pitchFamily="18" charset="0"/>
                <a:cs typeface="Times New Roman" panose="02020603050405020304" pitchFamily="18" charset="0"/>
              </a:rPr>
              <a:t>Glucosidase Inhibitory Activity- </a:t>
            </a:r>
            <a:r>
              <a:rPr lang="en-US" sz="1900" dirty="0">
                <a:latin typeface="Times New Roman" panose="02020603050405020304" pitchFamily="18" charset="0"/>
                <a:cs typeface="Times New Roman" panose="02020603050405020304" pitchFamily="18" charset="0"/>
              </a:rPr>
              <a:t>The </a:t>
            </a:r>
            <a:r>
              <a:rPr lang="el-GR" sz="1900" dirty="0">
                <a:latin typeface="Times New Roman" panose="02020603050405020304" pitchFamily="18" charset="0"/>
                <a:cs typeface="Times New Roman" panose="02020603050405020304" pitchFamily="18" charset="0"/>
              </a:rPr>
              <a:t>α-</a:t>
            </a:r>
            <a:r>
              <a:rPr lang="en-US" sz="1900" dirty="0">
                <a:latin typeface="Times New Roman" panose="02020603050405020304" pitchFamily="18" charset="0"/>
                <a:cs typeface="Times New Roman" panose="02020603050405020304" pitchFamily="18" charset="0"/>
              </a:rPr>
              <a:t>glucosidase inhibitory effects of P. cubeba extracts were evaluated using the methodology outlined by </a:t>
            </a:r>
            <a:r>
              <a:rPr lang="en-US" sz="1900" dirty="0" err="1">
                <a:latin typeface="Times New Roman" panose="02020603050405020304" pitchFamily="18" charset="0"/>
                <a:cs typeface="Times New Roman" panose="02020603050405020304" pitchFamily="18" charset="0"/>
              </a:rPr>
              <a:t>Bothon</a:t>
            </a:r>
            <a:r>
              <a:rPr lang="en-US" sz="1900" dirty="0">
                <a:latin typeface="Times New Roman" panose="02020603050405020304" pitchFamily="18" charset="0"/>
                <a:cs typeface="Times New Roman" panose="02020603050405020304" pitchFamily="18" charset="0"/>
              </a:rPr>
              <a:t> et al. [11]. In the </a:t>
            </a:r>
            <a:r>
              <a:rPr lang="el-GR" sz="1900" dirty="0">
                <a:latin typeface="Times New Roman" panose="02020603050405020304" pitchFamily="18" charset="0"/>
                <a:cs typeface="Times New Roman" panose="02020603050405020304" pitchFamily="18" charset="0"/>
              </a:rPr>
              <a:t>α-</a:t>
            </a:r>
            <a:r>
              <a:rPr lang="en-US" sz="1900" dirty="0">
                <a:latin typeface="Times New Roman" panose="02020603050405020304" pitchFamily="18" charset="0"/>
                <a:cs typeface="Times New Roman" panose="02020603050405020304" pitchFamily="18" charset="0"/>
              </a:rPr>
              <a:t>glucosidase experiment, 25 </a:t>
            </a:r>
            <a:r>
              <a:rPr lang="el-GR" sz="1900" dirty="0">
                <a:latin typeface="Times New Roman" panose="02020603050405020304" pitchFamily="18" charset="0"/>
                <a:cs typeface="Times New Roman" panose="02020603050405020304" pitchFamily="18" charset="0"/>
              </a:rPr>
              <a:t>μ</a:t>
            </a:r>
            <a:r>
              <a:rPr lang="en-US" sz="1900" dirty="0">
                <a:latin typeface="Times New Roman" panose="02020603050405020304" pitchFamily="18" charset="0"/>
                <a:cs typeface="Times New Roman" panose="02020603050405020304" pitchFamily="18" charset="0"/>
              </a:rPr>
              <a:t>L of the P. cubeba extract was mixed with 75 </a:t>
            </a:r>
            <a:r>
              <a:rPr lang="el-GR" sz="1900" dirty="0">
                <a:latin typeface="Times New Roman" panose="02020603050405020304" pitchFamily="18" charset="0"/>
                <a:cs typeface="Times New Roman" panose="02020603050405020304" pitchFamily="18" charset="0"/>
              </a:rPr>
              <a:t>μ</a:t>
            </a:r>
            <a:r>
              <a:rPr lang="en-US" sz="1900" dirty="0">
                <a:latin typeface="Times New Roman" panose="02020603050405020304" pitchFamily="18" charset="0"/>
                <a:cs typeface="Times New Roman" panose="02020603050405020304" pitchFamily="18" charset="0"/>
              </a:rPr>
              <a:t>L of 0.1 M sodium phosphate buffer (pH 6.8) and 50 </a:t>
            </a:r>
            <a:r>
              <a:rPr lang="el-GR" sz="1900" dirty="0">
                <a:latin typeface="Times New Roman" panose="02020603050405020304" pitchFamily="18" charset="0"/>
                <a:cs typeface="Times New Roman" panose="02020603050405020304" pitchFamily="18" charset="0"/>
              </a:rPr>
              <a:t>μ</a:t>
            </a:r>
            <a:r>
              <a:rPr lang="en-US" sz="1900" dirty="0">
                <a:latin typeface="Times New Roman" panose="02020603050405020304" pitchFamily="18" charset="0"/>
                <a:cs typeface="Times New Roman" panose="02020603050405020304" pitchFamily="18" charset="0"/>
              </a:rPr>
              <a:t>L of </a:t>
            </a:r>
            <a:r>
              <a:rPr lang="el-GR" sz="1900" dirty="0">
                <a:latin typeface="Times New Roman" panose="02020603050405020304" pitchFamily="18" charset="0"/>
                <a:cs typeface="Times New Roman" panose="02020603050405020304" pitchFamily="18" charset="0"/>
              </a:rPr>
              <a:t>α-</a:t>
            </a:r>
            <a:r>
              <a:rPr lang="en-US" sz="1900" dirty="0">
                <a:latin typeface="Times New Roman" panose="02020603050405020304" pitchFamily="18" charset="0"/>
                <a:cs typeface="Times New Roman" panose="02020603050405020304" pitchFamily="18" charset="0"/>
              </a:rPr>
              <a:t>glucosidase solution (1 U/mL), followed by preincubation at 37°C for 10 minutes.</a:t>
            </a:r>
          </a:p>
        </p:txBody>
      </p:sp>
    </p:spTree>
    <p:extLst>
      <p:ext uri="{BB962C8B-B14F-4D97-AF65-F5344CB8AC3E}">
        <p14:creationId xmlns:p14="http://schemas.microsoft.com/office/powerpoint/2010/main" val="4030814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10CDD13-E857-4B49-D4AC-FD9966A69144}"/>
              </a:ext>
            </a:extLst>
          </p:cNvPr>
          <p:cNvSpPr txBox="1"/>
          <p:nvPr/>
        </p:nvSpPr>
        <p:spPr>
          <a:xfrm>
            <a:off x="444709" y="708351"/>
            <a:ext cx="11302582" cy="5441298"/>
          </a:xfrm>
          <a:prstGeom prst="rect">
            <a:avLst/>
          </a:prstGeom>
          <a:noFill/>
        </p:spPr>
        <p:txBody>
          <a:bodyPr wrap="square">
            <a:spAutoFit/>
          </a:bodyPr>
          <a:lstStyle/>
          <a:p>
            <a:pPr marL="342900" indent="-342900" algn="just">
              <a:lnSpc>
                <a:spcPct val="15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Determination of α-Amylase Inhibitory Activity- </a:t>
            </a:r>
            <a:r>
              <a:rPr lang="en-US" sz="1900" dirty="0">
                <a:latin typeface="Times New Roman" panose="02020603050405020304" pitchFamily="18" charset="0"/>
                <a:cs typeface="Times New Roman" panose="02020603050405020304" pitchFamily="18" charset="0"/>
              </a:rPr>
              <a:t>The inhibitory impact of P. cubeba on α-amylase was assessed utilizing the DNS technique [12]. In summary, 10 </a:t>
            </a:r>
            <a:r>
              <a:rPr lang="en-US" sz="1900" dirty="0" err="1">
                <a:latin typeface="Times New Roman" panose="02020603050405020304" pitchFamily="18" charset="0"/>
                <a:cs typeface="Times New Roman" panose="02020603050405020304" pitchFamily="18" charset="0"/>
              </a:rPr>
              <a:t>μL</a:t>
            </a:r>
            <a:r>
              <a:rPr lang="en-US" sz="1900" dirty="0">
                <a:latin typeface="Times New Roman" panose="02020603050405020304" pitchFamily="18" charset="0"/>
                <a:cs typeface="Times New Roman" panose="02020603050405020304" pitchFamily="18" charset="0"/>
              </a:rPr>
              <a:t> of each extract was preincubated with 50 </a:t>
            </a:r>
            <a:r>
              <a:rPr lang="en-US" sz="1900" dirty="0" err="1">
                <a:latin typeface="Times New Roman" panose="02020603050405020304" pitchFamily="18" charset="0"/>
                <a:cs typeface="Times New Roman" panose="02020603050405020304" pitchFamily="18" charset="0"/>
              </a:rPr>
              <a:t>μL</a:t>
            </a:r>
            <a:r>
              <a:rPr lang="en-US" sz="1900" dirty="0">
                <a:latin typeface="Times New Roman" panose="02020603050405020304" pitchFamily="18" charset="0"/>
                <a:cs typeface="Times New Roman" panose="02020603050405020304" pitchFamily="18" charset="0"/>
              </a:rPr>
              <a:t> of α-amylase solution (3 U/mL) and 40 </a:t>
            </a:r>
            <a:r>
              <a:rPr lang="en-US" sz="1900" dirty="0" err="1">
                <a:latin typeface="Times New Roman" panose="02020603050405020304" pitchFamily="18" charset="0"/>
                <a:cs typeface="Times New Roman" panose="02020603050405020304" pitchFamily="18" charset="0"/>
              </a:rPr>
              <a:t>μL</a:t>
            </a:r>
            <a:r>
              <a:rPr lang="en-US" sz="1900" dirty="0">
                <a:latin typeface="Times New Roman" panose="02020603050405020304" pitchFamily="18" charset="0"/>
                <a:cs typeface="Times New Roman" panose="02020603050405020304" pitchFamily="18" charset="0"/>
              </a:rPr>
              <a:t> of 0.1 M sodium phosphate buffer (pH 6.8) at 25°C for a duration of 10 minutes. The reaction commenced with the addition of 50 </a:t>
            </a:r>
            <a:r>
              <a:rPr lang="en-US" sz="1900" dirty="0" err="1">
                <a:latin typeface="Times New Roman" panose="02020603050405020304" pitchFamily="18" charset="0"/>
                <a:cs typeface="Times New Roman" panose="02020603050405020304" pitchFamily="18" charset="0"/>
              </a:rPr>
              <a:t>μL</a:t>
            </a:r>
            <a:r>
              <a:rPr lang="en-US" sz="1900" dirty="0">
                <a:latin typeface="Times New Roman" panose="02020603050405020304" pitchFamily="18" charset="0"/>
                <a:cs typeface="Times New Roman" panose="02020603050405020304" pitchFamily="18" charset="0"/>
              </a:rPr>
              <a:t> of a 0.75% starch solution. </a:t>
            </a:r>
          </a:p>
          <a:p>
            <a:pPr marL="342900" indent="-342900" algn="just">
              <a:lnSpc>
                <a:spcPct val="150000"/>
              </a:lnSpc>
              <a:buFont typeface="Arial" panose="020B0604020202020204" pitchFamily="34" charset="0"/>
              <a:buChar char="•"/>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Calculation of the 50% Inhibitory Concentration (IC50)-</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The concentration of plant extracts required to scavenge 50% of the radicals (IC50) was established by evaluating the percentage scavenging activity at five distinct extract concentrations. Percentage inhibition (I%) was determined using the formula</a:t>
            </a:r>
            <a:r>
              <a:rPr lang="en-IN" sz="1800" u="sng"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1800" u="sng" kern="1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I%=(Ac-As)/Ac X 100.</a:t>
            </a:r>
            <a:endParaRPr lang="en-US" sz="1800" u="sng" kern="100" dirty="0">
              <a:effectLst/>
              <a:latin typeface="Calibri" panose="020F0502020204030204" pitchFamily="34" charset="0"/>
              <a:ea typeface="Calibri" panose="020F0502020204030204" pitchFamily="34" charset="0"/>
              <a:cs typeface="Mangal" panose="02040503050203030202" pitchFamily="18" charset="0"/>
            </a:endParaRPr>
          </a:p>
          <a:p>
            <a:pPr algn="ctr">
              <a:lnSpc>
                <a:spcPct val="150000"/>
              </a:lnSpc>
            </a:pPr>
            <a:r>
              <a:rPr lang="en-US" sz="2800" b="1" dirty="0">
                <a:solidFill>
                  <a:srgbClr val="729D51"/>
                </a:solidFill>
                <a:latin typeface="Times New Roman" panose="02020603050405020304" pitchFamily="18" charset="0"/>
                <a:cs typeface="Times New Roman" panose="02020603050405020304" pitchFamily="18" charset="0"/>
              </a:rPr>
              <a:t>Results</a:t>
            </a:r>
          </a:p>
          <a:p>
            <a:pPr marL="342900" indent="-342900" algn="just">
              <a:lnSpc>
                <a:spcPct val="15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The results of the different phytoconstituents discovered in the various P. guajava leaf extracts are shown in Table 1. Different methods were used for phytochemical screening, which identified the presence of alkaloids, carbohydrates, tannins, terpenoids, flavonoids, phenols, and total proteins among other substances in aqueous, ethanol, methanol, and hexane extracts. </a:t>
            </a:r>
          </a:p>
        </p:txBody>
      </p:sp>
    </p:spTree>
    <p:extLst>
      <p:ext uri="{BB962C8B-B14F-4D97-AF65-F5344CB8AC3E}">
        <p14:creationId xmlns:p14="http://schemas.microsoft.com/office/powerpoint/2010/main" val="19084488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566FF-7D89-7961-0C92-ADAEC7B27D06}"/>
              </a:ext>
            </a:extLst>
          </p:cNvPr>
          <p:cNvSpPr>
            <a:spLocks noGrp="1"/>
          </p:cNvSpPr>
          <p:nvPr>
            <p:ph type="title"/>
          </p:nvPr>
        </p:nvSpPr>
        <p:spPr>
          <a:xfrm>
            <a:off x="0" y="191608"/>
            <a:ext cx="12192000" cy="1169233"/>
          </a:xfrm>
        </p:spPr>
        <p:txBody>
          <a:bodyPr>
            <a:normAutofit/>
          </a:bodyPr>
          <a:lstStyle/>
          <a:p>
            <a:pPr algn="ctr"/>
            <a:r>
              <a:rPr lang="en-US" sz="2500" b="1" dirty="0">
                <a:latin typeface="Times New Roman" panose="02020603050405020304" pitchFamily="18" charset="0"/>
                <a:cs typeface="Times New Roman" panose="02020603050405020304" pitchFamily="18" charset="0"/>
              </a:rPr>
              <a:t>In vitro antidiabetic potential of ethanolic extract, methanolic extract and aqueous extract pf P. Cubeba by </a:t>
            </a:r>
            <a:r>
              <a:rPr lang="el-GR" sz="2500" b="1" dirty="0">
                <a:latin typeface="Times New Roman" panose="02020603050405020304" pitchFamily="18" charset="0"/>
                <a:cs typeface="Times New Roman" panose="02020603050405020304" pitchFamily="18" charset="0"/>
              </a:rPr>
              <a:t>α-</a:t>
            </a:r>
            <a:r>
              <a:rPr lang="en-US" sz="2500" b="1" dirty="0">
                <a:latin typeface="Times New Roman" panose="02020603050405020304" pitchFamily="18" charset="0"/>
                <a:cs typeface="Times New Roman" panose="02020603050405020304" pitchFamily="18" charset="0"/>
              </a:rPr>
              <a:t>glucosidase inhibition assay method.</a:t>
            </a:r>
          </a:p>
        </p:txBody>
      </p:sp>
      <p:sp>
        <p:nvSpPr>
          <p:cNvPr id="3" name="Picture Placeholder 2">
            <a:extLst>
              <a:ext uri="{FF2B5EF4-FFF2-40B4-BE49-F238E27FC236}">
                <a16:creationId xmlns:a16="http://schemas.microsoft.com/office/drawing/2014/main" id="{20808E27-DB57-939D-E26F-D65BDFBEF944}"/>
              </a:ext>
            </a:extLst>
          </p:cNvPr>
          <p:cNvSpPr>
            <a:spLocks noGrp="1"/>
          </p:cNvSpPr>
          <p:nvPr>
            <p:ph type="pic" idx="1"/>
          </p:nvPr>
        </p:nvSpPr>
        <p:spPr>
          <a:xfrm>
            <a:off x="6610659" y="2053654"/>
            <a:ext cx="5366480" cy="3522687"/>
          </a:xfrm>
        </p:spPr>
      </p:sp>
      <p:sp>
        <p:nvSpPr>
          <p:cNvPr id="4" name="Text Placeholder 3">
            <a:extLst>
              <a:ext uri="{FF2B5EF4-FFF2-40B4-BE49-F238E27FC236}">
                <a16:creationId xmlns:a16="http://schemas.microsoft.com/office/drawing/2014/main" id="{3ABE7AF5-D465-3C4A-9EAB-7E2D4F76CBD2}"/>
              </a:ext>
            </a:extLst>
          </p:cNvPr>
          <p:cNvSpPr>
            <a:spLocks noGrp="1"/>
          </p:cNvSpPr>
          <p:nvPr>
            <p:ph type="body" sz="half" idx="2"/>
          </p:nvPr>
        </p:nvSpPr>
        <p:spPr>
          <a:xfrm>
            <a:off x="214861" y="1554747"/>
            <a:ext cx="6230910" cy="5152385"/>
          </a:xfrm>
        </p:spPr>
        <p:txBody>
          <a:bodyPr>
            <a:noAutofit/>
          </a:bodyPr>
          <a:lstStyle/>
          <a:p>
            <a:pPr algn="just">
              <a:lnSpc>
                <a:spcPct val="150000"/>
              </a:lnSpc>
            </a:pPr>
            <a:r>
              <a:rPr lang="en-US" sz="1900" dirty="0">
                <a:latin typeface="Times New Roman" panose="02020603050405020304" pitchFamily="18" charset="0"/>
                <a:cs typeface="Times New Roman" panose="02020603050405020304" pitchFamily="18" charset="0"/>
              </a:rPr>
              <a:t>Alpha glucosidase inhibition this method was used to measure the in vitro antidiabetic activity of P. cubeba seed extracts. The results are shown in Table 2. The alpha-glucosidase enzyme was significantly inhibited by these extracts in a dose-dependent manner. The extracts displayed varying percentages of inhibition: the aqueous extract displayed an inhibition range of 25.4% to 69.6%, methanol ranged from 24.8% to 71.2%, and ethanol showed an inhibition range of 32.6% to 84.7%. It was discovered that the ethanol, methanol, and aqueous extracts had 50% inhibitory doses of 0.58, 0.63, and 0.57 mg/mL, respectively.</a:t>
            </a:r>
          </a:p>
        </p:txBody>
      </p:sp>
      <p:graphicFrame>
        <p:nvGraphicFramePr>
          <p:cNvPr id="5" name="Table 4">
            <a:extLst>
              <a:ext uri="{FF2B5EF4-FFF2-40B4-BE49-F238E27FC236}">
                <a16:creationId xmlns:a16="http://schemas.microsoft.com/office/drawing/2014/main" id="{320E37EC-A3F7-99A9-D49C-5F03995FC946}"/>
              </a:ext>
            </a:extLst>
          </p:cNvPr>
          <p:cNvGraphicFramePr>
            <a:graphicFrameLocks noGrp="1"/>
          </p:cNvGraphicFramePr>
          <p:nvPr>
            <p:extLst>
              <p:ext uri="{D42A27DB-BD31-4B8C-83A1-F6EECF244321}">
                <p14:modId xmlns:p14="http://schemas.microsoft.com/office/powerpoint/2010/main" val="3262750096"/>
              </p:ext>
            </p:extLst>
          </p:nvPr>
        </p:nvGraphicFramePr>
        <p:xfrm>
          <a:off x="6610660" y="2053653"/>
          <a:ext cx="5366479" cy="3522687"/>
        </p:xfrm>
        <a:graphic>
          <a:graphicData uri="http://schemas.openxmlformats.org/drawingml/2006/table">
            <a:tbl>
              <a:tblPr firstRow="1" firstCol="1" bandRow="1">
                <a:tableStyleId>{5C22544A-7EE6-4342-B048-85BDC9FD1C3A}</a:tableStyleId>
              </a:tblPr>
              <a:tblGrid>
                <a:gridCol w="1238484">
                  <a:extLst>
                    <a:ext uri="{9D8B030D-6E8A-4147-A177-3AD203B41FA5}">
                      <a16:colId xmlns:a16="http://schemas.microsoft.com/office/drawing/2014/main" val="105560909"/>
                    </a:ext>
                  </a:extLst>
                </a:gridCol>
                <a:gridCol w="1251343">
                  <a:extLst>
                    <a:ext uri="{9D8B030D-6E8A-4147-A177-3AD203B41FA5}">
                      <a16:colId xmlns:a16="http://schemas.microsoft.com/office/drawing/2014/main" val="3921467037"/>
                    </a:ext>
                  </a:extLst>
                </a:gridCol>
                <a:gridCol w="1423943">
                  <a:extLst>
                    <a:ext uri="{9D8B030D-6E8A-4147-A177-3AD203B41FA5}">
                      <a16:colId xmlns:a16="http://schemas.microsoft.com/office/drawing/2014/main" val="2015924686"/>
                    </a:ext>
                  </a:extLst>
                </a:gridCol>
                <a:gridCol w="1452709">
                  <a:extLst>
                    <a:ext uri="{9D8B030D-6E8A-4147-A177-3AD203B41FA5}">
                      <a16:colId xmlns:a16="http://schemas.microsoft.com/office/drawing/2014/main" val="297106406"/>
                    </a:ext>
                  </a:extLst>
                </a:gridCol>
              </a:tblGrid>
              <a:tr h="766303">
                <a:tc>
                  <a:txBody>
                    <a:bodyPr/>
                    <a:lstStyle/>
                    <a:p>
                      <a:pPr marL="0" marR="0">
                        <a:lnSpc>
                          <a:spcPct val="150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Conc. Of sample (mg/ml)</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Ethanolic extract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50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Methanolic extract</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Aqueous extract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50267714"/>
                  </a:ext>
                </a:extLst>
              </a:tr>
              <a:tr h="458974">
                <a:tc>
                  <a:txBody>
                    <a:bodyPr/>
                    <a:lstStyle/>
                    <a:p>
                      <a:pPr marL="0" marR="0" algn="ctr">
                        <a:lnSpc>
                          <a:spcPct val="150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0.2</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32.6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24.8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25.4</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99573483"/>
                  </a:ext>
                </a:extLst>
              </a:tr>
              <a:tr h="461469">
                <a:tc>
                  <a:txBody>
                    <a:bodyPr/>
                    <a:lstStyle/>
                    <a:p>
                      <a:pPr marL="0" marR="0" algn="ctr">
                        <a:lnSpc>
                          <a:spcPct val="150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0.4</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48.3</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41.3</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35.6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59361076"/>
                  </a:ext>
                </a:extLst>
              </a:tr>
              <a:tr h="493294">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57.6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51.5</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49.8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75964017"/>
                  </a:ext>
                </a:extLst>
              </a:tr>
              <a:tr h="429643">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68.8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62.5</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59.4</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54365122"/>
                  </a:ext>
                </a:extLst>
              </a:tr>
              <a:tr h="445556">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84.7</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71,2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69.6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31302682"/>
                  </a:ext>
                </a:extLst>
              </a:tr>
              <a:tr h="467448">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IC50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0.44</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0.58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0.61</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4517057"/>
                  </a:ext>
                </a:extLst>
              </a:tr>
            </a:tbl>
          </a:graphicData>
        </a:graphic>
      </p:graphicFrame>
    </p:spTree>
    <p:extLst>
      <p:ext uri="{BB962C8B-B14F-4D97-AF65-F5344CB8AC3E}">
        <p14:creationId xmlns:p14="http://schemas.microsoft.com/office/powerpoint/2010/main" val="2291630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174E467-D759-D4B0-7403-1CFDB9C26982}"/>
              </a:ext>
            </a:extLst>
          </p:cNvPr>
          <p:cNvSpPr txBox="1"/>
          <p:nvPr/>
        </p:nvSpPr>
        <p:spPr>
          <a:xfrm>
            <a:off x="0" y="207445"/>
            <a:ext cx="12192000" cy="6443110"/>
          </a:xfrm>
          <a:prstGeom prst="rect">
            <a:avLst/>
          </a:prstGeom>
          <a:noFill/>
        </p:spPr>
        <p:txBody>
          <a:bodyPr wrap="square">
            <a:spAutoFit/>
          </a:bodyPr>
          <a:lstStyle/>
          <a:p>
            <a:pPr marL="0" marR="0" algn="ctr">
              <a:lnSpc>
                <a:spcPct val="150000"/>
              </a:lnSpc>
              <a:spcBef>
                <a:spcPts val="0"/>
              </a:spcBef>
              <a:spcAft>
                <a:spcPts val="600"/>
              </a:spcAft>
            </a:pPr>
            <a:r>
              <a:rPr lang="en-IN" sz="2400" b="1" kern="100" dirty="0">
                <a:solidFill>
                  <a:srgbClr val="729D51"/>
                </a:solidFill>
                <a:effectLst/>
                <a:latin typeface="Times New Roman" panose="02020603050405020304" pitchFamily="18" charset="0"/>
                <a:ea typeface="Calibri" panose="020F0502020204030204" pitchFamily="34" charset="0"/>
                <a:cs typeface="Mangal" panose="02040503050203030202" pitchFamily="18" charset="0"/>
              </a:rPr>
              <a:t>Discussion</a:t>
            </a:r>
            <a:endParaRPr lang="en-IN" sz="2400" kern="100" dirty="0">
              <a:solidFill>
                <a:srgbClr val="729D51"/>
              </a:solidFill>
              <a:effectLst/>
              <a:latin typeface="Times New Roman" panose="02020603050405020304" pitchFamily="18" charset="0"/>
              <a:ea typeface="Calibri" panose="020F0502020204030204" pitchFamily="34" charset="0"/>
              <a:cs typeface="Mangal" panose="02040503050203030202" pitchFamily="18" charset="0"/>
            </a:endParaRPr>
          </a:p>
          <a:p>
            <a:pPr marL="0" marR="0" algn="just">
              <a:lnSpc>
                <a:spcPct val="150000"/>
              </a:lnSpc>
              <a:spcBef>
                <a:spcPts val="0"/>
              </a:spcBef>
              <a:spcAft>
                <a:spcPts val="6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Carbohydrate metabolic abnormalities have the potential to cause a number of global health problems, such as obesity, diabetes, and dental illnesses. The main cause of diabetes mellitus is inadequate insulin secretion or action. Inhibiting the breakdown of polysaccharides and disaccharides and increasing insulin production are common treatments for type II diabetes.[8,14]</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6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In the management of diabetes, lowering postprandial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hyperglycemia</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is a crucial therapeutic approach.[15] The pace of starch digestion has a major impact on blood glucose levels. Because α-glucosidase and α-amylase are crucial for the breakdown of carbohydrates, blocking these enzymes is an important part of treating diabetes.</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50000"/>
              </a:lnSpc>
              <a:spcBef>
                <a:spcPts val="0"/>
              </a:spcBef>
              <a:spcAft>
                <a:spcPts val="600"/>
              </a:spcAft>
            </a:pPr>
            <a:r>
              <a:rPr lang="en-IN" sz="2400" b="1" kern="100" dirty="0">
                <a:solidFill>
                  <a:srgbClr val="729D51"/>
                </a:solidFill>
                <a:effectLst/>
                <a:latin typeface="Times New Roman" panose="02020603050405020304" pitchFamily="18" charset="0"/>
                <a:ea typeface="Calibri" panose="020F0502020204030204" pitchFamily="34" charset="0"/>
                <a:cs typeface="Mangal" panose="02040503050203030202" pitchFamily="18" charset="0"/>
              </a:rPr>
              <a:t>Conclusion</a:t>
            </a:r>
            <a:endParaRPr lang="en-IN" sz="2400" kern="0" dirty="0">
              <a:solidFill>
                <a:srgbClr val="729D51"/>
              </a:solidFill>
              <a:effectLst/>
              <a:latin typeface="Times New Roman" panose="02020603050405020304" pitchFamily="18" charset="0"/>
              <a:ea typeface="Times New Roman" panose="02020603050405020304" pitchFamily="18" charset="0"/>
              <a:cs typeface="Mangal" panose="02040503050203030202" pitchFamily="18" charset="0"/>
            </a:endParaRPr>
          </a:p>
          <a:p>
            <a:pPr marL="0" marR="0" algn="just">
              <a:lnSpc>
                <a:spcPct val="150000"/>
              </a:lnSpc>
              <a:spcBef>
                <a:spcPts val="0"/>
              </a:spcBef>
              <a:spcAft>
                <a:spcPts val="6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Within the finding of an in vitro model, the current investigation unequivocally demonstrated that the extract of P. cubeba seeds has an anti-diabetic effect. Therefore, there is a need for additional in vivo animal model investigation as well as compound isolation studies.</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50000"/>
              </a:lnSpc>
              <a:spcBef>
                <a:spcPts val="0"/>
              </a:spcBef>
              <a:spcAft>
                <a:spcPts val="600"/>
              </a:spcAft>
            </a:pPr>
            <a:r>
              <a:rPr lang="en-IN" sz="2400" b="1" kern="100" dirty="0">
                <a:solidFill>
                  <a:srgbClr val="729D51"/>
                </a:solidFill>
                <a:effectLst/>
                <a:latin typeface="Times New Roman" panose="02020603050405020304" pitchFamily="18" charset="0"/>
                <a:ea typeface="Calibri" panose="020F0502020204030204" pitchFamily="34" charset="0"/>
                <a:cs typeface="Mangal" panose="02040503050203030202" pitchFamily="18" charset="0"/>
              </a:rPr>
              <a:t>Acknowledgement</a:t>
            </a:r>
          </a:p>
          <a:p>
            <a:pPr marL="0" marR="0" algn="just">
              <a:lnSpc>
                <a:spcPct val="150000"/>
              </a:lnSpc>
              <a:spcBef>
                <a:spcPts val="0"/>
              </a:spcBef>
              <a:spcAft>
                <a:spcPts val="600"/>
              </a:spcAft>
            </a:pPr>
            <a:r>
              <a:rPr lang="en-IN" sz="2400" b="1"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I express my sincere thanks to SRM Institute of Science and Technology, Delhi- NCR campus.</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0130190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CB647-A2A9-4C5F-284B-28CDB256D1B1}"/>
              </a:ext>
            </a:extLst>
          </p:cNvPr>
          <p:cNvSpPr>
            <a:spLocks noGrp="1"/>
          </p:cNvSpPr>
          <p:nvPr>
            <p:ph type="title"/>
          </p:nvPr>
        </p:nvSpPr>
        <p:spPr>
          <a:xfrm>
            <a:off x="0" y="187377"/>
            <a:ext cx="12192000" cy="1199213"/>
          </a:xfrm>
        </p:spPr>
        <p:txBody>
          <a:bodyPr/>
          <a:lstStyle/>
          <a:p>
            <a:pPr algn="ctr"/>
            <a:r>
              <a:rPr lang="en-IN" sz="4400" b="1" dirty="0">
                <a:solidFill>
                  <a:srgbClr val="729D51"/>
                </a:solidFill>
                <a:effectLst/>
                <a:latin typeface="Times New Roman" panose="02020603050405020304" pitchFamily="18" charset="0"/>
                <a:ea typeface="Calibri" panose="020F0502020204030204" pitchFamily="34" charset="0"/>
              </a:rPr>
              <a:t>References</a:t>
            </a:r>
            <a:endParaRPr lang="en-US" dirty="0">
              <a:solidFill>
                <a:srgbClr val="729D51"/>
              </a:solidFill>
            </a:endParaRPr>
          </a:p>
        </p:txBody>
      </p:sp>
      <p:sp>
        <p:nvSpPr>
          <p:cNvPr id="3" name="Content Placeholder 2">
            <a:extLst>
              <a:ext uri="{FF2B5EF4-FFF2-40B4-BE49-F238E27FC236}">
                <a16:creationId xmlns:a16="http://schemas.microsoft.com/office/drawing/2014/main" id="{391B0960-D287-5059-3B6B-A14417F537B9}"/>
              </a:ext>
            </a:extLst>
          </p:cNvPr>
          <p:cNvSpPr>
            <a:spLocks noGrp="1"/>
          </p:cNvSpPr>
          <p:nvPr>
            <p:ph idx="1"/>
          </p:nvPr>
        </p:nvSpPr>
        <p:spPr>
          <a:xfrm>
            <a:off x="0" y="1199213"/>
            <a:ext cx="12192000" cy="4871803"/>
          </a:xfrm>
        </p:spPr>
        <p:txBody>
          <a:bodyPr>
            <a:noAutofit/>
          </a:bodyPr>
          <a:lstStyle/>
          <a:p>
            <a:pPr marL="342900" marR="0" lvl="0" indent="-342900" algn="just">
              <a:lnSpc>
                <a:spcPct val="150000"/>
              </a:lnSpc>
              <a:spcBef>
                <a:spcPts val="0"/>
              </a:spcBef>
              <a:spcAft>
                <a:spcPts val="0"/>
              </a:spcAft>
              <a:buFont typeface="+mj-lt"/>
              <a:buAutoNum type="arabicPeriod"/>
            </a:pP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Mohajan</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D,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Mohajan</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HK. Basic Concepts of Diabetics Mellitus for the Welfare of General Patients. Studies in Social Science &amp; Humanities. 2023 Jun 20;2(6):23-31.</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Bushi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G,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Padhi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BK,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Shabil</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M,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Satapathy</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P,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Rustagi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S, Pradhan KB, Al-Qaim ZH,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Khubchandani</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J, Sah R, Sah S, Anand A. Cardiovascular disease outcomes associated with obstructive sleep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apnea</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in diabetics: a systematic review and meta-analysis. Diseases. 2023 Aug 7;11(3):103.</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Kumar A,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Gangwar</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R, Ahmad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Zargar</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A, Kumar R, Sharma A. Prevalence of diabetes in India: A review of IDF diabetes atlas 10th edition. Current diabetes reviews. 2024 Jan 1;20(1):105-14.</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Aneesa NN,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Anitha</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R, Varghese S. Antidiabetic activity of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ajwain</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oil in different in vitro models. Journal of Pharmacy and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Bioallied</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Sciences. 2019 Apr 1;11(2):142-7.</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arabicPeriod"/>
            </a:pP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Kumar A,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Gangwar</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R, Ahmad </a:t>
            </a:r>
            <a:r>
              <a:rPr lang="en-IN" kern="100" dirty="0" err="1">
                <a:effectLst/>
                <a:latin typeface="Times New Roman" panose="02020603050405020304" pitchFamily="18" charset="0"/>
                <a:ea typeface="Calibri" panose="020F0502020204030204" pitchFamily="34" charset="0"/>
                <a:cs typeface="Times New Roman" panose="02020603050405020304" pitchFamily="18" charset="0"/>
              </a:rPr>
              <a:t>Zargar</a:t>
            </a:r>
            <a:r>
              <a:rPr lang="en-IN" kern="100" dirty="0">
                <a:effectLst/>
                <a:latin typeface="Times New Roman" panose="02020603050405020304" pitchFamily="18" charset="0"/>
                <a:ea typeface="Calibri" panose="020F0502020204030204" pitchFamily="34" charset="0"/>
                <a:cs typeface="Times New Roman" panose="02020603050405020304" pitchFamily="18" charset="0"/>
              </a:rPr>
              <a:t> A, Kumar R, Sharma A. Prevalence of diabetes in India: A review of IDF diabetes atlas 10th edition. Current diabetes reviews. 2024 Jan 1;20(1):105-14.</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69024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9CBDD22-5108-1E67-4334-C556543162EB}"/>
              </a:ext>
            </a:extLst>
          </p:cNvPr>
          <p:cNvSpPr txBox="1"/>
          <p:nvPr/>
        </p:nvSpPr>
        <p:spPr>
          <a:xfrm>
            <a:off x="0" y="2767280"/>
            <a:ext cx="12192000" cy="1323439"/>
          </a:xfrm>
          <a:prstGeom prst="rect">
            <a:avLst/>
          </a:prstGeom>
          <a:noFill/>
        </p:spPr>
        <p:txBody>
          <a:bodyPr wrap="square">
            <a:spAutoFit/>
          </a:bodyPr>
          <a:lstStyle/>
          <a:p>
            <a:pPr algn="ctr"/>
            <a:r>
              <a:rPr lang="en-IN" sz="8000" b="1" i="1" dirty="0">
                <a:solidFill>
                  <a:srgbClr val="729D51"/>
                </a:solidFill>
                <a:effectLst/>
                <a:latin typeface="Times New Roman" panose="02020603050405020304" pitchFamily="18" charset="0"/>
                <a:ea typeface="Calibri" panose="020F0502020204030204" pitchFamily="34" charset="0"/>
              </a:rPr>
              <a:t>THANK YOU</a:t>
            </a:r>
            <a:endParaRPr lang="en-US" sz="8000" b="1" i="1" dirty="0">
              <a:solidFill>
                <a:srgbClr val="729D51"/>
              </a:solidFill>
            </a:endParaRPr>
          </a:p>
        </p:txBody>
      </p:sp>
    </p:spTree>
    <p:extLst>
      <p:ext uri="{BB962C8B-B14F-4D97-AF65-F5344CB8AC3E}">
        <p14:creationId xmlns:p14="http://schemas.microsoft.com/office/powerpoint/2010/main" val="188274015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24</TotalTime>
  <Words>1286</Words>
  <Application>Microsoft Office PowerPoint</Application>
  <PresentationFormat>Widescreen</PresentationFormat>
  <Paragraphs>60</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Times New Roman</vt:lpstr>
      <vt:lpstr>Trebuchet MS</vt:lpstr>
      <vt:lpstr>Wingdings 3</vt:lpstr>
      <vt:lpstr>Facet</vt:lpstr>
      <vt:lpstr>Extraction and Phytochemical Screening of Kankola (Piper Cubeba) for in-Vitro Antidiabetic Potential</vt:lpstr>
      <vt:lpstr>Introduction </vt:lpstr>
      <vt:lpstr>Materials and Methods</vt:lpstr>
      <vt:lpstr>PowerPoint Presentation</vt:lpstr>
      <vt:lpstr>In vitro antidiabetic potential of ethanolic extract, methanolic extract and aqueous extract pf P. Cubeba by α-glucosidase inhibition assay method.</vt:lpstr>
      <vt:lpstr>PowerPoint Presentation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Extraction and Phytochemical Screening of Kankola (Piper Cubeba) for in-Vitro Antidiabetic Potential</dc:title>
  <dc:creator>intel</dc:creator>
  <cp:lastModifiedBy>intel</cp:lastModifiedBy>
  <cp:revision>1</cp:revision>
  <dcterms:created xsi:type="dcterms:W3CDTF">2024-11-28T11:44:33Z</dcterms:created>
  <dcterms:modified xsi:type="dcterms:W3CDTF">2024-11-28T12:08:52Z</dcterms:modified>
</cp:coreProperties>
</file>