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0FC6665-516E-4E6A-AA9D-B4B18FB48538}"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1385508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FC6665-516E-4E6A-AA9D-B4B18FB48538}"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3828373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FC6665-516E-4E6A-AA9D-B4B18FB48538}"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3812587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FC6665-516E-4E6A-AA9D-B4B18FB48538}"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1096266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FC6665-516E-4E6A-AA9D-B4B18FB48538}"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2110003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FC6665-516E-4E6A-AA9D-B4B18FB48538}"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886430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FC6665-516E-4E6A-AA9D-B4B18FB48538}"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1291664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0FC6665-516E-4E6A-AA9D-B4B18FB48538}"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46205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0FC6665-516E-4E6A-AA9D-B4B18FB48538}"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3089784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FC6665-516E-4E6A-AA9D-B4B18FB48538}"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1520016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FC6665-516E-4E6A-AA9D-B4B18FB48538}"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CF848A8-BF3D-401C-9429-139268494B33}"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01456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0FC6665-516E-4E6A-AA9D-B4B18FB48538}"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14120217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0FC6665-516E-4E6A-AA9D-B4B18FB48538}"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F848A8-BF3D-401C-9429-139268494B33}"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505277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0FC6665-516E-4E6A-AA9D-B4B18FB48538}"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1636592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FC6665-516E-4E6A-AA9D-B4B18FB48538}"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22240085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FC6665-516E-4E6A-AA9D-B4B18FB48538}"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CF848A8-BF3D-401C-9429-139268494B33}" type="slidenum">
              <a:rPr lang="en-IN" smtClean="0"/>
              <a:t>‹#›</a:t>
            </a:fld>
            <a:endParaRPr lang="en-IN"/>
          </a:p>
        </p:txBody>
      </p:sp>
    </p:spTree>
    <p:extLst>
      <p:ext uri="{BB962C8B-B14F-4D97-AF65-F5344CB8AC3E}">
        <p14:creationId xmlns:p14="http://schemas.microsoft.com/office/powerpoint/2010/main" val="3919453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0FC6665-516E-4E6A-AA9D-B4B18FB48538}" type="datetimeFigureOut">
              <a:rPr lang="en-IN" smtClean="0"/>
              <a:t>27-11-2024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CF848A8-BF3D-401C-9429-139268494B33}" type="slidenum">
              <a:rPr lang="en-IN" smtClean="0"/>
              <a:t>‹#›</a:t>
            </a:fld>
            <a:endParaRPr lang="en-IN"/>
          </a:p>
        </p:txBody>
      </p:sp>
    </p:spTree>
    <p:extLst>
      <p:ext uri="{BB962C8B-B14F-4D97-AF65-F5344CB8AC3E}">
        <p14:creationId xmlns:p14="http://schemas.microsoft.com/office/powerpoint/2010/main" val="2925222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087E-C725-4A01-963A-5142AFFE3661}"/>
              </a:ext>
            </a:extLst>
          </p:cNvPr>
          <p:cNvSpPr>
            <a:spLocks noGrp="1"/>
          </p:cNvSpPr>
          <p:nvPr>
            <p:ph type="ctrTitle"/>
          </p:nvPr>
        </p:nvSpPr>
        <p:spPr>
          <a:xfrm>
            <a:off x="1524000" y="785612"/>
            <a:ext cx="9144000" cy="869794"/>
          </a:xfrm>
        </p:spPr>
        <p:txBody>
          <a:bodyPr>
            <a:noAutofit/>
          </a:bodyPr>
          <a:lstStyle/>
          <a:p>
            <a:r>
              <a:rPr lang="en-US" sz="2500" b="1" dirty="0">
                <a:latin typeface="Times New Roman" panose="02020603050405020304" pitchFamily="18" charset="0"/>
                <a:cs typeface="Times New Roman" panose="02020603050405020304" pitchFamily="18" charset="0"/>
              </a:rPr>
              <a:t>Quinoline-</a:t>
            </a:r>
            <a:r>
              <a:rPr lang="en-US" sz="2500" b="1" dirty="0" err="1">
                <a:latin typeface="Times New Roman" panose="02020603050405020304" pitchFamily="18" charset="0"/>
                <a:cs typeface="Times New Roman" panose="02020603050405020304" pitchFamily="18" charset="0"/>
              </a:rPr>
              <a:t>Thiazole</a:t>
            </a:r>
            <a:r>
              <a:rPr lang="en-US" sz="2500" b="1" dirty="0">
                <a:latin typeface="Times New Roman" panose="02020603050405020304" pitchFamily="18" charset="0"/>
                <a:cs typeface="Times New Roman" panose="02020603050405020304" pitchFamily="18" charset="0"/>
              </a:rPr>
              <a:t> Containing Hybrids: Synthesis and Molecular Docking for Antimicrobial and Antioxidant Agents</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972D11FA-3B08-4910-BD37-1D8CD8B61290}"/>
              </a:ext>
            </a:extLst>
          </p:cNvPr>
          <p:cNvSpPr/>
          <p:nvPr/>
        </p:nvSpPr>
        <p:spPr>
          <a:xfrm>
            <a:off x="5752564" y="4541545"/>
            <a:ext cx="6096000" cy="1793120"/>
          </a:xfrm>
          <a:prstGeom prst="rect">
            <a:avLst/>
          </a:prstGeom>
        </p:spPr>
        <p:txBody>
          <a:bodyPr>
            <a:spAutoFit/>
          </a:bodyPr>
          <a:lstStyle/>
          <a:p>
            <a:pPr algn="r">
              <a:lnSpc>
                <a:spcPct val="115000"/>
              </a:lnSpc>
              <a:spcAft>
                <a:spcPts val="1000"/>
              </a:spcAft>
            </a:pPr>
            <a:r>
              <a:rPr lang="en-US" b="1" dirty="0">
                <a:latin typeface="Times New Roman" panose="02020603050405020304" pitchFamily="18" charset="0"/>
                <a:ea typeface="Times New Roman" panose="02020603050405020304" pitchFamily="18" charset="0"/>
                <a:cs typeface="Times New Roman" panose="02020603050405020304" pitchFamily="18" charset="0"/>
              </a:rPr>
              <a:t>Shweta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Keshari</a:t>
            </a:r>
            <a:r>
              <a:rPr lang="en-US" b="1" dirty="0">
                <a:latin typeface="Times New Roman" panose="02020603050405020304" pitchFamily="18" charset="0"/>
                <a:ea typeface="Times New Roman" panose="02020603050405020304" pitchFamily="18" charset="0"/>
                <a:cs typeface="Times New Roman" panose="02020603050405020304" pitchFamily="18" charset="0"/>
              </a:rPr>
              <a:t>, Uma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Shanker</a:t>
            </a:r>
            <a:r>
              <a:rPr lang="en-US" b="1" dirty="0">
                <a:latin typeface="Times New Roman" panose="02020603050405020304" pitchFamily="18" charset="0"/>
                <a:ea typeface="Times New Roman" panose="02020603050405020304" pitchFamily="18" charset="0"/>
                <a:cs typeface="Times New Roman" panose="02020603050405020304" pitchFamily="18" charset="0"/>
              </a:rPr>
              <a:t> Maurya and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Shobhit</a:t>
            </a:r>
            <a:r>
              <a:rPr lang="en-US" b="1" dirty="0">
                <a:latin typeface="Times New Roman" panose="02020603050405020304" pitchFamily="18" charset="0"/>
                <a:ea typeface="Times New Roman" panose="02020603050405020304" pitchFamily="18" charset="0"/>
                <a:cs typeface="Times New Roman" panose="02020603050405020304" pitchFamily="18" charset="0"/>
              </a:rPr>
              <a:t> Srivastava</a:t>
            </a:r>
            <a:endParaRPr lang="en-IN"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Department of Pharmaceutical Chemistry, Goel Institute of Pharmacy and Sciences, Lucknow</a:t>
            </a:r>
            <a:endParaRPr lang="en-IN"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E mail: shwetakeshari1996@gmail.com  </a:t>
            </a:r>
            <a:endParaRPr lang="en-IN" dirty="0">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918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DF218-4628-4E61-B665-7258BD3F302A}"/>
              </a:ext>
            </a:extLst>
          </p:cNvPr>
          <p:cNvSpPr>
            <a:spLocks noGrp="1"/>
          </p:cNvSpPr>
          <p:nvPr>
            <p:ph type="title"/>
          </p:nvPr>
        </p:nvSpPr>
        <p:spPr>
          <a:xfrm>
            <a:off x="1564783" y="416641"/>
            <a:ext cx="10515600" cy="755337"/>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85761F89-00CC-403F-BE42-A4DBFDFF3242}"/>
              </a:ext>
            </a:extLst>
          </p:cNvPr>
          <p:cNvSpPr/>
          <p:nvPr/>
        </p:nvSpPr>
        <p:spPr>
          <a:xfrm>
            <a:off x="1854558" y="1266726"/>
            <a:ext cx="10225825" cy="5447645"/>
          </a:xfrm>
          <a:prstGeom prst="rect">
            <a:avLst/>
          </a:prstGeom>
        </p:spPr>
        <p:txBody>
          <a:bodyPr wrap="square">
            <a:spAutoFit/>
          </a:bodyPr>
          <a:lstStyle/>
          <a:p>
            <a:pPr algn="just">
              <a:spcAft>
                <a:spcPts val="1000"/>
              </a:spcAft>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Objective: </a:t>
            </a:r>
            <a:r>
              <a:rPr lang="en-US" sz="1900" dirty="0">
                <a:latin typeface="Times New Roman" panose="02020603050405020304" pitchFamily="18" charset="0"/>
                <a:ea typeface="Times New Roman" panose="02020603050405020304" pitchFamily="18" charset="0"/>
                <a:cs typeface="Times New Roman" panose="02020603050405020304" pitchFamily="18" charset="0"/>
              </a:rPr>
              <a:t>Creating hit and lead compounds with novel molecular structures can be achieved by combining bioactive natural and synthetic compounds. This approach shows great potential. The design and synthesis of several novel hybrid structures with both quinoline and </a:t>
            </a:r>
            <a:r>
              <a:rPr lang="en-US" sz="1900" dirty="0" err="1">
                <a:latin typeface="Times New Roman" panose="02020603050405020304" pitchFamily="18" charset="0"/>
                <a:ea typeface="Times New Roman" panose="02020603050405020304" pitchFamily="18" charset="0"/>
                <a:cs typeface="Times New Roman" panose="02020603050405020304" pitchFamily="18" charset="0"/>
              </a:rPr>
              <a:t>thiazole</a:t>
            </a:r>
            <a:r>
              <a:rPr lang="en-US" sz="1900" dirty="0">
                <a:latin typeface="Times New Roman" panose="02020603050405020304" pitchFamily="18" charset="0"/>
                <a:ea typeface="Times New Roman" panose="02020603050405020304" pitchFamily="18" charset="0"/>
                <a:cs typeface="Times New Roman" panose="02020603050405020304" pitchFamily="18" charset="0"/>
              </a:rPr>
              <a:t> moieties are the main goals of this work.</a:t>
            </a:r>
            <a:endParaRPr lang="en-IN" sz="19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1000"/>
              </a:spcAft>
              <a:tabLst>
                <a:tab pos="1682750" algn="l"/>
              </a:tabLst>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 Materials and Methods:</a:t>
            </a:r>
            <a:r>
              <a:rPr lang="en-US" sz="19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900" dirty="0">
                <a:latin typeface="Times New Roman" panose="02020603050405020304" pitchFamily="18" charset="0"/>
                <a:ea typeface="Times New Roman" panose="02020603050405020304" pitchFamily="18" charset="0"/>
                <a:cs typeface="Times New Roman" panose="02020603050405020304" pitchFamily="18" charset="0"/>
              </a:rPr>
              <a:t>Spectral and analytical methods were used to synthesize and characterize the novel hybrid compounds. Through in vitro antibacterial assays against two bacteria, Gram-negative Escherichia coli and Gram-positive Staphylococcus aureus, with amoxicillin acting as the reference drug, their biological activities were evaluated. The DPPH method was also used to assess the synthesized compounds' capacity to scavenge free radicals. Using </a:t>
            </a:r>
            <a:r>
              <a:rPr lang="en-US" sz="1900" dirty="0" err="1">
                <a:latin typeface="Times New Roman" panose="02020603050405020304" pitchFamily="18" charset="0"/>
                <a:ea typeface="Times New Roman" panose="02020603050405020304" pitchFamily="18" charset="0"/>
                <a:cs typeface="Times New Roman" panose="02020603050405020304" pitchFamily="18" charset="0"/>
              </a:rPr>
              <a:t>AutoDock</a:t>
            </a:r>
            <a:r>
              <a:rPr lang="en-US" sz="1900" dirty="0">
                <a:latin typeface="Times New Roman" panose="02020603050405020304" pitchFamily="18" charset="0"/>
                <a:ea typeface="Times New Roman" panose="02020603050405020304" pitchFamily="18" charset="0"/>
                <a:cs typeface="Times New Roman" panose="02020603050405020304" pitchFamily="18" charset="0"/>
              </a:rPr>
              <a:t> Vina, docking studies were conducted on human peroxiredoxin 5 and E. coli DNA gyrase B.</a:t>
            </a:r>
            <a:endParaRPr lang="en-IN" sz="19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1000"/>
              </a:spcAft>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 Results: </a:t>
            </a:r>
            <a:r>
              <a:rPr lang="en-US" sz="1900" dirty="0">
                <a:latin typeface="Times New Roman" panose="02020603050405020304" pitchFamily="18" charset="0"/>
                <a:ea typeface="Times New Roman" panose="02020603050405020304" pitchFamily="18" charset="0"/>
                <a:cs typeface="Times New Roman" panose="02020603050405020304" pitchFamily="18" charset="0"/>
              </a:rPr>
              <a:t>The results of the antimicrobial assay showed that compound 3b, which has halogen atoms on both quinoline and </a:t>
            </a:r>
            <a:r>
              <a:rPr lang="en-US" sz="1900" dirty="0" err="1">
                <a:latin typeface="Times New Roman" panose="02020603050405020304" pitchFamily="18" charset="0"/>
                <a:ea typeface="Times New Roman" panose="02020603050405020304" pitchFamily="18" charset="0"/>
                <a:cs typeface="Times New Roman" panose="02020603050405020304" pitchFamily="18" charset="0"/>
              </a:rPr>
              <a:t>thiazole</a:t>
            </a:r>
            <a:r>
              <a:rPr lang="en-US" sz="1900" dirty="0">
                <a:latin typeface="Times New Roman" panose="02020603050405020304" pitchFamily="18" charset="0"/>
                <a:ea typeface="Times New Roman" panose="02020603050405020304" pitchFamily="18" charset="0"/>
                <a:cs typeface="Times New Roman" panose="02020603050405020304" pitchFamily="18" charset="0"/>
              </a:rPr>
              <a:t>, had the highest activity against the strains of microorganisms that were tested. Its MIC value ranged from 32 to 112 µg/ml. Considerable antioxidant activity was also shown by a number of the tested compounds. Positive binding interactions were shown for these compounds by docking analysis.</a:t>
            </a:r>
            <a:endParaRPr lang="en-IN" sz="19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1000"/>
              </a:spcAft>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 Conclusion: </a:t>
            </a:r>
            <a:r>
              <a:rPr lang="en-US" sz="1900" dirty="0">
                <a:latin typeface="Times New Roman" panose="02020603050405020304" pitchFamily="18" charset="0"/>
                <a:ea typeface="Times New Roman" panose="02020603050405020304" pitchFamily="18" charset="0"/>
                <a:cs typeface="Times New Roman" panose="02020603050405020304" pitchFamily="18" charset="0"/>
              </a:rPr>
              <a:t>According to the results, the hybrid quinoline and </a:t>
            </a:r>
            <a:r>
              <a:rPr lang="en-US" sz="1900" dirty="0" err="1">
                <a:latin typeface="Times New Roman" panose="02020603050405020304" pitchFamily="18" charset="0"/>
                <a:ea typeface="Times New Roman" panose="02020603050405020304" pitchFamily="18" charset="0"/>
                <a:cs typeface="Times New Roman" panose="02020603050405020304" pitchFamily="18" charset="0"/>
              </a:rPr>
              <a:t>thiazole</a:t>
            </a:r>
            <a:r>
              <a:rPr lang="en-US" sz="1900" dirty="0">
                <a:latin typeface="Times New Roman" panose="02020603050405020304" pitchFamily="18" charset="0"/>
                <a:ea typeface="Times New Roman" panose="02020603050405020304" pitchFamily="18" charset="0"/>
                <a:cs typeface="Times New Roman" panose="02020603050405020304" pitchFamily="18" charset="0"/>
              </a:rPr>
              <a:t> derivatives exhibit potential as potent candidates for additional molecular development as antioxidant and antimicrobial agents.</a:t>
            </a: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19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5318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2D88F-FF2B-4DB1-91A9-48B0B11DF3CD}"/>
              </a:ext>
            </a:extLst>
          </p:cNvPr>
          <p:cNvSpPr>
            <a:spLocks noGrp="1"/>
          </p:cNvSpPr>
          <p:nvPr>
            <p:ph type="title"/>
          </p:nvPr>
        </p:nvSpPr>
        <p:spPr>
          <a:xfrm>
            <a:off x="4301543" y="2673808"/>
            <a:ext cx="2853744" cy="1510384"/>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93712217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TotalTime>
  <Words>292</Words>
  <Application>Microsoft Office PowerPoint</Application>
  <PresentationFormat>Widescreen</PresentationFormat>
  <Paragraphs>10</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Century Gothic</vt:lpstr>
      <vt:lpstr>Times New Roman</vt:lpstr>
      <vt:lpstr>Wingdings 3</vt:lpstr>
      <vt:lpstr>Wisp</vt:lpstr>
      <vt:lpstr>Quinoline-Thiazole Containing Hybrids: Synthesis and Molecular Docking for Antimicrobial and Antioxidant Agents</vt:lpstr>
      <vt:lpstr>ABSTRACT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Quinoline-Thiazole Containing Hybrids: Synthesis and Molecular Docking for Antimicrobial and Antioxidant Agents</dc:title>
  <dc:creator>qwe</dc:creator>
  <cp:lastModifiedBy>qwe</cp:lastModifiedBy>
  <cp:revision>8</cp:revision>
  <dcterms:created xsi:type="dcterms:W3CDTF">2024-11-27T13:33:42Z</dcterms:created>
  <dcterms:modified xsi:type="dcterms:W3CDTF">2024-11-27T13:36:12Z</dcterms:modified>
</cp:coreProperties>
</file>