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57" r:id="rId3"/>
    <p:sldId id="258" r:id="rId4"/>
    <p:sldId id="259" r:id="rId5"/>
    <p:sldId id="260" r:id="rId6"/>
    <p:sldId id="261" r:id="rId7"/>
    <p:sldId id="262" r:id="rId8"/>
    <p:sldId id="263" r:id="rId9"/>
    <p:sldId id="264" r:id="rId10"/>
    <p:sldId id="265"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16" autoAdjust="0"/>
    <p:restoredTop sz="94660"/>
  </p:normalViewPr>
  <p:slideViewPr>
    <p:cSldViewPr snapToGrid="0">
      <p:cViewPr varScale="1">
        <p:scale>
          <a:sx n="74" d="100"/>
          <a:sy n="74" d="100"/>
        </p:scale>
        <p:origin x="84" y="72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bg1"/>
          </a:solid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109980" y="882376"/>
            <a:ext cx="9966960" cy="2926080"/>
          </a:xfrm>
        </p:spPr>
        <p:txBody>
          <a:bodyPr anchor="b">
            <a:normAutofit/>
          </a:bodyPr>
          <a:lstStyle>
            <a:lvl1pPr algn="ctr">
              <a:lnSpc>
                <a:spcPct val="85000"/>
              </a:lnSpc>
              <a:defRPr kumimoji="0" lang="en-US" sz="7200" b="1" i="0" u="none" strike="noStrike" kern="1200" cap="all" spc="0" normalizeH="0" baseline="0" dirty="0">
                <a:ln w="15875">
                  <a:solidFill>
                    <a:sysClr val="window" lastClr="FFFFFF"/>
                  </a:solidFill>
                </a:ln>
                <a:solidFill>
                  <a:srgbClr val="DF5327"/>
                </a:solidFill>
                <a:effectLst>
                  <a:outerShdw dist="38100" dir="2700000" algn="tl" rotWithShape="0">
                    <a:srgbClr val="DF5327"/>
                  </a:outerShdw>
                </a:effectLst>
                <a:uLnTx/>
                <a:uFillTx/>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1709530" y="3869634"/>
            <a:ext cx="8767860" cy="1388165"/>
          </a:xfrm>
        </p:spPr>
        <p:txBody>
          <a:bodyPr>
            <a:normAutofit/>
          </a:bodyPr>
          <a:lstStyle>
            <a:lvl1pPr marL="0" indent="0" algn="ctr">
              <a:buNone/>
              <a:defRPr sz="2200">
                <a:solidFill>
                  <a:schemeClr val="accent1"/>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defRPr>
                <a:solidFill>
                  <a:schemeClr val="accent1"/>
                </a:solidFill>
              </a:defRPr>
            </a:lvl1pPr>
          </a:lstStyle>
          <a:p>
            <a:fld id="{AA29D25D-4420-4683-9FB0-F8938B0FB087}" type="datetimeFigureOut">
              <a:rPr lang="en-IN" smtClean="0"/>
              <a:t>28-11-2024</a:t>
            </a:fld>
            <a:endParaRPr lang="en-IN"/>
          </a:p>
        </p:txBody>
      </p:sp>
      <p:sp>
        <p:nvSpPr>
          <p:cNvPr id="5" name="Footer Placeholder 4"/>
          <p:cNvSpPr>
            <a:spLocks noGrp="1"/>
          </p:cNvSpPr>
          <p:nvPr>
            <p:ph type="ftr" sz="quarter" idx="11"/>
          </p:nvPr>
        </p:nvSpPr>
        <p:spPr/>
        <p:txBody>
          <a:bodyPr/>
          <a:lstStyle>
            <a:lvl1pPr>
              <a:defRPr>
                <a:solidFill>
                  <a:schemeClr val="accent1"/>
                </a:solidFill>
              </a:defRPr>
            </a:lvl1pPr>
          </a:lstStyle>
          <a:p>
            <a:endParaRPr lang="en-IN"/>
          </a:p>
        </p:txBody>
      </p:sp>
      <p:sp>
        <p:nvSpPr>
          <p:cNvPr id="6" name="Slide Number Placeholder 5"/>
          <p:cNvSpPr>
            <a:spLocks noGrp="1"/>
          </p:cNvSpPr>
          <p:nvPr>
            <p:ph type="sldNum" sz="quarter" idx="12"/>
          </p:nvPr>
        </p:nvSpPr>
        <p:spPr/>
        <p:txBody>
          <a:bodyPr/>
          <a:lstStyle>
            <a:lvl1pPr>
              <a:defRPr>
                <a:solidFill>
                  <a:schemeClr val="accent1"/>
                </a:solidFill>
              </a:defRPr>
            </a:lvl1pPr>
          </a:lstStyle>
          <a:p>
            <a:fld id="{0E5FA1C7-2E5C-4940-AD17-035BBCF1C852}" type="slidenum">
              <a:rPr lang="en-IN" smtClean="0"/>
              <a:t>‹#›</a:t>
            </a:fld>
            <a:endParaRPr lang="en-IN"/>
          </a:p>
        </p:txBody>
      </p:sp>
      <p:cxnSp>
        <p:nvCxnSpPr>
          <p:cNvPr id="8" name="Straight Connector 7"/>
          <p:cNvCxnSpPr/>
          <p:nvPr/>
        </p:nvCxnSpPr>
        <p:spPr>
          <a:xfrm>
            <a:off x="1978660" y="3733800"/>
            <a:ext cx="8229601"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03589172"/>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A29D25D-4420-4683-9FB0-F8938B0FB087}" type="datetimeFigureOut">
              <a:rPr lang="en-IN" smtClean="0"/>
              <a:t>28-11-2024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E5FA1C7-2E5C-4940-AD17-035BBCF1C852}" type="slidenum">
              <a:rPr lang="en-IN" smtClean="0"/>
              <a:t>‹#›</a:t>
            </a:fld>
            <a:endParaRPr lang="en-IN"/>
          </a:p>
        </p:txBody>
      </p:sp>
    </p:spTree>
    <p:extLst>
      <p:ext uri="{BB962C8B-B14F-4D97-AF65-F5344CB8AC3E}">
        <p14:creationId xmlns:p14="http://schemas.microsoft.com/office/powerpoint/2010/main" val="3883328070"/>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06424" y="1173575"/>
            <a:ext cx="9966960" cy="2926080"/>
          </a:xfrm>
        </p:spPr>
        <p:txBody>
          <a:bodyPr anchor="b">
            <a:noAutofit/>
          </a:bodyPr>
          <a:lstStyle>
            <a:lvl1pPr marL="0" algn="ctr" defTabSz="914400" rtl="0" eaLnBrk="1" latinLnBrk="0" hangingPunct="1">
              <a:lnSpc>
                <a:spcPct val="85000"/>
              </a:lnSpc>
              <a:spcBef>
                <a:spcPct val="0"/>
              </a:spcBef>
              <a:buNone/>
              <a:defRPr kumimoji="0" lang="en-US" sz="7200" b="1" i="0" u="none" strike="noStrike" kern="1200" cap="all" spc="0" normalizeH="0" baseline="0" dirty="0">
                <a:ln w="15875">
                  <a:solidFill>
                    <a:sysClr val="window" lastClr="FFFFFF"/>
                  </a:solidFill>
                </a:ln>
                <a:solidFill>
                  <a:srgbClr val="DF5327"/>
                </a:solidFill>
                <a:effectLst>
                  <a:outerShdw dist="38100" dir="2700000" algn="tl" rotWithShape="0">
                    <a:srgbClr val="DF5327"/>
                  </a:outerShdw>
                </a:effectLst>
                <a:uLnTx/>
                <a:uFillTx/>
                <a:latin typeface="Corbel" pitchFamily="34" charset="0"/>
                <a:ea typeface="+mn-ea"/>
                <a:cs typeface="+mn-cs"/>
              </a:defRPr>
            </a:lvl1pPr>
          </a:lstStyle>
          <a:p>
            <a:r>
              <a:rPr lang="en-US"/>
              <a:t>Click to edit Master title style</a:t>
            </a:r>
            <a:endParaRPr lang="en-US" dirty="0"/>
          </a:p>
        </p:txBody>
      </p:sp>
      <p:sp>
        <p:nvSpPr>
          <p:cNvPr id="3" name="Text Placeholder 2"/>
          <p:cNvSpPr>
            <a:spLocks noGrp="1"/>
          </p:cNvSpPr>
          <p:nvPr>
            <p:ph type="body" idx="1"/>
          </p:nvPr>
        </p:nvSpPr>
        <p:spPr>
          <a:xfrm>
            <a:off x="1709928" y="4154520"/>
            <a:ext cx="8769096" cy="1363806"/>
          </a:xfrm>
        </p:spPr>
        <p:txBody>
          <a:bodyPr anchor="t">
            <a:normAutofit/>
          </a:bodyPr>
          <a:lstStyle>
            <a:lvl1pPr marL="0" indent="0" algn="ctr">
              <a:buNone/>
              <a:defRPr sz="2200">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A29D25D-4420-4683-9FB0-F8938B0FB087}" type="datetimeFigureOut">
              <a:rPr lang="en-IN" smtClean="0"/>
              <a:t>28-11-2024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E5FA1C7-2E5C-4940-AD17-035BBCF1C852}" type="slidenum">
              <a:rPr lang="en-IN" smtClean="0"/>
              <a:t>‹#›</a:t>
            </a:fld>
            <a:endParaRPr lang="en-IN"/>
          </a:p>
        </p:txBody>
      </p:sp>
      <p:cxnSp>
        <p:nvCxnSpPr>
          <p:cNvPr id="7" name="Straight Connector 6"/>
          <p:cNvCxnSpPr/>
          <p:nvPr/>
        </p:nvCxnSpPr>
        <p:spPr>
          <a:xfrm>
            <a:off x="1981200" y="4020408"/>
            <a:ext cx="8229601"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71902697"/>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43000" y="2057399"/>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67612" y="2057400"/>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A29D25D-4420-4683-9FB0-F8938B0FB087}" type="datetimeFigureOut">
              <a:rPr lang="en-IN" smtClean="0"/>
              <a:t>28-11-2024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0E5FA1C7-2E5C-4940-AD17-035BBCF1C852}" type="slidenum">
              <a:rPr lang="en-IN" smtClean="0"/>
              <a:t>‹#›</a:t>
            </a:fld>
            <a:endParaRPr lang="en-IN"/>
          </a:p>
        </p:txBody>
      </p:sp>
    </p:spTree>
    <p:extLst>
      <p:ext uri="{BB962C8B-B14F-4D97-AF65-F5344CB8AC3E}">
        <p14:creationId xmlns:p14="http://schemas.microsoft.com/office/powerpoint/2010/main" val="359969746"/>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143000" y="2001511"/>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43000" y="2721483"/>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69173" y="1999032"/>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69173" y="2719322"/>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A29D25D-4420-4683-9FB0-F8938B0FB087}" type="datetimeFigureOut">
              <a:rPr lang="en-IN" smtClean="0"/>
              <a:t>28-11-2024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0E5FA1C7-2E5C-4940-AD17-035BBCF1C852}" type="slidenum">
              <a:rPr lang="en-IN" smtClean="0"/>
              <a:t>‹#›</a:t>
            </a:fld>
            <a:endParaRPr lang="en-IN"/>
          </a:p>
        </p:txBody>
      </p:sp>
    </p:spTree>
    <p:extLst>
      <p:ext uri="{BB962C8B-B14F-4D97-AF65-F5344CB8AC3E}">
        <p14:creationId xmlns:p14="http://schemas.microsoft.com/office/powerpoint/2010/main" val="1606841855"/>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A29D25D-4420-4683-9FB0-F8938B0FB087}" type="datetimeFigureOut">
              <a:rPr lang="en-IN" smtClean="0"/>
              <a:t>28-11-2024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0E5FA1C7-2E5C-4940-AD17-035BBCF1C852}" type="slidenum">
              <a:rPr lang="en-IN" smtClean="0"/>
              <a:t>‹#›</a:t>
            </a:fld>
            <a:endParaRPr lang="en-IN"/>
          </a:p>
        </p:txBody>
      </p:sp>
    </p:spTree>
    <p:extLst>
      <p:ext uri="{BB962C8B-B14F-4D97-AF65-F5344CB8AC3E}">
        <p14:creationId xmlns:p14="http://schemas.microsoft.com/office/powerpoint/2010/main" val="4040173770"/>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A29D25D-4420-4683-9FB0-F8938B0FB087}" type="datetimeFigureOut">
              <a:rPr lang="en-IN" smtClean="0"/>
              <a:t>28-11-2024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0E5FA1C7-2E5C-4940-AD17-035BBCF1C852}" type="slidenum">
              <a:rPr lang="en-IN" smtClean="0"/>
              <a:t>‹#›</a:t>
            </a:fld>
            <a:endParaRPr lang="en-IN"/>
          </a:p>
        </p:txBody>
      </p:sp>
    </p:spTree>
    <p:extLst>
      <p:ext uri="{BB962C8B-B14F-4D97-AF65-F5344CB8AC3E}">
        <p14:creationId xmlns:p14="http://schemas.microsoft.com/office/powerpoint/2010/main" val="4152988206"/>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US"/>
              <a:t>Click to edit Master title style</a:t>
            </a:r>
            <a:endParaRPr lang="en-US" dirty="0"/>
          </a:p>
        </p:txBody>
      </p:sp>
      <p:sp>
        <p:nvSpPr>
          <p:cNvPr id="3" name="Content Placeholder 2"/>
          <p:cNvSpPr>
            <a:spLocks noGrp="1"/>
          </p:cNvSpPr>
          <p:nvPr>
            <p:ph idx="1"/>
          </p:nvPr>
        </p:nvSpPr>
        <p:spPr>
          <a:xfrm>
            <a:off x="5852159" y="1097280"/>
            <a:ext cx="5212080" cy="46634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43000" y="2834640"/>
            <a:ext cx="3931920" cy="301752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AA29D25D-4420-4683-9FB0-F8938B0FB087}" type="datetimeFigureOut">
              <a:rPr lang="en-IN" smtClean="0"/>
              <a:t>28-11-2024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0E5FA1C7-2E5C-4940-AD17-035BBCF1C852}" type="slidenum">
              <a:rPr lang="en-IN" smtClean="0"/>
              <a:t>‹#›</a:t>
            </a:fld>
            <a:endParaRPr lang="en-IN"/>
          </a:p>
        </p:txBody>
      </p:sp>
    </p:spTree>
    <p:extLst>
      <p:ext uri="{BB962C8B-B14F-4D97-AF65-F5344CB8AC3E}">
        <p14:creationId xmlns:p14="http://schemas.microsoft.com/office/powerpoint/2010/main" val="3322019065"/>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5413248" y="1069847"/>
            <a:ext cx="6099048" cy="4800600"/>
          </a:xfrm>
        </p:spPr>
        <p:txBody>
          <a:bodyPr lIns="274320" tIns="182880" anchor="t">
            <a:normAutofit/>
          </a:bodyPr>
          <a:lstStyle>
            <a:lvl1pPr marL="0" indent="0">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43000" y="2834640"/>
            <a:ext cx="3931920" cy="288036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AA29D25D-4420-4683-9FB0-F8938B0FB087}" type="datetimeFigureOut">
              <a:rPr lang="en-IN" smtClean="0"/>
              <a:t>28-11-2024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0E5FA1C7-2E5C-4940-AD17-035BBCF1C852}" type="slidenum">
              <a:rPr lang="en-IN" smtClean="0"/>
              <a:t>‹#›</a:t>
            </a:fld>
            <a:endParaRPr lang="en-IN"/>
          </a:p>
        </p:txBody>
      </p:sp>
    </p:spTree>
    <p:extLst>
      <p:ext uri="{BB962C8B-B14F-4D97-AF65-F5344CB8AC3E}">
        <p14:creationId xmlns:p14="http://schemas.microsoft.com/office/powerpoint/2010/main" val="1640606831"/>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A29D25D-4420-4683-9FB0-F8938B0FB087}" type="datetimeFigureOut">
              <a:rPr lang="en-IN" smtClean="0"/>
              <a:t>28-11-2024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E5FA1C7-2E5C-4940-AD17-035BBCF1C852}" type="slidenum">
              <a:rPr lang="en-IN" smtClean="0"/>
              <a:t>‹#›</a:t>
            </a:fld>
            <a:endParaRPr lang="en-IN"/>
          </a:p>
        </p:txBody>
      </p:sp>
    </p:spTree>
    <p:extLst>
      <p:ext uri="{BB962C8B-B14F-4D97-AF65-F5344CB8AC3E}">
        <p14:creationId xmlns:p14="http://schemas.microsoft.com/office/powerpoint/2010/main" val="2395950078"/>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762000"/>
            <a:ext cx="2324100" cy="54102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143000" y="762000"/>
            <a:ext cx="7429500" cy="54102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A29D25D-4420-4683-9FB0-F8938B0FB087}" type="datetimeFigureOut">
              <a:rPr lang="en-IN" smtClean="0"/>
              <a:t>28-11-2024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E5FA1C7-2E5C-4940-AD17-035BBCF1C852}" type="slidenum">
              <a:rPr lang="en-IN" smtClean="0"/>
              <a:t>‹#›</a:t>
            </a:fld>
            <a:endParaRPr lang="en-IN"/>
          </a:p>
        </p:txBody>
      </p:sp>
    </p:spTree>
    <p:extLst>
      <p:ext uri="{BB962C8B-B14F-4D97-AF65-F5344CB8AC3E}">
        <p14:creationId xmlns:p14="http://schemas.microsoft.com/office/powerpoint/2010/main" val="3683725086"/>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143000" y="609600"/>
            <a:ext cx="9875520" cy="135636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143000" y="2057400"/>
            <a:ext cx="9872871" cy="40386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142996" y="6223828"/>
            <a:ext cx="2329074" cy="365125"/>
          </a:xfrm>
          <a:prstGeom prst="rect">
            <a:avLst/>
          </a:prstGeom>
        </p:spPr>
        <p:txBody>
          <a:bodyPr vert="horz" lIns="91440" tIns="45720" rIns="91440" bIns="45720" rtlCol="0" anchor="ctr"/>
          <a:lstStyle>
            <a:lvl1pPr algn="l">
              <a:defRPr sz="1200">
                <a:solidFill>
                  <a:schemeClr val="accent1"/>
                </a:solidFill>
              </a:defRPr>
            </a:lvl1pPr>
          </a:lstStyle>
          <a:p>
            <a:fld id="{AA29D25D-4420-4683-9FB0-F8938B0FB087}" type="datetimeFigureOut">
              <a:rPr lang="en-IN" smtClean="0"/>
              <a:t>28-11-2024</a:t>
            </a:fld>
            <a:endParaRPr lang="en-IN"/>
          </a:p>
        </p:txBody>
      </p:sp>
      <p:sp>
        <p:nvSpPr>
          <p:cNvPr id="5" name="Footer Placeholder 4"/>
          <p:cNvSpPr>
            <a:spLocks noGrp="1"/>
          </p:cNvSpPr>
          <p:nvPr>
            <p:ph type="ftr" sz="quarter" idx="3"/>
          </p:nvPr>
        </p:nvSpPr>
        <p:spPr>
          <a:xfrm>
            <a:off x="3949148" y="6223828"/>
            <a:ext cx="4717774" cy="365125"/>
          </a:xfrm>
          <a:prstGeom prst="rect">
            <a:avLst/>
          </a:prstGeom>
        </p:spPr>
        <p:txBody>
          <a:bodyPr vert="horz" lIns="91440" tIns="45720" rIns="91440" bIns="45720" rtlCol="0" anchor="ctr"/>
          <a:lstStyle>
            <a:lvl1pPr algn="ctr">
              <a:defRPr sz="1200">
                <a:solidFill>
                  <a:schemeClr val="accent1"/>
                </a:solidFill>
              </a:defRPr>
            </a:lvl1pPr>
          </a:lstStyle>
          <a:p>
            <a:endParaRPr lang="en-IN"/>
          </a:p>
        </p:txBody>
      </p:sp>
      <p:sp>
        <p:nvSpPr>
          <p:cNvPr id="6" name="Slide Number Placeholder 5"/>
          <p:cNvSpPr>
            <a:spLocks noGrp="1"/>
          </p:cNvSpPr>
          <p:nvPr>
            <p:ph type="sldNum" sz="quarter" idx="4"/>
          </p:nvPr>
        </p:nvSpPr>
        <p:spPr>
          <a:xfrm>
            <a:off x="9329530" y="6223828"/>
            <a:ext cx="1706217" cy="365125"/>
          </a:xfrm>
          <a:prstGeom prst="rect">
            <a:avLst/>
          </a:prstGeom>
        </p:spPr>
        <p:txBody>
          <a:bodyPr vert="horz" lIns="91440" tIns="45720" rIns="91440" bIns="45720" rtlCol="0" anchor="ctr"/>
          <a:lstStyle>
            <a:lvl1pPr algn="r">
              <a:defRPr sz="1200">
                <a:solidFill>
                  <a:schemeClr val="accent1"/>
                </a:solidFill>
              </a:defRPr>
            </a:lvl1pPr>
          </a:lstStyle>
          <a:p>
            <a:fld id="{0E5FA1C7-2E5C-4940-AD17-035BBCF1C852}" type="slidenum">
              <a:rPr lang="en-IN" smtClean="0"/>
              <a:t>‹#›</a:t>
            </a:fld>
            <a:endParaRPr lang="en-IN"/>
          </a:p>
        </p:txBody>
      </p:sp>
    </p:spTree>
    <p:extLst>
      <p:ext uri="{BB962C8B-B14F-4D97-AF65-F5344CB8AC3E}">
        <p14:creationId xmlns:p14="http://schemas.microsoft.com/office/powerpoint/2010/main" val="2814123946"/>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xStyles>
    <p:titleStyle>
      <a:lvl1pPr algn="l" defTabSz="914400" rtl="0" eaLnBrk="1" latinLnBrk="0" hangingPunct="1">
        <a:lnSpc>
          <a:spcPct val="90000"/>
        </a:lnSpc>
        <a:spcBef>
          <a:spcPct val="0"/>
        </a:spcBef>
        <a:buNone/>
        <a:defRPr sz="4400" kern="1200">
          <a:solidFill>
            <a:schemeClr val="accent1"/>
          </a:solidFill>
          <a:latin typeface="+mj-lt"/>
          <a:ea typeface="+mj-ea"/>
          <a:cs typeface="+mj-cs"/>
        </a:defRPr>
      </a:lvl1pPr>
    </p:titleStyle>
    <p:bodyStyle>
      <a:lvl1pPr marL="228600" indent="-182880" algn="l" defTabSz="914400" rtl="0" eaLnBrk="1" latinLnBrk="0" hangingPunct="1">
        <a:lnSpc>
          <a:spcPct val="90000"/>
        </a:lnSpc>
        <a:spcBef>
          <a:spcPts val="1400"/>
        </a:spcBef>
        <a:buClr>
          <a:schemeClr val="accent1"/>
        </a:buClr>
        <a:buSzPct val="80000"/>
        <a:buFont typeface="Corbel" pitchFamily="34" charset="0"/>
        <a:buChar char="•"/>
        <a:defRPr sz="2200" kern="1200">
          <a:solidFill>
            <a:schemeClr val="accent1"/>
          </a:solidFill>
          <a:latin typeface="+mn-lt"/>
          <a:ea typeface="+mn-ea"/>
          <a:cs typeface="+mn-cs"/>
        </a:defRPr>
      </a:lvl1pPr>
      <a:lvl2pPr marL="45720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2000" kern="1200">
          <a:solidFill>
            <a:schemeClr val="accent1"/>
          </a:solidFill>
          <a:latin typeface="+mn-lt"/>
          <a:ea typeface="+mn-ea"/>
          <a:cs typeface="+mn-cs"/>
        </a:defRPr>
      </a:lvl2pPr>
      <a:lvl3pPr marL="73152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800" kern="1200">
          <a:solidFill>
            <a:schemeClr val="accent1"/>
          </a:solidFill>
          <a:latin typeface="+mn-lt"/>
          <a:ea typeface="+mn-ea"/>
          <a:cs typeface="+mn-cs"/>
        </a:defRPr>
      </a:lvl3pPr>
      <a:lvl4pPr marL="100584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4pPr>
      <a:lvl5pPr marL="128016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5pPr>
      <a:lvl6pPr marL="16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6pPr>
      <a:lvl7pPr marL="19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7pPr>
      <a:lvl8pPr marL="22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8pPr>
      <a:lvl9pPr marL="25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hyperlink" Target="https://www.cdc.gov/vhf/lassa/index.html" TargetMode="Externa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E417B0-7FD9-4A56-87BA-A7593C263FE3}"/>
              </a:ext>
            </a:extLst>
          </p:cNvPr>
          <p:cNvSpPr>
            <a:spLocks noGrp="1"/>
          </p:cNvSpPr>
          <p:nvPr>
            <p:ph type="ctrTitle"/>
          </p:nvPr>
        </p:nvSpPr>
        <p:spPr>
          <a:xfrm>
            <a:off x="1266422" y="695458"/>
            <a:ext cx="10234411" cy="1500859"/>
          </a:xfrm>
        </p:spPr>
        <p:txBody>
          <a:bodyPr>
            <a:noAutofit/>
          </a:bodyPr>
          <a:lstStyle/>
          <a:p>
            <a:r>
              <a:rPr lang="en-IN" sz="2500" b="0" cap="none"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IN SILICO APPROACH TO DETERMINE TARGET SPECIFICITY OF SEVERAL PHYTOCONSTITUENTS AGAINST HUMAN </a:t>
            </a:r>
            <a:r>
              <a:rPr lang="el-GR" sz="2500" b="0" cap="none"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Α</a:t>
            </a:r>
            <a:r>
              <a:rPr lang="en-IN" sz="2500" b="0" cap="none"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LPHA-DYSTROGLYCAN RECEPTOR: CHALLENGING LASSA VIRUS INFECTIVITY, VIRULENCE, AND PATHOGENICITY</a:t>
            </a:r>
          </a:p>
        </p:txBody>
      </p:sp>
      <p:sp>
        <p:nvSpPr>
          <p:cNvPr id="4" name="Rectangle 3">
            <a:extLst>
              <a:ext uri="{FF2B5EF4-FFF2-40B4-BE49-F238E27FC236}">
                <a16:creationId xmlns:a16="http://schemas.microsoft.com/office/drawing/2014/main" id="{BDED4850-CEB9-40DD-8F48-7D476C4EBC15}"/>
              </a:ext>
            </a:extLst>
          </p:cNvPr>
          <p:cNvSpPr/>
          <p:nvPr/>
        </p:nvSpPr>
        <p:spPr>
          <a:xfrm>
            <a:off x="5701048" y="4940516"/>
            <a:ext cx="6096000" cy="1346331"/>
          </a:xfrm>
          <a:prstGeom prst="rect">
            <a:avLst/>
          </a:prstGeom>
        </p:spPr>
        <p:txBody>
          <a:bodyPr>
            <a:spAutoFit/>
          </a:bodyPr>
          <a:lstStyle/>
          <a:p>
            <a:pPr algn="r">
              <a:lnSpc>
                <a:spcPct val="115000"/>
              </a:lnSpc>
              <a:spcAft>
                <a:spcPts val="0"/>
              </a:spcAft>
            </a:pPr>
            <a:r>
              <a:rPr lang="en-GB" b="1" kern="100" dirty="0">
                <a:latin typeface="Times New Roman" panose="02020603050405020304" pitchFamily="18" charset="0"/>
                <a:ea typeface="Times New Roman" panose="02020603050405020304" pitchFamily="18" charset="0"/>
                <a:cs typeface="Times New Roman" panose="02020603050405020304" pitchFamily="18" charset="0"/>
              </a:rPr>
              <a:t>Dr Uma </a:t>
            </a:r>
            <a:r>
              <a:rPr lang="en-GB" b="1" kern="100" dirty="0" err="1">
                <a:latin typeface="Times New Roman" panose="02020603050405020304" pitchFamily="18" charset="0"/>
                <a:ea typeface="Times New Roman" panose="02020603050405020304" pitchFamily="18" charset="0"/>
                <a:cs typeface="Times New Roman" panose="02020603050405020304" pitchFamily="18" charset="0"/>
              </a:rPr>
              <a:t>Nath.U</a:t>
            </a:r>
            <a:r>
              <a:rPr lang="en-GB" b="1" kern="100" dirty="0">
                <a:latin typeface="Times New Roman" panose="02020603050405020304" pitchFamily="18" charset="0"/>
                <a:ea typeface="Times New Roman" panose="02020603050405020304" pitchFamily="18" charset="0"/>
                <a:cs typeface="Times New Roman" panose="02020603050405020304" pitchFamily="18" charset="0"/>
              </a:rPr>
              <a:t>, Professor, </a:t>
            </a:r>
          </a:p>
          <a:p>
            <a:pPr algn="r">
              <a:lnSpc>
                <a:spcPct val="115000"/>
              </a:lnSpc>
              <a:spcAft>
                <a:spcPts val="0"/>
              </a:spcAft>
            </a:pPr>
            <a:r>
              <a:rPr lang="en-GB" b="1" kern="100" dirty="0">
                <a:latin typeface="Times New Roman" panose="02020603050405020304" pitchFamily="18" charset="0"/>
                <a:ea typeface="Times New Roman" panose="02020603050405020304" pitchFamily="18" charset="0"/>
                <a:cs typeface="Times New Roman" panose="02020603050405020304" pitchFamily="18" charset="0"/>
              </a:rPr>
              <a:t>Department of Pharmaceutical Analysis</a:t>
            </a:r>
            <a:endParaRPr lang="en-IN" kern="100" dirty="0">
              <a:latin typeface="Aptos"/>
              <a:ea typeface="Times New Roman" panose="02020603050405020304" pitchFamily="18" charset="0"/>
              <a:cs typeface="Times New Roman" panose="02020603050405020304" pitchFamily="18" charset="0"/>
            </a:endParaRPr>
          </a:p>
          <a:p>
            <a:pPr algn="r">
              <a:lnSpc>
                <a:spcPct val="115000"/>
              </a:lnSpc>
              <a:spcAft>
                <a:spcPts val="0"/>
              </a:spcAft>
            </a:pPr>
            <a:r>
              <a:rPr lang="en-GB" b="1" kern="100" dirty="0">
                <a:latin typeface="Times New Roman" panose="02020603050405020304" pitchFamily="18" charset="0"/>
                <a:ea typeface="Times New Roman" panose="02020603050405020304" pitchFamily="18" charset="0"/>
                <a:cs typeface="Times New Roman" panose="02020603050405020304" pitchFamily="18" charset="0"/>
              </a:rPr>
              <a:t> </a:t>
            </a:r>
            <a:r>
              <a:rPr lang="en-GB" b="1" kern="100" dirty="0" err="1">
                <a:latin typeface="Times New Roman" panose="02020603050405020304" pitchFamily="18" charset="0"/>
                <a:ea typeface="Times New Roman" panose="02020603050405020304" pitchFamily="18" charset="0"/>
                <a:cs typeface="Times New Roman" panose="02020603050405020304" pitchFamily="18" charset="0"/>
              </a:rPr>
              <a:t>Sreekrishna</a:t>
            </a:r>
            <a:r>
              <a:rPr lang="en-GB" b="1" kern="100" dirty="0">
                <a:latin typeface="Times New Roman" panose="02020603050405020304" pitchFamily="18" charset="0"/>
                <a:ea typeface="Times New Roman" panose="02020603050405020304" pitchFamily="18" charset="0"/>
                <a:cs typeface="Times New Roman" panose="02020603050405020304" pitchFamily="18" charset="0"/>
              </a:rPr>
              <a:t> College of Pharmacy and Research Centre, Thiruvananthapuram, Kerala, India</a:t>
            </a:r>
            <a:endParaRPr lang="en-IN" kern="100" dirty="0">
              <a:latin typeface="Aptos"/>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27682733"/>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B8D195-1385-4865-8EA4-68F3E27F5511}"/>
              </a:ext>
            </a:extLst>
          </p:cNvPr>
          <p:cNvSpPr>
            <a:spLocks noGrp="1"/>
          </p:cNvSpPr>
          <p:nvPr>
            <p:ph type="title"/>
          </p:nvPr>
        </p:nvSpPr>
        <p:spPr>
          <a:xfrm>
            <a:off x="838200" y="609824"/>
            <a:ext cx="10515600" cy="652306"/>
          </a:xfrm>
        </p:spPr>
        <p:txBody>
          <a:bodyPr>
            <a:normAutofit/>
          </a:bodyPr>
          <a:lstStyle/>
          <a:p>
            <a:pPr algn="ctr"/>
            <a:r>
              <a:rPr lang="en-GB" sz="4000" b="1" dirty="0">
                <a:latin typeface="Times New Roman" panose="02020603050405020304" pitchFamily="18" charset="0"/>
                <a:cs typeface="Times New Roman" panose="02020603050405020304" pitchFamily="18" charset="0"/>
              </a:rPr>
              <a:t>ABSTRACT</a:t>
            </a:r>
            <a:endParaRPr lang="en-IN" sz="4000" dirty="0">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B57C827C-AE8D-485A-AF62-94B3115525CC}"/>
              </a:ext>
            </a:extLst>
          </p:cNvPr>
          <p:cNvSpPr/>
          <p:nvPr/>
        </p:nvSpPr>
        <p:spPr>
          <a:xfrm>
            <a:off x="1086119" y="1120462"/>
            <a:ext cx="10019762" cy="5449377"/>
          </a:xfrm>
          <a:prstGeom prst="rect">
            <a:avLst/>
          </a:prstGeom>
        </p:spPr>
        <p:txBody>
          <a:bodyPr wrap="square">
            <a:spAutoFit/>
          </a:bodyPr>
          <a:lstStyle/>
          <a:p>
            <a:pPr algn="just">
              <a:lnSpc>
                <a:spcPct val="150000"/>
              </a:lnSpc>
              <a:spcAft>
                <a:spcPts val="0"/>
              </a:spcAft>
            </a:pPr>
            <a:r>
              <a:rPr lang="en-GB" kern="100" dirty="0">
                <a:latin typeface="Times New Roman" panose="02020603050405020304" pitchFamily="18" charset="0"/>
                <a:ea typeface="Times New Roman" panose="02020603050405020304" pitchFamily="18" charset="0"/>
                <a:cs typeface="Times New Roman" panose="02020603050405020304" pitchFamily="18" charset="0"/>
              </a:rPr>
              <a:t>For the discovery of agents from natural sources for effectively managing the numerous challenges (Infectivity, Virulence, and Pathogenicity) imposed by Lassa virus, the present study involved screening of few natural </a:t>
            </a:r>
            <a:r>
              <a:rPr lang="en-GB" kern="100" dirty="0" err="1">
                <a:latin typeface="Times New Roman" panose="02020603050405020304" pitchFamily="18" charset="0"/>
                <a:ea typeface="Times New Roman" panose="02020603050405020304" pitchFamily="18" charset="0"/>
                <a:cs typeface="Times New Roman" panose="02020603050405020304" pitchFamily="18" charset="0"/>
              </a:rPr>
              <a:t>bioactives</a:t>
            </a:r>
            <a:r>
              <a:rPr lang="en-GB" kern="100" dirty="0">
                <a:latin typeface="Times New Roman" panose="02020603050405020304" pitchFamily="18" charset="0"/>
                <a:ea typeface="Times New Roman" panose="02020603050405020304" pitchFamily="18" charset="0"/>
                <a:cs typeface="Times New Roman" panose="02020603050405020304" pitchFamily="18" charset="0"/>
              </a:rPr>
              <a:t>; (1) Peonidin; (2) β-Cryptoxanthin; 3) Zeaxanthin; (4) Hydroxy cinnamic acid; (5) Myricetin; (6) Quercetin; (7) </a:t>
            </a:r>
            <a:r>
              <a:rPr lang="en-GB" kern="100" dirty="0" err="1">
                <a:latin typeface="Times New Roman" panose="02020603050405020304" pitchFamily="18" charset="0"/>
                <a:ea typeface="Times New Roman" panose="02020603050405020304" pitchFamily="18" charset="0"/>
                <a:cs typeface="Times New Roman" panose="02020603050405020304" pitchFamily="18" charset="0"/>
              </a:rPr>
              <a:t>Kaemferol</a:t>
            </a:r>
            <a:r>
              <a:rPr lang="en-GB" kern="100" dirty="0">
                <a:latin typeface="Times New Roman" panose="02020603050405020304" pitchFamily="18" charset="0"/>
                <a:ea typeface="Times New Roman" panose="02020603050405020304" pitchFamily="18" charset="0"/>
                <a:cs typeface="Times New Roman" panose="02020603050405020304" pitchFamily="18" charset="0"/>
              </a:rPr>
              <a:t>; (8) Luteolin; (9) Apigenin; (10) Chlorogenic acid; (11) 3,4-di-</a:t>
            </a:r>
            <a:r>
              <a:rPr lang="en-GB" i="1" kern="100" dirty="0">
                <a:latin typeface="Times New Roman" panose="02020603050405020304" pitchFamily="18" charset="0"/>
                <a:ea typeface="Times New Roman" panose="02020603050405020304" pitchFamily="18" charset="0"/>
                <a:cs typeface="Times New Roman" panose="02020603050405020304" pitchFamily="18" charset="0"/>
              </a:rPr>
              <a:t>O</a:t>
            </a:r>
            <a:r>
              <a:rPr lang="en-GB" kern="100" dirty="0">
                <a:latin typeface="Times New Roman" panose="02020603050405020304" pitchFamily="18" charset="0"/>
                <a:ea typeface="Times New Roman" panose="02020603050405020304" pitchFamily="18" charset="0"/>
                <a:cs typeface="Times New Roman" panose="02020603050405020304" pitchFamily="18" charset="0"/>
              </a:rPr>
              <a:t>-caffeoylquinic acid; (12) 4,5-di-</a:t>
            </a:r>
            <a:r>
              <a:rPr lang="en-GB" i="1" kern="100" dirty="0">
                <a:latin typeface="Times New Roman" panose="02020603050405020304" pitchFamily="18" charset="0"/>
                <a:ea typeface="Times New Roman" panose="02020603050405020304" pitchFamily="18" charset="0"/>
                <a:cs typeface="Times New Roman" panose="02020603050405020304" pitchFamily="18" charset="0"/>
              </a:rPr>
              <a:t>O</a:t>
            </a:r>
            <a:r>
              <a:rPr lang="en-GB" kern="100" dirty="0">
                <a:latin typeface="Times New Roman" panose="02020603050405020304" pitchFamily="18" charset="0"/>
                <a:ea typeface="Times New Roman" panose="02020603050405020304" pitchFamily="18" charset="0"/>
                <a:cs typeface="Times New Roman" panose="02020603050405020304" pitchFamily="18" charset="0"/>
              </a:rPr>
              <a:t>-caffeoylquinic acid; (13) 3,4,5-tri-</a:t>
            </a:r>
            <a:r>
              <a:rPr lang="en-GB" i="1" kern="100" dirty="0">
                <a:latin typeface="Times New Roman" panose="02020603050405020304" pitchFamily="18" charset="0"/>
                <a:ea typeface="Times New Roman" panose="02020603050405020304" pitchFamily="18" charset="0"/>
                <a:cs typeface="Times New Roman" panose="02020603050405020304" pitchFamily="18" charset="0"/>
              </a:rPr>
              <a:t>O</a:t>
            </a:r>
            <a:r>
              <a:rPr lang="en-GB" kern="100" dirty="0">
                <a:latin typeface="Times New Roman" panose="02020603050405020304" pitchFamily="18" charset="0"/>
                <a:ea typeface="Times New Roman" panose="02020603050405020304" pitchFamily="18" charset="0"/>
                <a:cs typeface="Times New Roman" panose="02020603050405020304" pitchFamily="18" charset="0"/>
              </a:rPr>
              <a:t>-caffeoylquinic acid; (14) 1-Ipomeanol; (15) 4-Ipomeanol; (16) 1,4-Ipomeadiol; (17) </a:t>
            </a:r>
            <a:r>
              <a:rPr lang="en-GB" kern="100" dirty="0" err="1">
                <a:latin typeface="Times New Roman" panose="02020603050405020304" pitchFamily="18" charset="0"/>
                <a:ea typeface="Times New Roman" panose="02020603050405020304" pitchFamily="18" charset="0"/>
                <a:cs typeface="Times New Roman" panose="02020603050405020304" pitchFamily="18" charset="0"/>
              </a:rPr>
              <a:t>Ipomeanine</a:t>
            </a:r>
            <a:r>
              <a:rPr lang="en-GB" kern="100" dirty="0">
                <a:latin typeface="Times New Roman" panose="02020603050405020304" pitchFamily="18" charset="0"/>
                <a:ea typeface="Times New Roman" panose="02020603050405020304" pitchFamily="18" charset="0"/>
                <a:cs typeface="Times New Roman" panose="02020603050405020304" pitchFamily="18" charset="0"/>
              </a:rPr>
              <a:t>; (18) Cyanidin; (19) Delphinidin; and (20) Malvidin via </a:t>
            </a:r>
            <a:r>
              <a:rPr lang="en-GB" i="1" kern="100" dirty="0">
                <a:latin typeface="Times New Roman" panose="02020603050405020304" pitchFamily="18" charset="0"/>
                <a:ea typeface="Times New Roman" panose="02020603050405020304" pitchFamily="18" charset="0"/>
                <a:cs typeface="Times New Roman" panose="02020603050405020304" pitchFamily="18" charset="0"/>
              </a:rPr>
              <a:t>in silico</a:t>
            </a:r>
            <a:r>
              <a:rPr lang="en-GB" kern="100" dirty="0">
                <a:latin typeface="Times New Roman" panose="02020603050405020304" pitchFamily="18" charset="0"/>
                <a:ea typeface="Times New Roman" panose="02020603050405020304" pitchFamily="18" charset="0"/>
                <a:cs typeface="Times New Roman" panose="02020603050405020304" pitchFamily="18" charset="0"/>
              </a:rPr>
              <a:t> structure-based drug design (SBDD) technique by utilizing the Schrodinger Maestro 9.1 software against the crystal structure of human alpha-</a:t>
            </a:r>
            <a:r>
              <a:rPr lang="en-GB" kern="100" dirty="0" err="1">
                <a:latin typeface="Times New Roman" panose="02020603050405020304" pitchFamily="18" charset="0"/>
                <a:ea typeface="Times New Roman" panose="02020603050405020304" pitchFamily="18" charset="0"/>
                <a:cs typeface="Times New Roman" panose="02020603050405020304" pitchFamily="18" charset="0"/>
              </a:rPr>
              <a:t>dystroglycan</a:t>
            </a:r>
            <a:r>
              <a:rPr lang="en-GB" kern="100" dirty="0">
                <a:latin typeface="Times New Roman" panose="02020603050405020304" pitchFamily="18" charset="0"/>
                <a:ea typeface="Times New Roman" panose="02020603050405020304" pitchFamily="18" charset="0"/>
                <a:cs typeface="Times New Roman" panose="02020603050405020304" pitchFamily="18" charset="0"/>
              </a:rPr>
              <a:t> (PDB ID: 5LLK), a target known for the entrance of virus into host cells by interfering with the development of the glycoprotein. Also, drug-likeliness studies, bioavailability studies, and pharmacokinetic studies have been performed for the most effective compound, Malvidin using </a:t>
            </a:r>
            <a:r>
              <a:rPr lang="en-GB" kern="100" dirty="0" err="1">
                <a:latin typeface="Times New Roman" panose="02020603050405020304" pitchFamily="18" charset="0"/>
                <a:ea typeface="Times New Roman" panose="02020603050405020304" pitchFamily="18" charset="0"/>
                <a:cs typeface="Times New Roman" panose="02020603050405020304" pitchFamily="18" charset="0"/>
              </a:rPr>
              <a:t>SwissADME</a:t>
            </a:r>
            <a:r>
              <a:rPr lang="en-GB" kern="100" dirty="0">
                <a:latin typeface="Times New Roman" panose="02020603050405020304" pitchFamily="18" charset="0"/>
                <a:ea typeface="Times New Roman" panose="02020603050405020304" pitchFamily="18" charset="0"/>
                <a:cs typeface="Times New Roman" panose="02020603050405020304" pitchFamily="18" charset="0"/>
              </a:rPr>
              <a:t> online tool. The study will provide clues, motivate, and throw light on imperative aspects for the globally working medicinal chemists in the rational designing of anti-infective drugs in the near future.</a:t>
            </a:r>
            <a:endParaRPr lang="en-IN" kern="100" dirty="0">
              <a:latin typeface="Aptos"/>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34697044"/>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B1EE89-8515-45FE-B449-97E01096FCDC}"/>
              </a:ext>
            </a:extLst>
          </p:cNvPr>
          <p:cNvSpPr>
            <a:spLocks noGrp="1"/>
          </p:cNvSpPr>
          <p:nvPr>
            <p:ph type="title"/>
          </p:nvPr>
        </p:nvSpPr>
        <p:spPr>
          <a:xfrm>
            <a:off x="838200" y="493914"/>
            <a:ext cx="10515600" cy="665185"/>
          </a:xfrm>
        </p:spPr>
        <p:txBody>
          <a:bodyPr>
            <a:normAutofit/>
          </a:bodyPr>
          <a:lstStyle/>
          <a:p>
            <a:pPr algn="ctr"/>
            <a:r>
              <a:rPr lang="en-GB" sz="4000" b="1" dirty="0">
                <a:latin typeface="Times New Roman" panose="02020603050405020304" pitchFamily="18" charset="0"/>
                <a:cs typeface="Times New Roman" panose="02020603050405020304" pitchFamily="18" charset="0"/>
              </a:rPr>
              <a:t>INTRODUCTION</a:t>
            </a:r>
            <a:endParaRPr lang="en-IN" sz="4000" dirty="0">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D9119439-F88A-41BB-9F0E-7ECAB1E7048A}"/>
              </a:ext>
            </a:extLst>
          </p:cNvPr>
          <p:cNvSpPr/>
          <p:nvPr/>
        </p:nvSpPr>
        <p:spPr>
          <a:xfrm>
            <a:off x="429295" y="1159099"/>
            <a:ext cx="11333409" cy="5355312"/>
          </a:xfrm>
          <a:prstGeom prst="rect">
            <a:avLst/>
          </a:prstGeom>
        </p:spPr>
        <p:txBody>
          <a:bodyPr wrap="square">
            <a:spAutoFit/>
          </a:bodyPr>
          <a:lstStyle/>
          <a:p>
            <a:pPr indent="457200" algn="just">
              <a:spcAft>
                <a:spcPts val="0"/>
              </a:spcAft>
            </a:pPr>
            <a:r>
              <a:rPr lang="en-GB" kern="100" dirty="0">
                <a:latin typeface="Times New Roman" panose="02020603050405020304" pitchFamily="18" charset="0"/>
                <a:ea typeface="Times New Roman" panose="02020603050405020304" pitchFamily="18" charset="0"/>
                <a:cs typeface="Times New Roman" panose="02020603050405020304" pitchFamily="18" charset="0"/>
              </a:rPr>
              <a:t>Among the people that live in Western Africa, Lassa fever (LF) is endemic [1]. The rat </a:t>
            </a:r>
            <a:r>
              <a:rPr lang="en-GB" i="1" kern="100" dirty="0" err="1">
                <a:latin typeface="Times New Roman" panose="02020603050405020304" pitchFamily="18" charset="0"/>
                <a:ea typeface="Times New Roman" panose="02020603050405020304" pitchFamily="18" charset="0"/>
                <a:cs typeface="Times New Roman" panose="02020603050405020304" pitchFamily="18" charset="0"/>
              </a:rPr>
              <a:t>Mastomys</a:t>
            </a:r>
            <a:r>
              <a:rPr lang="en-GB" i="1" kern="100" dirty="0">
                <a:latin typeface="Times New Roman" panose="02020603050405020304" pitchFamily="18" charset="0"/>
                <a:ea typeface="Times New Roman" panose="02020603050405020304" pitchFamily="18" charset="0"/>
                <a:cs typeface="Times New Roman" panose="02020603050405020304" pitchFamily="18" charset="0"/>
              </a:rPr>
              <a:t> </a:t>
            </a:r>
            <a:r>
              <a:rPr lang="en-GB" i="1" kern="100" dirty="0" err="1">
                <a:latin typeface="Times New Roman" panose="02020603050405020304" pitchFamily="18" charset="0"/>
                <a:ea typeface="Times New Roman" panose="02020603050405020304" pitchFamily="18" charset="0"/>
                <a:cs typeface="Times New Roman" panose="02020603050405020304" pitchFamily="18" charset="0"/>
              </a:rPr>
              <a:t>natalensis</a:t>
            </a:r>
            <a:r>
              <a:rPr lang="en-GB" kern="100" dirty="0">
                <a:latin typeface="Times New Roman" panose="02020603050405020304" pitchFamily="18" charset="0"/>
                <a:ea typeface="Times New Roman" panose="02020603050405020304" pitchFamily="18" charset="0"/>
                <a:cs typeface="Times New Roman" panose="02020603050405020304" pitchFamily="18" charset="0"/>
              </a:rPr>
              <a:t> is the primary reservoir and transmitter of the </a:t>
            </a:r>
            <a:r>
              <a:rPr lang="en-GB" i="1" kern="100" dirty="0">
                <a:latin typeface="Times New Roman" panose="02020603050405020304" pitchFamily="18" charset="0"/>
                <a:ea typeface="Times New Roman" panose="02020603050405020304" pitchFamily="18" charset="0"/>
                <a:cs typeface="Times New Roman" panose="02020603050405020304" pitchFamily="18" charset="0"/>
              </a:rPr>
              <a:t>Lassa </a:t>
            </a:r>
            <a:r>
              <a:rPr lang="en-GB" i="1" kern="100" dirty="0" err="1">
                <a:latin typeface="Times New Roman" panose="02020603050405020304" pitchFamily="18" charset="0"/>
                <a:ea typeface="Times New Roman" panose="02020603050405020304" pitchFamily="18" charset="0"/>
                <a:cs typeface="Times New Roman" panose="02020603050405020304" pitchFamily="18" charset="0"/>
              </a:rPr>
              <a:t>mammarenavirus</a:t>
            </a:r>
            <a:r>
              <a:rPr lang="en-GB" kern="100" dirty="0">
                <a:latin typeface="Times New Roman" panose="02020603050405020304" pitchFamily="18" charset="0"/>
                <a:ea typeface="Times New Roman" panose="02020603050405020304" pitchFamily="18" charset="0"/>
                <a:cs typeface="Times New Roman" panose="02020603050405020304" pitchFamily="18" charset="0"/>
              </a:rPr>
              <a:t> (LASV) that causes the sickness in mammals [2]. The most lethal arenavirus, Lassa virus, is a member of the Old World (OW) virus family [3]. In West Africa, LASV causes between 300,000 and 500,000 annual infections and 5,000 annual fatalities [4]. Biological fluids (urine, blood, saliva, </a:t>
            </a:r>
            <a:r>
              <a:rPr lang="en-GB" kern="100" dirty="0" err="1">
                <a:latin typeface="Times New Roman" panose="02020603050405020304" pitchFamily="18" charset="0"/>
                <a:ea typeface="Times New Roman" panose="02020603050405020304" pitchFamily="18" charset="0"/>
                <a:cs typeface="Times New Roman" panose="02020603050405020304" pitchFamily="18" charset="0"/>
              </a:rPr>
              <a:t>feces</a:t>
            </a:r>
            <a:r>
              <a:rPr lang="en-GB" kern="100" dirty="0">
                <a:latin typeface="Times New Roman" panose="02020603050405020304" pitchFamily="18" charset="0"/>
                <a:ea typeface="Times New Roman" panose="02020603050405020304" pitchFamily="18" charset="0"/>
                <a:cs typeface="Times New Roman" panose="02020603050405020304" pitchFamily="18" charset="0"/>
              </a:rPr>
              <a:t>) from infected hosts may transfer the LASV both zoonotically and between humans [5]. The primary symptoms of LF take from 3 days to 21 days to appear in human [6]. These include fever, nausea, and bleeding, as well as neurological, pulmonary, and gastrointestinal problems. </a:t>
            </a:r>
            <a:endParaRPr lang="en-IN" kern="100" dirty="0">
              <a:latin typeface="Aptos"/>
              <a:ea typeface="Times New Roman" panose="02020603050405020304" pitchFamily="18" charset="0"/>
              <a:cs typeface="Times New Roman" panose="02020603050405020304" pitchFamily="18" charset="0"/>
            </a:endParaRPr>
          </a:p>
          <a:p>
            <a:pPr indent="457200" algn="just">
              <a:spcAft>
                <a:spcPts val="0"/>
              </a:spcAft>
            </a:pPr>
            <a:r>
              <a:rPr lang="en-GB" kern="100" dirty="0">
                <a:latin typeface="Times New Roman" panose="02020603050405020304" pitchFamily="18" charset="0"/>
                <a:ea typeface="Times New Roman" panose="02020603050405020304" pitchFamily="18" charset="0"/>
                <a:cs typeface="Times New Roman" panose="02020603050405020304" pitchFamily="18" charset="0"/>
              </a:rPr>
              <a:t>When it comes to gaining access to the host cell, the virion glycoprotein (GP) is where it is at for LASV. The SSP-GP1-GP2 trimer's GP1 binds to the host cell's </a:t>
            </a:r>
            <a:r>
              <a:rPr lang="en-GB" kern="100" dirty="0">
                <a:latin typeface="Calibri" panose="020F0502020204030204" pitchFamily="34" charset="0"/>
                <a:ea typeface="Calibri" panose="020F0502020204030204" pitchFamily="34" charset="0"/>
                <a:cs typeface="Times New Roman" panose="02020603050405020304" pitchFamily="18" charset="0"/>
              </a:rPr>
              <a:t>α</a:t>
            </a:r>
            <a:r>
              <a:rPr lang="en-GB" kern="100" dirty="0">
                <a:latin typeface="Times New Roman" panose="02020603050405020304" pitchFamily="18" charset="0"/>
                <a:ea typeface="Times New Roman" panose="02020603050405020304" pitchFamily="18" charset="0"/>
                <a:cs typeface="Times New Roman" panose="02020603050405020304" pitchFamily="18" charset="0"/>
              </a:rPr>
              <a:t>-</a:t>
            </a:r>
            <a:r>
              <a:rPr lang="en-GB" kern="100" dirty="0" err="1">
                <a:latin typeface="Times New Roman" panose="02020603050405020304" pitchFamily="18" charset="0"/>
                <a:ea typeface="Times New Roman" panose="02020603050405020304" pitchFamily="18" charset="0"/>
                <a:cs typeface="Times New Roman" panose="02020603050405020304" pitchFamily="18" charset="0"/>
              </a:rPr>
              <a:t>dystroglycan</a:t>
            </a:r>
            <a:r>
              <a:rPr lang="en-GB" kern="100" dirty="0">
                <a:latin typeface="Times New Roman" panose="02020603050405020304" pitchFamily="18" charset="0"/>
                <a:ea typeface="Times New Roman" panose="02020603050405020304" pitchFamily="18" charset="0"/>
                <a:cs typeface="Times New Roman" panose="02020603050405020304" pitchFamily="18" charset="0"/>
              </a:rPr>
              <a:t> (</a:t>
            </a:r>
            <a:r>
              <a:rPr lang="en-GB" kern="100" dirty="0">
                <a:latin typeface="Calibri" panose="020F0502020204030204" pitchFamily="34" charset="0"/>
                <a:ea typeface="Calibri" panose="020F0502020204030204" pitchFamily="34" charset="0"/>
                <a:cs typeface="Times New Roman" panose="02020603050405020304" pitchFamily="18" charset="0"/>
              </a:rPr>
              <a:t>α</a:t>
            </a:r>
            <a:r>
              <a:rPr lang="en-GB" kern="100" dirty="0">
                <a:latin typeface="Times New Roman" panose="02020603050405020304" pitchFamily="18" charset="0"/>
                <a:ea typeface="Times New Roman" panose="02020603050405020304" pitchFamily="18" charset="0"/>
                <a:cs typeface="Times New Roman" panose="02020603050405020304" pitchFamily="18" charset="0"/>
              </a:rPr>
              <a:t>-DG) receptor [7]. </a:t>
            </a:r>
            <a:r>
              <a:rPr lang="en-GB" kern="100" dirty="0">
                <a:latin typeface="Calibri" panose="020F0502020204030204" pitchFamily="34" charset="0"/>
                <a:ea typeface="Calibri" panose="020F0502020204030204" pitchFamily="34" charset="0"/>
                <a:cs typeface="Times New Roman" panose="02020603050405020304" pitchFamily="18" charset="0"/>
              </a:rPr>
              <a:t>α</a:t>
            </a:r>
            <a:r>
              <a:rPr lang="en-GB" kern="100" dirty="0">
                <a:latin typeface="Times New Roman" panose="02020603050405020304" pitchFamily="18" charset="0"/>
                <a:ea typeface="Times New Roman" panose="02020603050405020304" pitchFamily="18" charset="0"/>
                <a:cs typeface="Times New Roman" panose="02020603050405020304" pitchFamily="18" charset="0"/>
              </a:rPr>
              <a:t>-</a:t>
            </a:r>
            <a:r>
              <a:rPr lang="en-GB" kern="100" dirty="0" err="1">
                <a:latin typeface="Times New Roman" panose="02020603050405020304" pitchFamily="18" charset="0"/>
                <a:ea typeface="Times New Roman" panose="02020603050405020304" pitchFamily="18" charset="0"/>
                <a:cs typeface="Times New Roman" panose="02020603050405020304" pitchFamily="18" charset="0"/>
              </a:rPr>
              <a:t>Dystroglycan</a:t>
            </a:r>
            <a:r>
              <a:rPr lang="en-GB" kern="100" dirty="0">
                <a:latin typeface="Times New Roman" panose="02020603050405020304" pitchFamily="18" charset="0"/>
                <a:ea typeface="Times New Roman" panose="02020603050405020304" pitchFamily="18" charset="0"/>
                <a:cs typeface="Times New Roman" panose="02020603050405020304" pitchFamily="18" charset="0"/>
              </a:rPr>
              <a:t> is highly expressed in all human tissues and acts as a connection between the extracellular matrix and the cytoskeleton [8]. Post-translational glycosylation of </a:t>
            </a:r>
            <a:r>
              <a:rPr lang="en-GB" kern="100" dirty="0">
                <a:latin typeface="Calibri" panose="020F0502020204030204" pitchFamily="34" charset="0"/>
                <a:ea typeface="Calibri" panose="020F0502020204030204" pitchFamily="34" charset="0"/>
                <a:cs typeface="Times New Roman" panose="02020603050405020304" pitchFamily="18" charset="0"/>
              </a:rPr>
              <a:t>α</a:t>
            </a:r>
            <a:r>
              <a:rPr lang="en-GB" kern="100" dirty="0">
                <a:latin typeface="Times New Roman" panose="02020603050405020304" pitchFamily="18" charset="0"/>
                <a:ea typeface="Times New Roman" panose="02020603050405020304" pitchFamily="18" charset="0"/>
                <a:cs typeface="Times New Roman" panose="02020603050405020304" pitchFamily="18" charset="0"/>
              </a:rPr>
              <a:t>-DG by glycosyltransferase is required for normal biological activity and is also necessary for the recognition and binding of the LASV GP1 to </a:t>
            </a:r>
            <a:r>
              <a:rPr lang="en-GB" kern="100" dirty="0">
                <a:latin typeface="Calibri" panose="020F0502020204030204" pitchFamily="34" charset="0"/>
                <a:ea typeface="Calibri" panose="020F0502020204030204" pitchFamily="34" charset="0"/>
                <a:cs typeface="Times New Roman" panose="02020603050405020304" pitchFamily="18" charset="0"/>
              </a:rPr>
              <a:t>α</a:t>
            </a:r>
            <a:r>
              <a:rPr lang="en-GB" kern="100" dirty="0">
                <a:latin typeface="Times New Roman" panose="02020603050405020304" pitchFamily="18" charset="0"/>
                <a:ea typeface="Times New Roman" panose="02020603050405020304" pitchFamily="18" charset="0"/>
                <a:cs typeface="Times New Roman" panose="02020603050405020304" pitchFamily="18" charset="0"/>
              </a:rPr>
              <a:t>-DG [9]. Attachment of virion glycoproteins to extracellular </a:t>
            </a:r>
            <a:r>
              <a:rPr lang="en-GB" kern="100" dirty="0">
                <a:latin typeface="Calibri" panose="020F0502020204030204" pitchFamily="34" charset="0"/>
                <a:ea typeface="Calibri" panose="020F0502020204030204" pitchFamily="34" charset="0"/>
                <a:cs typeface="Times New Roman" panose="02020603050405020304" pitchFamily="18" charset="0"/>
              </a:rPr>
              <a:t>α</a:t>
            </a:r>
            <a:r>
              <a:rPr lang="en-GB" kern="100" dirty="0">
                <a:latin typeface="Times New Roman" panose="02020603050405020304" pitchFamily="18" charset="0"/>
                <a:ea typeface="Times New Roman" panose="02020603050405020304" pitchFamily="18" charset="0"/>
                <a:cs typeface="Times New Roman" panose="02020603050405020304" pitchFamily="18" charset="0"/>
              </a:rPr>
              <a:t>-DG triggers phosphorylation of </a:t>
            </a:r>
            <a:r>
              <a:rPr lang="en-GB" kern="100" dirty="0">
                <a:latin typeface="Calibri" panose="020F0502020204030204" pitchFamily="34" charset="0"/>
                <a:ea typeface="Calibri" panose="020F0502020204030204" pitchFamily="34" charset="0"/>
                <a:cs typeface="Times New Roman" panose="02020603050405020304" pitchFamily="18" charset="0"/>
              </a:rPr>
              <a:t>α</a:t>
            </a:r>
            <a:r>
              <a:rPr lang="en-GB" kern="100" dirty="0">
                <a:latin typeface="Times New Roman" panose="02020603050405020304" pitchFamily="18" charset="0"/>
                <a:ea typeface="Times New Roman" panose="02020603050405020304" pitchFamily="18" charset="0"/>
                <a:cs typeface="Times New Roman" panose="02020603050405020304" pitchFamily="18" charset="0"/>
              </a:rPr>
              <a:t>-DG at its tyrosine residues, paving the way for late endosomal transit of the viral particle [10]. After entering the cell, GP is processed to release a stable signal peptide (SSP) and an early GP1/GP2 complex. Cleavage of the GP1/GP2 complex into N-terminus GP1 and C-terminus GP2 subunit occurs after translocation to the Golgi apparatus [11]. The GP1 then undergoes a conformational change in a low acidic environment (pH 5), where it supports the receptor transition from </a:t>
            </a:r>
            <a:r>
              <a:rPr lang="en-GB" kern="100" dirty="0">
                <a:latin typeface="Calibri" panose="020F0502020204030204" pitchFamily="34" charset="0"/>
                <a:ea typeface="Calibri" panose="020F0502020204030204" pitchFamily="34" charset="0"/>
                <a:cs typeface="Times New Roman" panose="02020603050405020304" pitchFamily="18" charset="0"/>
              </a:rPr>
              <a:t>α</a:t>
            </a:r>
            <a:r>
              <a:rPr lang="en-GB" kern="100" dirty="0">
                <a:latin typeface="Times New Roman" panose="02020603050405020304" pitchFamily="18" charset="0"/>
                <a:ea typeface="Times New Roman" panose="02020603050405020304" pitchFamily="18" charset="0"/>
                <a:cs typeface="Times New Roman" panose="02020603050405020304" pitchFamily="18" charset="0"/>
              </a:rPr>
              <a:t>-DG to lysosome-associated membrane protein 1 (LAMP1), leading to viral genome membrane fusion, replication, transcription, and translation [7]. Thus, preventing LASV entrance into host cells by interfering with the development of the GP1 and </a:t>
            </a:r>
            <a:r>
              <a:rPr lang="en-GB" kern="100" dirty="0">
                <a:latin typeface="Calibri" panose="020F0502020204030204" pitchFamily="34" charset="0"/>
                <a:ea typeface="Calibri" panose="020F0502020204030204" pitchFamily="34" charset="0"/>
                <a:cs typeface="Times New Roman" panose="02020603050405020304" pitchFamily="18" charset="0"/>
              </a:rPr>
              <a:t>α</a:t>
            </a:r>
            <a:r>
              <a:rPr lang="en-GB" kern="100" dirty="0">
                <a:latin typeface="Times New Roman" panose="02020603050405020304" pitchFamily="18" charset="0"/>
                <a:ea typeface="Times New Roman" panose="02020603050405020304" pitchFamily="18" charset="0"/>
                <a:cs typeface="Times New Roman" panose="02020603050405020304" pitchFamily="18" charset="0"/>
              </a:rPr>
              <a:t>-DG receptor complex may disrupt the whole infection process.</a:t>
            </a:r>
            <a:endParaRPr lang="en-IN" kern="100" dirty="0">
              <a:latin typeface="Aptos"/>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53799974"/>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A6F72A-F9C3-4D76-BA5E-25FD8BB75BFE}"/>
              </a:ext>
            </a:extLst>
          </p:cNvPr>
          <p:cNvSpPr>
            <a:spLocks noGrp="1"/>
          </p:cNvSpPr>
          <p:nvPr>
            <p:ph type="title"/>
          </p:nvPr>
        </p:nvSpPr>
        <p:spPr>
          <a:xfrm>
            <a:off x="838200" y="326490"/>
            <a:ext cx="10515600" cy="742458"/>
          </a:xfrm>
        </p:spPr>
        <p:txBody>
          <a:bodyPr>
            <a:normAutofit/>
          </a:bodyPr>
          <a:lstStyle/>
          <a:p>
            <a:pPr algn="ctr"/>
            <a:r>
              <a:rPr lang="en-GB" sz="4000" b="1" dirty="0">
                <a:latin typeface="Times New Roman" panose="02020603050405020304" pitchFamily="18" charset="0"/>
                <a:cs typeface="Times New Roman" panose="02020603050405020304" pitchFamily="18" charset="0"/>
              </a:rPr>
              <a:t>MATERIALS AND METHODS</a:t>
            </a:r>
            <a:endParaRPr lang="en-IN" sz="4000" dirty="0">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AA283C89-D0F2-4BBB-8DF5-A6806BA4BF67}"/>
              </a:ext>
            </a:extLst>
          </p:cNvPr>
          <p:cNvSpPr/>
          <p:nvPr/>
        </p:nvSpPr>
        <p:spPr>
          <a:xfrm>
            <a:off x="319825" y="1068948"/>
            <a:ext cx="11552349" cy="5632311"/>
          </a:xfrm>
          <a:prstGeom prst="rect">
            <a:avLst/>
          </a:prstGeom>
        </p:spPr>
        <p:txBody>
          <a:bodyPr wrap="square">
            <a:spAutoFit/>
          </a:bodyPr>
          <a:lstStyle/>
          <a:p>
            <a:pPr algn="just">
              <a:spcAft>
                <a:spcPts val="0"/>
              </a:spcAft>
            </a:pPr>
            <a:r>
              <a:rPr lang="en-GB" b="1" kern="100" dirty="0">
                <a:latin typeface="Times New Roman" panose="02020603050405020304" pitchFamily="18" charset="0"/>
                <a:ea typeface="Times New Roman" panose="02020603050405020304" pitchFamily="18" charset="0"/>
                <a:cs typeface="Times New Roman" panose="02020603050405020304" pitchFamily="18" charset="0"/>
              </a:rPr>
              <a:t>2.1.1. Preparation of Ligand</a:t>
            </a:r>
            <a:endParaRPr lang="en-IN" kern="100" dirty="0">
              <a:latin typeface="Aptos"/>
              <a:ea typeface="Times New Roman" panose="02020603050405020304" pitchFamily="18" charset="0"/>
              <a:cs typeface="Times New Roman" panose="02020603050405020304" pitchFamily="18" charset="0"/>
            </a:endParaRPr>
          </a:p>
          <a:p>
            <a:pPr algn="just">
              <a:spcAft>
                <a:spcPts val="0"/>
              </a:spcAft>
            </a:pPr>
            <a:r>
              <a:rPr lang="en-GB" kern="100" dirty="0">
                <a:latin typeface="Times New Roman" panose="02020603050405020304" pitchFamily="18" charset="0"/>
                <a:ea typeface="Times New Roman" panose="02020603050405020304" pitchFamily="18" charset="0"/>
                <a:cs typeface="Times New Roman" panose="02020603050405020304" pitchFamily="18" charset="0"/>
              </a:rPr>
              <a:t>The structures were created using the Schrodinger Software suite 2021-2's 2D-sketcher module. For docking analysis, the Maestro environment version 12.8 was employed. The stereoisomers of these ligands were created using the </a:t>
            </a:r>
            <a:r>
              <a:rPr lang="en-GB" kern="100" dirty="0" err="1">
                <a:latin typeface="Times New Roman" panose="02020603050405020304" pitchFamily="18" charset="0"/>
                <a:ea typeface="Times New Roman" panose="02020603050405020304" pitchFamily="18" charset="0"/>
                <a:cs typeface="Times New Roman" panose="02020603050405020304" pitchFamily="18" charset="0"/>
              </a:rPr>
              <a:t>LigPrep</a:t>
            </a:r>
            <a:r>
              <a:rPr lang="en-GB" kern="100" dirty="0">
                <a:latin typeface="Times New Roman" panose="02020603050405020304" pitchFamily="18" charset="0"/>
                <a:ea typeface="Times New Roman" panose="02020603050405020304" pitchFamily="18" charset="0"/>
                <a:cs typeface="Times New Roman" panose="02020603050405020304" pitchFamily="18" charset="0"/>
              </a:rPr>
              <a:t> programme. Using the </a:t>
            </a:r>
            <a:r>
              <a:rPr lang="en-GB" kern="100" dirty="0" err="1">
                <a:latin typeface="Times New Roman" panose="02020603050405020304" pitchFamily="18" charset="0"/>
                <a:ea typeface="Times New Roman" panose="02020603050405020304" pitchFamily="18" charset="0"/>
                <a:cs typeface="Times New Roman" panose="02020603050405020304" pitchFamily="18" charset="0"/>
              </a:rPr>
              <a:t>Epik</a:t>
            </a:r>
            <a:r>
              <a:rPr lang="en-GB" kern="100" dirty="0">
                <a:latin typeface="Times New Roman" panose="02020603050405020304" pitchFamily="18" charset="0"/>
                <a:ea typeface="Times New Roman" panose="02020603050405020304" pitchFamily="18" charset="0"/>
                <a:cs typeface="Times New Roman" panose="02020603050405020304" pitchFamily="18" charset="0"/>
              </a:rPr>
              <a:t> ionizer, a maximum of four poses with correct protonation states were created for each ligand at a target pH of 7.0. The OPLS 2005 force field was utilized to construct tautomerized, desalted ligands while keeping the input files' requisite </a:t>
            </a:r>
            <a:r>
              <a:rPr lang="en-GB" kern="100" dirty="0" err="1">
                <a:latin typeface="Times New Roman" panose="02020603050405020304" pitchFamily="18" charset="0"/>
                <a:ea typeface="Times New Roman" panose="02020603050405020304" pitchFamily="18" charset="0"/>
                <a:cs typeface="Times New Roman" panose="02020603050405020304" pitchFamily="18" charset="0"/>
              </a:rPr>
              <a:t>chiralities</a:t>
            </a:r>
            <a:r>
              <a:rPr lang="en-GB" kern="100" dirty="0">
                <a:latin typeface="Times New Roman" panose="02020603050405020304" pitchFamily="18" charset="0"/>
                <a:ea typeface="Times New Roman" panose="02020603050405020304" pitchFamily="18" charset="0"/>
                <a:cs typeface="Times New Roman" panose="02020603050405020304" pitchFamily="18" charset="0"/>
              </a:rPr>
              <a:t>, resulting in an optimized low energy 3D ligand [15].</a:t>
            </a:r>
            <a:endParaRPr lang="en-IN" kern="100" dirty="0">
              <a:latin typeface="Aptos"/>
              <a:ea typeface="Times New Roman" panose="02020603050405020304" pitchFamily="18" charset="0"/>
              <a:cs typeface="Times New Roman" panose="02020603050405020304" pitchFamily="18" charset="0"/>
            </a:endParaRPr>
          </a:p>
          <a:p>
            <a:pPr algn="just">
              <a:spcAft>
                <a:spcPts val="0"/>
              </a:spcAft>
            </a:pPr>
            <a:r>
              <a:rPr lang="en-GB" kern="100" dirty="0">
                <a:latin typeface="Times New Roman" panose="02020603050405020304" pitchFamily="18" charset="0"/>
                <a:ea typeface="Times New Roman" panose="02020603050405020304" pitchFamily="18" charset="0"/>
                <a:cs typeface="Times New Roman" panose="02020603050405020304" pitchFamily="18" charset="0"/>
              </a:rPr>
              <a:t> </a:t>
            </a:r>
            <a:r>
              <a:rPr lang="en-GB" b="1" kern="100" dirty="0">
                <a:latin typeface="Times New Roman" panose="02020603050405020304" pitchFamily="18" charset="0"/>
                <a:ea typeface="Times New Roman" panose="02020603050405020304" pitchFamily="18" charset="0"/>
                <a:cs typeface="Times New Roman" panose="02020603050405020304" pitchFamily="18" charset="0"/>
              </a:rPr>
              <a:t>2.1.2. Preparation of Protein</a:t>
            </a:r>
            <a:endParaRPr lang="en-IN" kern="100" dirty="0">
              <a:latin typeface="Aptos"/>
              <a:ea typeface="Times New Roman" panose="02020603050405020304" pitchFamily="18" charset="0"/>
              <a:cs typeface="Times New Roman" panose="02020603050405020304" pitchFamily="18" charset="0"/>
            </a:endParaRPr>
          </a:p>
          <a:p>
            <a:pPr algn="just">
              <a:spcAft>
                <a:spcPts val="0"/>
              </a:spcAft>
            </a:pPr>
            <a:r>
              <a:rPr lang="en-GB" kern="100" dirty="0">
                <a:latin typeface="Times New Roman" panose="02020603050405020304" pitchFamily="18" charset="0"/>
                <a:ea typeface="Times New Roman" panose="02020603050405020304" pitchFamily="18" charset="0"/>
                <a:cs typeface="Times New Roman" panose="02020603050405020304" pitchFamily="18" charset="0"/>
              </a:rPr>
              <a:t>The crystal structure of human alpha-</a:t>
            </a:r>
            <a:r>
              <a:rPr lang="en-GB" kern="100" dirty="0" err="1">
                <a:latin typeface="Times New Roman" panose="02020603050405020304" pitchFamily="18" charset="0"/>
                <a:ea typeface="Times New Roman" panose="02020603050405020304" pitchFamily="18" charset="0"/>
                <a:cs typeface="Times New Roman" panose="02020603050405020304" pitchFamily="18" charset="0"/>
              </a:rPr>
              <a:t>dystroglycan</a:t>
            </a:r>
            <a:r>
              <a:rPr lang="en-GB" kern="100" dirty="0">
                <a:latin typeface="Times New Roman" panose="02020603050405020304" pitchFamily="18" charset="0"/>
                <a:ea typeface="Times New Roman" panose="02020603050405020304" pitchFamily="18" charset="0"/>
                <a:cs typeface="Times New Roman" panose="02020603050405020304" pitchFamily="18" charset="0"/>
              </a:rPr>
              <a:t> (PDB ID: 5LLK) was selected as the prime targets to be studied and was obtained exclusively from the RCSB Protein Data Bank (PDB). The protein structures were created using Maestro 9.1's Protein Preparation Wizard. The pre-processed and inspected structures were taken when developing the biological target. To get the right shape, the </a:t>
            </a:r>
            <a:r>
              <a:rPr lang="en-GB" kern="100" dirty="0" err="1">
                <a:latin typeface="Times New Roman" panose="02020603050405020304" pitchFamily="18" charset="0"/>
                <a:ea typeface="Times New Roman" panose="02020603050405020304" pitchFamily="18" charset="0"/>
                <a:cs typeface="Times New Roman" panose="02020603050405020304" pitchFamily="18" charset="0"/>
              </a:rPr>
              <a:t>disulfide</a:t>
            </a:r>
            <a:r>
              <a:rPr lang="en-GB" kern="100" dirty="0">
                <a:latin typeface="Times New Roman" panose="02020603050405020304" pitchFamily="18" charset="0"/>
                <a:ea typeface="Times New Roman" panose="02020603050405020304" pitchFamily="18" charset="0"/>
                <a:cs typeface="Times New Roman" panose="02020603050405020304" pitchFamily="18" charset="0"/>
              </a:rPr>
              <a:t> bonds, bond ordering, and formal charges were assigned using the Protein Preparation Wizard module of the Schrodinger Maestro 9.1. Co-factors, metal ions, water molecules in crystal formations beyond a distance of 5A°, and the hetero group were all removed. The "</a:t>
            </a:r>
            <a:r>
              <a:rPr lang="en-GB" kern="100" dirty="0" err="1">
                <a:latin typeface="Times New Roman" panose="02020603050405020304" pitchFamily="18" charset="0"/>
                <a:ea typeface="Times New Roman" panose="02020603050405020304" pitchFamily="18" charset="0"/>
                <a:cs typeface="Times New Roman" panose="02020603050405020304" pitchFamily="18" charset="0"/>
              </a:rPr>
              <a:t>impref</a:t>
            </a:r>
            <a:r>
              <a:rPr lang="en-GB" kern="100" dirty="0">
                <a:latin typeface="Times New Roman" panose="02020603050405020304" pitchFamily="18" charset="0"/>
                <a:ea typeface="Times New Roman" panose="02020603050405020304" pitchFamily="18" charset="0"/>
                <a:cs typeface="Times New Roman" panose="02020603050405020304" pitchFamily="18" charset="0"/>
              </a:rPr>
              <a:t> utility" tool was used to optimize hydrogen atoms by keeping all heavy atoms in their original positions, while the "H-bond assignment" tool was used to optimize the hydrogen-bonding network. Molecular docking was used to define the receptor (x, y, z) grids (-30 × -20 × 15) for the protein structure, allowing a variety of ligand poses to bind at the anticipated active site. Grids were built and placed at the ligand's centroid in such a way that they covered the whole ligand in a cubic box of defined measurement with the following characteristics: 1.00 Van der Waals scale factor and 0.25 charge cut off. The docking was done in XP mode, and only the energy-minimized postures were scored, which was expressed as a Glide score. The best-docked posture with the lowest Glide score value for each ligand was considered after the highest-scoring ligands were docked [16]. </a:t>
            </a:r>
            <a:endParaRPr lang="en-IN" kern="100" dirty="0">
              <a:latin typeface="Aptos"/>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08706346"/>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6022F7-6981-4064-B8D5-5C53E20339F9}"/>
              </a:ext>
            </a:extLst>
          </p:cNvPr>
          <p:cNvSpPr/>
          <p:nvPr/>
        </p:nvSpPr>
        <p:spPr>
          <a:xfrm>
            <a:off x="377780" y="335845"/>
            <a:ext cx="11436440" cy="6186309"/>
          </a:xfrm>
          <a:prstGeom prst="rect">
            <a:avLst/>
          </a:prstGeom>
        </p:spPr>
        <p:txBody>
          <a:bodyPr wrap="square">
            <a:spAutoFit/>
          </a:bodyPr>
          <a:lstStyle/>
          <a:p>
            <a:pPr algn="just">
              <a:spcAft>
                <a:spcPts val="0"/>
              </a:spcAft>
            </a:pPr>
            <a:r>
              <a:rPr lang="en-GB" b="1" kern="100" dirty="0">
                <a:latin typeface="Times New Roman" panose="02020603050405020304" pitchFamily="18" charset="0"/>
                <a:ea typeface="Times New Roman" panose="02020603050405020304" pitchFamily="18" charset="0"/>
                <a:cs typeface="Times New Roman" panose="02020603050405020304" pitchFamily="18" charset="0"/>
              </a:rPr>
              <a:t>2.1.3. Induced-Fit Molecular Docking</a:t>
            </a:r>
            <a:endParaRPr lang="en-IN" kern="100" dirty="0">
              <a:latin typeface="Aptos"/>
              <a:ea typeface="Times New Roman" panose="02020603050405020304" pitchFamily="18" charset="0"/>
              <a:cs typeface="Times New Roman" panose="02020603050405020304" pitchFamily="18" charset="0"/>
            </a:endParaRPr>
          </a:p>
          <a:p>
            <a:pPr algn="just">
              <a:spcAft>
                <a:spcPts val="0"/>
              </a:spcAft>
            </a:pPr>
            <a:r>
              <a:rPr lang="en-GB" kern="100" dirty="0">
                <a:latin typeface="Times New Roman" panose="02020603050405020304" pitchFamily="18" charset="0"/>
                <a:ea typeface="Times New Roman" panose="02020603050405020304" pitchFamily="18" charset="0"/>
                <a:cs typeface="Times New Roman" panose="02020603050405020304" pitchFamily="18" charset="0"/>
              </a:rPr>
              <a:t>The structure-based drug design process is restarted after the target protein's structure is understood. The stiff receptor was docked with the low-energy ligands, and the fit into the active site was evaluated, as well as the predicted binding mechanism. In receptor-based computational techniques, the ligand interacting with the macromolecule protein (receptor) was represented using a molecular docking methodology. With low energy levels, IFD predicted that the ligand would have a good contact with the target. The method facilitates in the finding of low-free-energy conformations as well as the complete removal of steric conflicts. With 0.7 Van der Waals scaling for the receptor and 0.5 Van der Waals scaling for the ligand, side chains were eliminated, and a 0.18 RMSD value cut off, the maximum number of poses for each ligand remained at 20. The chemicals were ranked based on the information obtained, and a selection was tested for biological activity experimentally. The Glide Score was determined for each ligand [17].</a:t>
            </a:r>
            <a:endParaRPr lang="en-IN" kern="100" dirty="0">
              <a:latin typeface="Aptos"/>
              <a:ea typeface="Times New Roman" panose="02020603050405020304" pitchFamily="18" charset="0"/>
              <a:cs typeface="Times New Roman" panose="02020603050405020304" pitchFamily="18" charset="0"/>
            </a:endParaRPr>
          </a:p>
          <a:p>
            <a:pPr algn="just">
              <a:spcAft>
                <a:spcPts val="0"/>
              </a:spcAft>
            </a:pPr>
            <a:r>
              <a:rPr lang="en-GB" kern="100" dirty="0">
                <a:latin typeface="Times New Roman" panose="02020603050405020304" pitchFamily="18" charset="0"/>
                <a:ea typeface="Times New Roman" panose="02020603050405020304" pitchFamily="18" charset="0"/>
                <a:cs typeface="Times New Roman" panose="02020603050405020304" pitchFamily="18" charset="0"/>
              </a:rPr>
              <a:t> </a:t>
            </a:r>
            <a:r>
              <a:rPr lang="en-GB" b="1" kern="100" dirty="0">
                <a:latin typeface="Times New Roman" panose="02020603050405020304" pitchFamily="18" charset="0"/>
                <a:ea typeface="Times New Roman" panose="02020603050405020304" pitchFamily="18" charset="0"/>
                <a:cs typeface="Times New Roman" panose="02020603050405020304" pitchFamily="18" charset="0"/>
              </a:rPr>
              <a:t>2.2. Pharmacokinetics, Bioavailability, and Drug-likeliness studies</a:t>
            </a:r>
            <a:endParaRPr lang="en-IN" kern="100" dirty="0">
              <a:latin typeface="Aptos"/>
              <a:ea typeface="Times New Roman" panose="02020603050405020304" pitchFamily="18" charset="0"/>
              <a:cs typeface="Times New Roman" panose="02020603050405020304" pitchFamily="18" charset="0"/>
            </a:endParaRPr>
          </a:p>
          <a:p>
            <a:pPr algn="just">
              <a:spcAft>
                <a:spcPts val="0"/>
              </a:spcAft>
            </a:pPr>
            <a:r>
              <a:rPr lang="en-GB" kern="100" dirty="0">
                <a:latin typeface="Times New Roman" panose="02020603050405020304" pitchFamily="18" charset="0"/>
                <a:ea typeface="Times New Roman" panose="02020603050405020304" pitchFamily="18" charset="0"/>
                <a:cs typeface="Times New Roman" panose="02020603050405020304" pitchFamily="18" charset="0"/>
              </a:rPr>
              <a:t>The </a:t>
            </a:r>
            <a:r>
              <a:rPr lang="en-GB" kern="100" dirty="0" err="1">
                <a:latin typeface="Times New Roman" panose="02020603050405020304" pitchFamily="18" charset="0"/>
                <a:ea typeface="Times New Roman" panose="02020603050405020304" pitchFamily="18" charset="0"/>
                <a:cs typeface="Times New Roman" panose="02020603050405020304" pitchFamily="18" charset="0"/>
              </a:rPr>
              <a:t>SwissADME</a:t>
            </a:r>
            <a:r>
              <a:rPr lang="en-GB" kern="100" dirty="0">
                <a:latin typeface="Times New Roman" panose="02020603050405020304" pitchFamily="18" charset="0"/>
                <a:ea typeface="Times New Roman" panose="02020603050405020304" pitchFamily="18" charset="0"/>
                <a:cs typeface="Times New Roman" panose="02020603050405020304" pitchFamily="18" charset="0"/>
              </a:rPr>
              <a:t> online tool was used to conduct a prediction research of pharmacokinetics, namely ADME, bioavailability, and drug-likeness of ligands. To identify drug-likeness, the technology estimates bioavailability radar based on six physicochemical properties: lipophilicity, size, polarity, insolubility, flexibility, and </a:t>
            </a:r>
            <a:r>
              <a:rPr lang="en-GB" kern="100" dirty="0" err="1">
                <a:latin typeface="Times New Roman" panose="02020603050405020304" pitchFamily="18" charset="0"/>
                <a:ea typeface="Times New Roman" panose="02020603050405020304" pitchFamily="18" charset="0"/>
                <a:cs typeface="Times New Roman" panose="02020603050405020304" pitchFamily="18" charset="0"/>
              </a:rPr>
              <a:t>insaturation</a:t>
            </a:r>
            <a:r>
              <a:rPr lang="en-GB" kern="100" dirty="0">
                <a:latin typeface="Times New Roman" panose="02020603050405020304" pitchFamily="18" charset="0"/>
                <a:ea typeface="Times New Roman" panose="02020603050405020304" pitchFamily="18" charset="0"/>
                <a:cs typeface="Times New Roman" panose="02020603050405020304" pitchFamily="18" charset="0"/>
              </a:rPr>
              <a:t>. The ADME properties, such as passive human gastrointestinal absorption (HIA) and blood-brain barrier (BBB) permeation, as well as substrate or non-substrate of the permeability glycoprotein (P-</a:t>
            </a:r>
            <a:r>
              <a:rPr lang="en-GB" kern="100" dirty="0" err="1">
                <a:latin typeface="Times New Roman" panose="02020603050405020304" pitchFamily="18" charset="0"/>
                <a:ea typeface="Times New Roman" panose="02020603050405020304" pitchFamily="18" charset="0"/>
                <a:cs typeface="Times New Roman" panose="02020603050405020304" pitchFamily="18" charset="0"/>
              </a:rPr>
              <a:t>gp</a:t>
            </a:r>
            <a:r>
              <a:rPr lang="en-GB" kern="100" dirty="0">
                <a:latin typeface="Times New Roman" panose="02020603050405020304" pitchFamily="18" charset="0"/>
                <a:ea typeface="Times New Roman" panose="02020603050405020304" pitchFamily="18" charset="0"/>
                <a:cs typeface="Times New Roman" panose="02020603050405020304" pitchFamily="18" charset="0"/>
              </a:rPr>
              <a:t>) was detected positive or negative in the BOILED-Egg model within the tool. The lipophilicity estimation (Log p/w) parameters such as </a:t>
            </a:r>
            <a:r>
              <a:rPr lang="en-GB" kern="100" dirty="0" err="1">
                <a:latin typeface="Times New Roman" panose="02020603050405020304" pitchFamily="18" charset="0"/>
                <a:ea typeface="Times New Roman" panose="02020603050405020304" pitchFamily="18" charset="0"/>
                <a:cs typeface="Times New Roman" panose="02020603050405020304" pitchFamily="18" charset="0"/>
              </a:rPr>
              <a:t>iLOGP</a:t>
            </a:r>
            <a:r>
              <a:rPr lang="en-GB" kern="100" dirty="0">
                <a:latin typeface="Times New Roman" panose="02020603050405020304" pitchFamily="18" charset="0"/>
                <a:ea typeface="Times New Roman" panose="02020603050405020304" pitchFamily="18" charset="0"/>
                <a:cs typeface="Times New Roman" panose="02020603050405020304" pitchFamily="18" charset="0"/>
              </a:rPr>
              <a:t> on free energies of solvation in n-octanol and water calculated by the generalized-born and solvent accessible surface area (GB/SA) model, XLOGP3 is an atomistic method with corrective factors and a knowledge-based library, WLOGP is an implementation of a purely atomistic method, and MLOGP is an archetype of topological method rely The Lipinski (Pfizer) filter, which was the first rule-of-five to be implemented in a tool, was used to predict drug-likeness. The bioavailability radar was used to predict oral bioavailability based on several physicochemical characteristics. </a:t>
            </a:r>
            <a:endParaRPr lang="en-IN" kern="100" dirty="0">
              <a:latin typeface="Aptos"/>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43079260"/>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417D54-4FA3-43B3-9F6E-CF6B50BD6365}"/>
              </a:ext>
            </a:extLst>
          </p:cNvPr>
          <p:cNvSpPr>
            <a:spLocks noGrp="1"/>
          </p:cNvSpPr>
          <p:nvPr>
            <p:ph type="title"/>
          </p:nvPr>
        </p:nvSpPr>
        <p:spPr>
          <a:xfrm>
            <a:off x="838200" y="183324"/>
            <a:ext cx="10515600" cy="716700"/>
          </a:xfrm>
        </p:spPr>
        <p:txBody>
          <a:bodyPr>
            <a:normAutofit/>
          </a:bodyPr>
          <a:lstStyle/>
          <a:p>
            <a:pPr algn="ctr"/>
            <a:r>
              <a:rPr lang="en-GB" sz="4000" b="1" dirty="0">
                <a:latin typeface="Times New Roman" panose="02020603050405020304" pitchFamily="18" charset="0"/>
                <a:cs typeface="Times New Roman" panose="02020603050405020304" pitchFamily="18" charset="0"/>
              </a:rPr>
              <a:t>RESULTS AND DISCUSSION</a:t>
            </a:r>
            <a:endParaRPr lang="en-IN" sz="4000" dirty="0">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743075E7-E7EE-4281-8B18-E5CB1739924B}"/>
              </a:ext>
            </a:extLst>
          </p:cNvPr>
          <p:cNvSpPr/>
          <p:nvPr/>
        </p:nvSpPr>
        <p:spPr>
          <a:xfrm>
            <a:off x="343438" y="1119810"/>
            <a:ext cx="4833870" cy="5449377"/>
          </a:xfrm>
          <a:prstGeom prst="rect">
            <a:avLst/>
          </a:prstGeom>
        </p:spPr>
        <p:txBody>
          <a:bodyPr wrap="square">
            <a:spAutoFit/>
          </a:bodyPr>
          <a:lstStyle/>
          <a:p>
            <a:pPr algn="just">
              <a:lnSpc>
                <a:spcPct val="150000"/>
              </a:lnSpc>
              <a:spcAft>
                <a:spcPts val="0"/>
              </a:spcAft>
            </a:pPr>
            <a:r>
              <a:rPr lang="en-GB" b="1" kern="100" dirty="0">
                <a:latin typeface="Times New Roman" panose="02020603050405020304" pitchFamily="18" charset="0"/>
                <a:ea typeface="Times New Roman" panose="02020603050405020304" pitchFamily="18" charset="0"/>
                <a:cs typeface="Times New Roman" panose="02020603050405020304" pitchFamily="18" charset="0"/>
              </a:rPr>
              <a:t>3.1. Molecular docking</a:t>
            </a:r>
            <a:endParaRPr lang="en-IN" kern="100" dirty="0">
              <a:latin typeface="Aptos"/>
              <a:ea typeface="Times New Roman" panose="02020603050405020304" pitchFamily="18" charset="0"/>
              <a:cs typeface="Times New Roman" panose="02020603050405020304" pitchFamily="18" charset="0"/>
            </a:endParaRPr>
          </a:p>
          <a:p>
            <a:pPr algn="just">
              <a:lnSpc>
                <a:spcPct val="150000"/>
              </a:lnSpc>
              <a:spcAft>
                <a:spcPts val="0"/>
              </a:spcAft>
            </a:pPr>
            <a:r>
              <a:rPr lang="en-GB" kern="100" dirty="0">
                <a:latin typeface="Times New Roman" panose="02020603050405020304" pitchFamily="18" charset="0"/>
                <a:ea typeface="Times New Roman" panose="02020603050405020304" pitchFamily="18" charset="0"/>
                <a:cs typeface="Times New Roman" panose="02020603050405020304" pitchFamily="18" charset="0"/>
              </a:rPr>
              <a:t>The most promising inhibitor was found to be Malvidin with Glide Score of –5.264 Kcal/mol by interacting with amino acid residues ARG76 [through –OH (hydroxyl), -O atom of OCH</a:t>
            </a:r>
            <a:r>
              <a:rPr lang="en-GB" kern="100" baseline="-25000" dirty="0">
                <a:latin typeface="Times New Roman" panose="02020603050405020304" pitchFamily="18" charset="0"/>
                <a:ea typeface="Times New Roman" panose="02020603050405020304" pitchFamily="18" charset="0"/>
                <a:cs typeface="Times New Roman" panose="02020603050405020304" pitchFamily="18" charset="0"/>
              </a:rPr>
              <a:t>3</a:t>
            </a:r>
            <a:r>
              <a:rPr lang="en-GB" kern="100" dirty="0">
                <a:latin typeface="Times New Roman" panose="02020603050405020304" pitchFamily="18" charset="0"/>
                <a:ea typeface="Times New Roman" panose="02020603050405020304" pitchFamily="18" charset="0"/>
                <a:cs typeface="Times New Roman" panose="02020603050405020304" pitchFamily="18" charset="0"/>
              </a:rPr>
              <a:t> as well as THR192 through –OH (hydroxyl)] along with π-cation interaction via amino acid residues LYS226 and LYS302 through aromatic component in the structure. The natural compound with lowest Glide Score (-2.195 Kcal/mol) was identified as 3,4,5-tri-</a:t>
            </a:r>
            <a:r>
              <a:rPr lang="en-GB" i="1" kern="100" dirty="0">
                <a:latin typeface="Times New Roman" panose="02020603050405020304" pitchFamily="18" charset="0"/>
                <a:ea typeface="Times New Roman" panose="02020603050405020304" pitchFamily="18" charset="0"/>
                <a:cs typeface="Times New Roman" panose="02020603050405020304" pitchFamily="18" charset="0"/>
              </a:rPr>
              <a:t>O</a:t>
            </a:r>
            <a:r>
              <a:rPr lang="en-GB" kern="100" dirty="0">
                <a:latin typeface="Times New Roman" panose="02020603050405020304" pitchFamily="18" charset="0"/>
                <a:ea typeface="Times New Roman" panose="02020603050405020304" pitchFamily="18" charset="0"/>
                <a:cs typeface="Times New Roman" panose="02020603050405020304" pitchFamily="18" charset="0"/>
              </a:rPr>
              <a:t>-caffeoylquinic acid. The interaction of several bioactive compounds against human </a:t>
            </a:r>
            <a:r>
              <a:rPr lang="en-GB" kern="100" dirty="0">
                <a:latin typeface="Calibri" panose="020F0502020204030204" pitchFamily="34" charset="0"/>
                <a:ea typeface="Calibri" panose="020F0502020204030204" pitchFamily="34" charset="0"/>
                <a:cs typeface="Times New Roman" panose="02020603050405020304" pitchFamily="18" charset="0"/>
              </a:rPr>
              <a:t>α</a:t>
            </a:r>
            <a:r>
              <a:rPr lang="en-GB" kern="100" dirty="0">
                <a:latin typeface="Times New Roman" panose="02020603050405020304" pitchFamily="18" charset="0"/>
                <a:ea typeface="Times New Roman" panose="02020603050405020304" pitchFamily="18" charset="0"/>
                <a:cs typeface="Times New Roman" panose="02020603050405020304" pitchFamily="18" charset="0"/>
              </a:rPr>
              <a:t>-</a:t>
            </a:r>
            <a:r>
              <a:rPr lang="en-GB" kern="100" dirty="0" err="1">
                <a:latin typeface="Times New Roman" panose="02020603050405020304" pitchFamily="18" charset="0"/>
                <a:ea typeface="Times New Roman" panose="02020603050405020304" pitchFamily="18" charset="0"/>
                <a:cs typeface="Times New Roman" panose="02020603050405020304" pitchFamily="18" charset="0"/>
              </a:rPr>
              <a:t>dystroglycan</a:t>
            </a:r>
            <a:r>
              <a:rPr lang="en-GB" kern="100" dirty="0">
                <a:latin typeface="Times New Roman" panose="02020603050405020304" pitchFamily="18" charset="0"/>
                <a:ea typeface="Times New Roman" panose="02020603050405020304" pitchFamily="18" charset="0"/>
                <a:cs typeface="Times New Roman" panose="02020603050405020304" pitchFamily="18" charset="0"/>
              </a:rPr>
              <a:t> is described in Table 1.</a:t>
            </a:r>
            <a:endParaRPr lang="en-IN" kern="100" dirty="0">
              <a:latin typeface="Aptos"/>
              <a:ea typeface="Times New Roman" panose="02020603050405020304" pitchFamily="18" charset="0"/>
              <a:cs typeface="Times New Roman" panose="02020603050405020304" pitchFamily="18" charset="0"/>
            </a:endParaRPr>
          </a:p>
        </p:txBody>
      </p:sp>
      <p:graphicFrame>
        <p:nvGraphicFramePr>
          <p:cNvPr id="4" name="Table 3">
            <a:extLst>
              <a:ext uri="{FF2B5EF4-FFF2-40B4-BE49-F238E27FC236}">
                <a16:creationId xmlns:a16="http://schemas.microsoft.com/office/drawing/2014/main" id="{AC92BBC9-600E-4B56-B473-770149A63A24}"/>
              </a:ext>
            </a:extLst>
          </p:cNvPr>
          <p:cNvGraphicFramePr>
            <a:graphicFrameLocks noGrp="1"/>
          </p:cNvGraphicFramePr>
          <p:nvPr>
            <p:extLst>
              <p:ext uri="{D42A27DB-BD31-4B8C-83A1-F6EECF244321}">
                <p14:modId xmlns:p14="http://schemas.microsoft.com/office/powerpoint/2010/main" val="3531337142"/>
              </p:ext>
            </p:extLst>
          </p:nvPr>
        </p:nvGraphicFramePr>
        <p:xfrm>
          <a:off x="5331854" y="1573783"/>
          <a:ext cx="6542467" cy="4995404"/>
        </p:xfrm>
        <a:graphic>
          <a:graphicData uri="http://schemas.openxmlformats.org/drawingml/2006/table">
            <a:tbl>
              <a:tblPr>
                <a:tableStyleId>{5C22544A-7EE6-4342-B048-85BDC9FD1C3A}</a:tableStyleId>
              </a:tblPr>
              <a:tblGrid>
                <a:gridCol w="437882">
                  <a:extLst>
                    <a:ext uri="{9D8B030D-6E8A-4147-A177-3AD203B41FA5}">
                      <a16:colId xmlns:a16="http://schemas.microsoft.com/office/drawing/2014/main" val="742966179"/>
                    </a:ext>
                  </a:extLst>
                </a:gridCol>
                <a:gridCol w="1204790">
                  <a:extLst>
                    <a:ext uri="{9D8B030D-6E8A-4147-A177-3AD203B41FA5}">
                      <a16:colId xmlns:a16="http://schemas.microsoft.com/office/drawing/2014/main" val="2810766691"/>
                    </a:ext>
                  </a:extLst>
                </a:gridCol>
                <a:gridCol w="1009172">
                  <a:extLst>
                    <a:ext uri="{9D8B030D-6E8A-4147-A177-3AD203B41FA5}">
                      <a16:colId xmlns:a16="http://schemas.microsoft.com/office/drawing/2014/main" val="1877587503"/>
                    </a:ext>
                  </a:extLst>
                </a:gridCol>
                <a:gridCol w="756879">
                  <a:extLst>
                    <a:ext uri="{9D8B030D-6E8A-4147-A177-3AD203B41FA5}">
                      <a16:colId xmlns:a16="http://schemas.microsoft.com/office/drawing/2014/main" val="114117005"/>
                    </a:ext>
                  </a:extLst>
                </a:gridCol>
                <a:gridCol w="1606707">
                  <a:extLst>
                    <a:ext uri="{9D8B030D-6E8A-4147-A177-3AD203B41FA5}">
                      <a16:colId xmlns:a16="http://schemas.microsoft.com/office/drawing/2014/main" val="2695927319"/>
                    </a:ext>
                  </a:extLst>
                </a:gridCol>
                <a:gridCol w="1527037">
                  <a:extLst>
                    <a:ext uri="{9D8B030D-6E8A-4147-A177-3AD203B41FA5}">
                      <a16:colId xmlns:a16="http://schemas.microsoft.com/office/drawing/2014/main" val="412266706"/>
                    </a:ext>
                  </a:extLst>
                </a:gridCol>
              </a:tblGrid>
              <a:tr h="269510">
                <a:tc>
                  <a:txBody>
                    <a:bodyPr/>
                    <a:lstStyle/>
                    <a:p>
                      <a:pPr algn="ctr">
                        <a:lnSpc>
                          <a:spcPct val="100000"/>
                        </a:lnSpc>
                        <a:spcAft>
                          <a:spcPts val="0"/>
                        </a:spcAft>
                      </a:pPr>
                      <a:r>
                        <a:rPr lang="en-GB" sz="900" kern="100">
                          <a:effectLst/>
                          <a:latin typeface="Times New Roman" panose="02020603050405020304" pitchFamily="18" charset="0"/>
                          <a:cs typeface="Times New Roman" panose="02020603050405020304" pitchFamily="18" charset="0"/>
                        </a:rPr>
                        <a:t>S. No.</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2023" marR="22023" marT="0" marB="0"/>
                </a:tc>
                <a:tc>
                  <a:txBody>
                    <a:bodyPr/>
                    <a:lstStyle/>
                    <a:p>
                      <a:pPr algn="ctr">
                        <a:lnSpc>
                          <a:spcPct val="100000"/>
                        </a:lnSpc>
                        <a:spcAft>
                          <a:spcPts val="0"/>
                        </a:spcAft>
                      </a:pPr>
                      <a:r>
                        <a:rPr lang="en-GB" sz="900" kern="100">
                          <a:effectLst/>
                          <a:latin typeface="Times New Roman" panose="02020603050405020304" pitchFamily="18" charset="0"/>
                          <a:cs typeface="Times New Roman" panose="02020603050405020304" pitchFamily="18" charset="0"/>
                        </a:rPr>
                        <a:t>Compounds</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2023" marR="22023" marT="0" marB="0" anchor="ctr"/>
                </a:tc>
                <a:tc>
                  <a:txBody>
                    <a:bodyPr/>
                    <a:lstStyle/>
                    <a:p>
                      <a:pPr algn="ctr">
                        <a:lnSpc>
                          <a:spcPct val="100000"/>
                        </a:lnSpc>
                        <a:spcAft>
                          <a:spcPts val="0"/>
                        </a:spcAft>
                      </a:pPr>
                      <a:r>
                        <a:rPr lang="en-GB" sz="900" kern="100">
                          <a:effectLst/>
                          <a:latin typeface="Times New Roman" panose="02020603050405020304" pitchFamily="18" charset="0"/>
                          <a:cs typeface="Times New Roman" panose="02020603050405020304" pitchFamily="18" charset="0"/>
                        </a:rPr>
                        <a:t>Binding Energy (Kcal/mol)</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2023" marR="22023" marT="0" marB="0" anchor="ctr"/>
                </a:tc>
                <a:tc>
                  <a:txBody>
                    <a:bodyPr/>
                    <a:lstStyle/>
                    <a:p>
                      <a:pPr algn="ctr">
                        <a:lnSpc>
                          <a:spcPct val="100000"/>
                        </a:lnSpc>
                        <a:spcAft>
                          <a:spcPts val="0"/>
                        </a:spcAft>
                      </a:pPr>
                      <a:r>
                        <a:rPr lang="en-GB" sz="900" kern="100">
                          <a:effectLst/>
                          <a:latin typeface="Times New Roman" panose="02020603050405020304" pitchFamily="18" charset="0"/>
                          <a:cs typeface="Times New Roman" panose="02020603050405020304" pitchFamily="18" charset="0"/>
                        </a:rPr>
                        <a:t>No. of H Bonds</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2023" marR="22023" marT="0" marB="0" anchor="ctr"/>
                </a:tc>
                <a:tc>
                  <a:txBody>
                    <a:bodyPr/>
                    <a:lstStyle/>
                    <a:p>
                      <a:pPr algn="ctr">
                        <a:lnSpc>
                          <a:spcPct val="100000"/>
                        </a:lnSpc>
                        <a:spcAft>
                          <a:spcPts val="0"/>
                        </a:spcAft>
                      </a:pPr>
                      <a:r>
                        <a:rPr lang="en-GB" sz="900" kern="100">
                          <a:effectLst/>
                          <a:latin typeface="Times New Roman" panose="02020603050405020304" pitchFamily="18" charset="0"/>
                          <a:cs typeface="Times New Roman" panose="02020603050405020304" pitchFamily="18" charset="0"/>
                        </a:rPr>
                        <a:t>Interacting residues</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2023" marR="22023" marT="0" marB="0" anchor="ctr"/>
                </a:tc>
                <a:tc>
                  <a:txBody>
                    <a:bodyPr/>
                    <a:lstStyle/>
                    <a:p>
                      <a:pPr algn="ctr">
                        <a:lnSpc>
                          <a:spcPct val="100000"/>
                        </a:lnSpc>
                        <a:spcAft>
                          <a:spcPts val="0"/>
                        </a:spcAft>
                      </a:pPr>
                      <a:r>
                        <a:rPr lang="en-GB" sz="900" kern="100">
                          <a:effectLst/>
                          <a:latin typeface="Times New Roman" panose="02020603050405020304" pitchFamily="18" charset="0"/>
                          <a:cs typeface="Times New Roman" panose="02020603050405020304" pitchFamily="18" charset="0"/>
                        </a:rPr>
                        <a:t>Van der Waals &amp; other interactions</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2023" marR="22023" marT="0" marB="0" anchor="ctr"/>
                </a:tc>
                <a:extLst>
                  <a:ext uri="{0D108BD9-81ED-4DB2-BD59-A6C34878D82A}">
                    <a16:rowId xmlns:a16="http://schemas.microsoft.com/office/drawing/2014/main" val="875534027"/>
                  </a:ext>
                </a:extLst>
              </a:tr>
              <a:tr h="269510">
                <a:tc>
                  <a:txBody>
                    <a:bodyPr/>
                    <a:lstStyle/>
                    <a:p>
                      <a:pPr marL="342900" lvl="0" indent="-342900" algn="ctr">
                        <a:lnSpc>
                          <a:spcPct val="100000"/>
                        </a:lnSpc>
                        <a:spcAft>
                          <a:spcPts val="0"/>
                        </a:spcAft>
                        <a:buFont typeface="Arial" panose="020B0604020202020204" pitchFamily="34" charset="0"/>
                        <a:buChar char="•"/>
                      </a:pPr>
                      <a:r>
                        <a:rPr lang="en-GB" sz="900" kern="100">
                          <a:effectLst/>
                          <a:latin typeface="Times New Roman" panose="02020603050405020304" pitchFamily="18" charset="0"/>
                          <a:cs typeface="Times New Roman" panose="02020603050405020304" pitchFamily="18" charset="0"/>
                        </a:rPr>
                        <a:t> </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2023" marR="22023" marT="0" marB="0"/>
                </a:tc>
                <a:tc>
                  <a:txBody>
                    <a:bodyPr/>
                    <a:lstStyle/>
                    <a:p>
                      <a:pPr algn="ctr">
                        <a:lnSpc>
                          <a:spcPct val="100000"/>
                        </a:lnSpc>
                        <a:spcAft>
                          <a:spcPts val="0"/>
                        </a:spcAft>
                      </a:pPr>
                      <a:r>
                        <a:rPr lang="en-GB" sz="900" kern="100">
                          <a:effectLst/>
                          <a:latin typeface="Times New Roman" panose="02020603050405020304" pitchFamily="18" charset="0"/>
                          <a:cs typeface="Times New Roman" panose="02020603050405020304" pitchFamily="18" charset="0"/>
                        </a:rPr>
                        <a:t>Peonidin</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2023" marR="22023" marT="0" marB="0"/>
                </a:tc>
                <a:tc>
                  <a:txBody>
                    <a:bodyPr/>
                    <a:lstStyle/>
                    <a:p>
                      <a:pPr algn="ctr">
                        <a:lnSpc>
                          <a:spcPct val="100000"/>
                        </a:lnSpc>
                        <a:spcAft>
                          <a:spcPts val="0"/>
                        </a:spcAft>
                        <a:tabLst>
                          <a:tab pos="363220" algn="l"/>
                        </a:tabLst>
                      </a:pPr>
                      <a:r>
                        <a:rPr lang="en-GB" sz="900" kern="100">
                          <a:effectLst/>
                          <a:latin typeface="Times New Roman" panose="02020603050405020304" pitchFamily="18" charset="0"/>
                          <a:cs typeface="Times New Roman" panose="02020603050405020304" pitchFamily="18" charset="0"/>
                        </a:rPr>
                        <a:t>-5.122</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2023" marR="22023" marT="0" marB="0"/>
                </a:tc>
                <a:tc>
                  <a:txBody>
                    <a:bodyPr/>
                    <a:lstStyle/>
                    <a:p>
                      <a:pPr algn="ctr">
                        <a:lnSpc>
                          <a:spcPct val="100000"/>
                        </a:lnSpc>
                        <a:spcAft>
                          <a:spcPts val="0"/>
                        </a:spcAft>
                      </a:pPr>
                      <a:r>
                        <a:rPr lang="en-GB" sz="900" kern="100">
                          <a:effectLst/>
                          <a:latin typeface="Times New Roman" panose="02020603050405020304" pitchFamily="18" charset="0"/>
                          <a:cs typeface="Times New Roman" panose="02020603050405020304" pitchFamily="18" charset="0"/>
                        </a:rPr>
                        <a:t>2</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2023" marR="22023" marT="0" marB="0"/>
                </a:tc>
                <a:tc>
                  <a:txBody>
                    <a:bodyPr/>
                    <a:lstStyle/>
                    <a:p>
                      <a:pPr algn="ctr">
                        <a:lnSpc>
                          <a:spcPct val="100000"/>
                        </a:lnSpc>
                        <a:spcAft>
                          <a:spcPts val="0"/>
                        </a:spcAft>
                      </a:pPr>
                      <a:r>
                        <a:rPr lang="en-GB" sz="900" kern="100">
                          <a:effectLst/>
                          <a:latin typeface="Times New Roman" panose="02020603050405020304" pitchFamily="18" charset="0"/>
                          <a:cs typeface="Times New Roman" panose="02020603050405020304" pitchFamily="18" charset="0"/>
                        </a:rPr>
                        <a:t>THR192 (-OH), PHE236 (-OH)</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2023" marR="22023" marT="0" marB="0"/>
                </a:tc>
                <a:tc>
                  <a:txBody>
                    <a:bodyPr/>
                    <a:lstStyle/>
                    <a:p>
                      <a:pPr algn="ctr">
                        <a:lnSpc>
                          <a:spcPct val="100000"/>
                        </a:lnSpc>
                        <a:spcAft>
                          <a:spcPts val="0"/>
                        </a:spcAft>
                      </a:pPr>
                      <a:r>
                        <a:rPr lang="en-GB" sz="900" kern="100">
                          <a:effectLst/>
                          <a:latin typeface="Times New Roman" panose="02020603050405020304" pitchFamily="18" charset="0"/>
                          <a:cs typeface="Times New Roman" panose="02020603050405020304" pitchFamily="18" charset="0"/>
                        </a:rPr>
                        <a:t>LYS226, LYS302 (π-cation-aromatic)</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2023" marR="22023" marT="0" marB="0"/>
                </a:tc>
                <a:extLst>
                  <a:ext uri="{0D108BD9-81ED-4DB2-BD59-A6C34878D82A}">
                    <a16:rowId xmlns:a16="http://schemas.microsoft.com/office/drawing/2014/main" val="1788863136"/>
                  </a:ext>
                </a:extLst>
              </a:tr>
              <a:tr h="134755">
                <a:tc>
                  <a:txBody>
                    <a:bodyPr/>
                    <a:lstStyle/>
                    <a:p>
                      <a:pPr marL="342900" lvl="0" indent="-342900" algn="ctr">
                        <a:lnSpc>
                          <a:spcPct val="100000"/>
                        </a:lnSpc>
                        <a:spcAft>
                          <a:spcPts val="0"/>
                        </a:spcAft>
                        <a:buFont typeface="Arial" panose="020B0604020202020204" pitchFamily="34" charset="0"/>
                        <a:buChar char="•"/>
                      </a:pPr>
                      <a:r>
                        <a:rPr lang="en-GB" sz="900" kern="100">
                          <a:effectLst/>
                          <a:latin typeface="Times New Roman" panose="02020603050405020304" pitchFamily="18" charset="0"/>
                          <a:cs typeface="Times New Roman" panose="02020603050405020304" pitchFamily="18" charset="0"/>
                        </a:rPr>
                        <a:t> </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2023" marR="22023" marT="0" marB="0"/>
                </a:tc>
                <a:tc>
                  <a:txBody>
                    <a:bodyPr/>
                    <a:lstStyle/>
                    <a:p>
                      <a:pPr algn="ctr">
                        <a:lnSpc>
                          <a:spcPct val="100000"/>
                        </a:lnSpc>
                        <a:spcAft>
                          <a:spcPts val="0"/>
                        </a:spcAft>
                      </a:pPr>
                      <a:r>
                        <a:rPr lang="en-GB" sz="900" kern="100">
                          <a:effectLst/>
                          <a:latin typeface="Times New Roman" panose="02020603050405020304" pitchFamily="18" charset="0"/>
                          <a:cs typeface="Times New Roman" panose="02020603050405020304" pitchFamily="18" charset="0"/>
                        </a:rPr>
                        <a:t>Cryptoxanthin</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2023" marR="22023" marT="0" marB="0"/>
                </a:tc>
                <a:tc>
                  <a:txBody>
                    <a:bodyPr/>
                    <a:lstStyle/>
                    <a:p>
                      <a:pPr algn="ctr">
                        <a:lnSpc>
                          <a:spcPct val="100000"/>
                        </a:lnSpc>
                        <a:spcAft>
                          <a:spcPts val="0"/>
                        </a:spcAft>
                        <a:tabLst>
                          <a:tab pos="363220" algn="l"/>
                        </a:tabLst>
                      </a:pPr>
                      <a:r>
                        <a:rPr lang="en-GB" sz="900" kern="100">
                          <a:effectLst/>
                          <a:latin typeface="Times New Roman" panose="02020603050405020304" pitchFamily="18" charset="0"/>
                          <a:cs typeface="Times New Roman" panose="02020603050405020304" pitchFamily="18" charset="0"/>
                        </a:rPr>
                        <a:t>-3.917</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2023" marR="22023" marT="0" marB="0"/>
                </a:tc>
                <a:tc>
                  <a:txBody>
                    <a:bodyPr/>
                    <a:lstStyle/>
                    <a:p>
                      <a:pPr algn="ctr">
                        <a:lnSpc>
                          <a:spcPct val="100000"/>
                        </a:lnSpc>
                        <a:spcAft>
                          <a:spcPts val="0"/>
                        </a:spcAft>
                      </a:pPr>
                      <a:r>
                        <a:rPr lang="en-GB" sz="900" kern="100">
                          <a:effectLst/>
                          <a:latin typeface="Times New Roman" panose="02020603050405020304" pitchFamily="18" charset="0"/>
                          <a:cs typeface="Times New Roman" panose="02020603050405020304" pitchFamily="18" charset="0"/>
                        </a:rPr>
                        <a:t>0</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2023" marR="22023" marT="0" marB="0"/>
                </a:tc>
                <a:tc>
                  <a:txBody>
                    <a:bodyPr/>
                    <a:lstStyle/>
                    <a:p>
                      <a:pPr algn="ctr">
                        <a:lnSpc>
                          <a:spcPct val="100000"/>
                        </a:lnSpc>
                        <a:spcAft>
                          <a:spcPts val="0"/>
                        </a:spcAft>
                      </a:pPr>
                      <a:r>
                        <a:rPr lang="en-GB" sz="900" kern="100">
                          <a:effectLst/>
                          <a:latin typeface="Times New Roman" panose="02020603050405020304" pitchFamily="18" charset="0"/>
                          <a:cs typeface="Times New Roman" panose="02020603050405020304" pitchFamily="18" charset="0"/>
                        </a:rPr>
                        <a:t>-</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2023" marR="22023" marT="0" marB="0"/>
                </a:tc>
                <a:tc>
                  <a:txBody>
                    <a:bodyPr/>
                    <a:lstStyle/>
                    <a:p>
                      <a:pPr algn="ctr">
                        <a:lnSpc>
                          <a:spcPct val="100000"/>
                        </a:lnSpc>
                        <a:spcAft>
                          <a:spcPts val="0"/>
                        </a:spcAft>
                      </a:pPr>
                      <a:r>
                        <a:rPr lang="en-GB" sz="900" kern="100">
                          <a:effectLst/>
                          <a:latin typeface="Times New Roman" panose="02020603050405020304" pitchFamily="18" charset="0"/>
                          <a:cs typeface="Times New Roman" panose="02020603050405020304" pitchFamily="18" charset="0"/>
                        </a:rPr>
                        <a:t>-</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2023" marR="22023" marT="0" marB="0"/>
                </a:tc>
                <a:extLst>
                  <a:ext uri="{0D108BD9-81ED-4DB2-BD59-A6C34878D82A}">
                    <a16:rowId xmlns:a16="http://schemas.microsoft.com/office/drawing/2014/main" val="1556757851"/>
                  </a:ext>
                </a:extLst>
              </a:tr>
              <a:tr h="134755">
                <a:tc>
                  <a:txBody>
                    <a:bodyPr/>
                    <a:lstStyle/>
                    <a:p>
                      <a:pPr marL="285750" indent="-228600" algn="ctr">
                        <a:lnSpc>
                          <a:spcPct val="100000"/>
                        </a:lnSpc>
                        <a:spcAft>
                          <a:spcPts val="0"/>
                        </a:spcAft>
                      </a:pPr>
                      <a:r>
                        <a:rPr lang="en-GB" sz="900" kern="100">
                          <a:effectLst/>
                          <a:latin typeface="Times New Roman" panose="02020603050405020304" pitchFamily="18" charset="0"/>
                          <a:cs typeface="Times New Roman" panose="02020603050405020304" pitchFamily="18" charset="0"/>
                        </a:rPr>
                        <a:t> </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2023" marR="22023" marT="0" marB="0"/>
                </a:tc>
                <a:tc>
                  <a:txBody>
                    <a:bodyPr/>
                    <a:lstStyle/>
                    <a:p>
                      <a:pPr algn="ctr">
                        <a:lnSpc>
                          <a:spcPct val="100000"/>
                        </a:lnSpc>
                        <a:spcAft>
                          <a:spcPts val="0"/>
                        </a:spcAft>
                      </a:pPr>
                      <a:r>
                        <a:rPr lang="en-GB" sz="900" kern="100">
                          <a:effectLst/>
                          <a:latin typeface="Times New Roman" panose="02020603050405020304" pitchFamily="18" charset="0"/>
                          <a:cs typeface="Times New Roman" panose="02020603050405020304" pitchFamily="18" charset="0"/>
                        </a:rPr>
                        <a:t>Zeaxanthin</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2023" marR="22023" marT="0" marB="0"/>
                </a:tc>
                <a:tc>
                  <a:txBody>
                    <a:bodyPr/>
                    <a:lstStyle/>
                    <a:p>
                      <a:pPr algn="ctr">
                        <a:lnSpc>
                          <a:spcPct val="100000"/>
                        </a:lnSpc>
                        <a:spcAft>
                          <a:spcPts val="0"/>
                        </a:spcAft>
                        <a:tabLst>
                          <a:tab pos="363220" algn="l"/>
                        </a:tabLst>
                      </a:pPr>
                      <a:r>
                        <a:rPr lang="en-GB" sz="900" kern="100">
                          <a:effectLst/>
                          <a:latin typeface="Times New Roman" panose="02020603050405020304" pitchFamily="18" charset="0"/>
                          <a:cs typeface="Times New Roman" panose="02020603050405020304" pitchFamily="18" charset="0"/>
                        </a:rPr>
                        <a:t>-3.744</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2023" marR="22023" marT="0" marB="0"/>
                </a:tc>
                <a:tc>
                  <a:txBody>
                    <a:bodyPr/>
                    <a:lstStyle/>
                    <a:p>
                      <a:pPr algn="ctr">
                        <a:lnSpc>
                          <a:spcPct val="100000"/>
                        </a:lnSpc>
                        <a:spcAft>
                          <a:spcPts val="0"/>
                        </a:spcAft>
                      </a:pPr>
                      <a:r>
                        <a:rPr lang="en-GB" sz="900" kern="100">
                          <a:effectLst/>
                          <a:latin typeface="Times New Roman" panose="02020603050405020304" pitchFamily="18" charset="0"/>
                          <a:cs typeface="Times New Roman" panose="02020603050405020304" pitchFamily="18" charset="0"/>
                        </a:rPr>
                        <a:t>1</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2023" marR="22023" marT="0" marB="0"/>
                </a:tc>
                <a:tc>
                  <a:txBody>
                    <a:bodyPr/>
                    <a:lstStyle/>
                    <a:p>
                      <a:pPr algn="ctr">
                        <a:lnSpc>
                          <a:spcPct val="100000"/>
                        </a:lnSpc>
                        <a:spcAft>
                          <a:spcPts val="0"/>
                        </a:spcAft>
                      </a:pPr>
                      <a:r>
                        <a:rPr lang="en-GB" sz="900" kern="100">
                          <a:effectLst/>
                          <a:latin typeface="Times New Roman" panose="02020603050405020304" pitchFamily="18" charset="0"/>
                          <a:cs typeface="Times New Roman" panose="02020603050405020304" pitchFamily="18" charset="0"/>
                        </a:rPr>
                        <a:t>ASN267 (-OH)</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2023" marR="22023" marT="0" marB="0"/>
                </a:tc>
                <a:tc>
                  <a:txBody>
                    <a:bodyPr/>
                    <a:lstStyle/>
                    <a:p>
                      <a:pPr algn="ctr">
                        <a:lnSpc>
                          <a:spcPct val="100000"/>
                        </a:lnSpc>
                        <a:spcAft>
                          <a:spcPts val="0"/>
                        </a:spcAft>
                      </a:pPr>
                      <a:r>
                        <a:rPr lang="en-GB" sz="900" kern="100">
                          <a:effectLst/>
                          <a:latin typeface="Times New Roman" panose="02020603050405020304" pitchFamily="18" charset="0"/>
                          <a:cs typeface="Times New Roman" panose="02020603050405020304" pitchFamily="18" charset="0"/>
                        </a:rPr>
                        <a:t>-</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2023" marR="22023" marT="0" marB="0"/>
                </a:tc>
                <a:extLst>
                  <a:ext uri="{0D108BD9-81ED-4DB2-BD59-A6C34878D82A}">
                    <a16:rowId xmlns:a16="http://schemas.microsoft.com/office/drawing/2014/main" val="618079736"/>
                  </a:ext>
                </a:extLst>
              </a:tr>
              <a:tr h="278784">
                <a:tc>
                  <a:txBody>
                    <a:bodyPr/>
                    <a:lstStyle/>
                    <a:p>
                      <a:pPr marL="342900" lvl="0" indent="-342900" algn="ctr">
                        <a:lnSpc>
                          <a:spcPct val="100000"/>
                        </a:lnSpc>
                        <a:spcAft>
                          <a:spcPts val="0"/>
                        </a:spcAft>
                        <a:buFont typeface="Arial" panose="020B0604020202020204" pitchFamily="34" charset="0"/>
                        <a:buChar char="•"/>
                      </a:pPr>
                      <a:r>
                        <a:rPr lang="en-GB" sz="900" kern="100">
                          <a:effectLst/>
                          <a:latin typeface="Times New Roman" panose="02020603050405020304" pitchFamily="18" charset="0"/>
                          <a:cs typeface="Times New Roman" panose="02020603050405020304" pitchFamily="18" charset="0"/>
                        </a:rPr>
                        <a:t> </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2023" marR="22023" marT="0" marB="0"/>
                </a:tc>
                <a:tc>
                  <a:txBody>
                    <a:bodyPr/>
                    <a:lstStyle/>
                    <a:p>
                      <a:pPr algn="ctr">
                        <a:lnSpc>
                          <a:spcPct val="100000"/>
                        </a:lnSpc>
                        <a:spcAft>
                          <a:spcPts val="0"/>
                        </a:spcAft>
                      </a:pPr>
                      <a:r>
                        <a:rPr lang="en-GB" sz="900" kern="100">
                          <a:effectLst/>
                          <a:latin typeface="Times New Roman" panose="02020603050405020304" pitchFamily="18" charset="0"/>
                          <a:cs typeface="Times New Roman" panose="02020603050405020304" pitchFamily="18" charset="0"/>
                        </a:rPr>
                        <a:t>Hydroxy cinnamic acid</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2023" marR="22023" marT="0" marB="0"/>
                </a:tc>
                <a:tc>
                  <a:txBody>
                    <a:bodyPr/>
                    <a:lstStyle/>
                    <a:p>
                      <a:pPr algn="ctr">
                        <a:lnSpc>
                          <a:spcPct val="100000"/>
                        </a:lnSpc>
                        <a:spcAft>
                          <a:spcPts val="0"/>
                        </a:spcAft>
                        <a:tabLst>
                          <a:tab pos="348615" algn="l"/>
                        </a:tabLst>
                      </a:pPr>
                      <a:r>
                        <a:rPr lang="en-GB" sz="900" kern="100">
                          <a:effectLst/>
                          <a:latin typeface="Times New Roman" panose="02020603050405020304" pitchFamily="18" charset="0"/>
                          <a:cs typeface="Times New Roman" panose="02020603050405020304" pitchFamily="18" charset="0"/>
                        </a:rPr>
                        <a:t>-5.242</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2023" marR="22023" marT="0" marB="0"/>
                </a:tc>
                <a:tc>
                  <a:txBody>
                    <a:bodyPr/>
                    <a:lstStyle/>
                    <a:p>
                      <a:pPr algn="ctr">
                        <a:lnSpc>
                          <a:spcPct val="100000"/>
                        </a:lnSpc>
                        <a:spcAft>
                          <a:spcPts val="0"/>
                        </a:spcAft>
                      </a:pPr>
                      <a:r>
                        <a:rPr lang="en-GB" sz="900" kern="100">
                          <a:effectLst/>
                          <a:latin typeface="Times New Roman" panose="02020603050405020304" pitchFamily="18" charset="0"/>
                          <a:cs typeface="Times New Roman" panose="02020603050405020304" pitchFamily="18" charset="0"/>
                        </a:rPr>
                        <a:t>4</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2023" marR="22023" marT="0" marB="0"/>
                </a:tc>
                <a:tc>
                  <a:txBody>
                    <a:bodyPr/>
                    <a:lstStyle/>
                    <a:p>
                      <a:pPr algn="ctr">
                        <a:lnSpc>
                          <a:spcPct val="100000"/>
                        </a:lnSpc>
                        <a:spcAft>
                          <a:spcPts val="0"/>
                        </a:spcAft>
                      </a:pPr>
                      <a:r>
                        <a:rPr lang="en-GB" sz="900" kern="100">
                          <a:effectLst/>
                          <a:latin typeface="Times New Roman" panose="02020603050405020304" pitchFamily="18" charset="0"/>
                          <a:cs typeface="Times New Roman" panose="02020603050405020304" pitchFamily="18" charset="0"/>
                        </a:rPr>
                        <a:t>THR192 (-OH), ARG234 (=O), PHE236 (-OH), HIE298 (-OH)</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2023" marR="22023" marT="0" marB="0"/>
                </a:tc>
                <a:tc>
                  <a:txBody>
                    <a:bodyPr/>
                    <a:lstStyle/>
                    <a:p>
                      <a:pPr algn="ctr">
                        <a:lnSpc>
                          <a:spcPct val="100000"/>
                        </a:lnSpc>
                        <a:spcAft>
                          <a:spcPts val="0"/>
                        </a:spcAft>
                      </a:pPr>
                      <a:r>
                        <a:rPr lang="en-GB" sz="900" kern="100">
                          <a:effectLst/>
                          <a:latin typeface="Times New Roman" panose="02020603050405020304" pitchFamily="18" charset="0"/>
                          <a:cs typeface="Times New Roman" panose="02020603050405020304" pitchFamily="18" charset="0"/>
                        </a:rPr>
                        <a:t>-</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2023" marR="22023" marT="0" marB="0"/>
                </a:tc>
                <a:extLst>
                  <a:ext uri="{0D108BD9-81ED-4DB2-BD59-A6C34878D82A}">
                    <a16:rowId xmlns:a16="http://schemas.microsoft.com/office/drawing/2014/main" val="4077637419"/>
                  </a:ext>
                </a:extLst>
              </a:tr>
              <a:tr h="183308">
                <a:tc>
                  <a:txBody>
                    <a:bodyPr/>
                    <a:lstStyle/>
                    <a:p>
                      <a:pPr marL="285750" indent="-228600" algn="ctr">
                        <a:lnSpc>
                          <a:spcPct val="100000"/>
                        </a:lnSpc>
                        <a:spcAft>
                          <a:spcPts val="0"/>
                        </a:spcAft>
                      </a:pPr>
                      <a:r>
                        <a:rPr lang="en-GB" sz="900" kern="100">
                          <a:effectLst/>
                          <a:latin typeface="Times New Roman" panose="02020603050405020304" pitchFamily="18" charset="0"/>
                          <a:cs typeface="Times New Roman" panose="02020603050405020304" pitchFamily="18" charset="0"/>
                        </a:rPr>
                        <a:t> </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2023" marR="22023" marT="0" marB="0"/>
                </a:tc>
                <a:tc>
                  <a:txBody>
                    <a:bodyPr/>
                    <a:lstStyle/>
                    <a:p>
                      <a:pPr algn="ctr">
                        <a:lnSpc>
                          <a:spcPct val="100000"/>
                        </a:lnSpc>
                        <a:spcAft>
                          <a:spcPts val="0"/>
                        </a:spcAft>
                      </a:pPr>
                      <a:r>
                        <a:rPr lang="en-GB" sz="900" kern="100">
                          <a:effectLst/>
                          <a:latin typeface="Times New Roman" panose="02020603050405020304" pitchFamily="18" charset="0"/>
                          <a:cs typeface="Times New Roman" panose="02020603050405020304" pitchFamily="18" charset="0"/>
                        </a:rPr>
                        <a:t>Myricetin</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2023" marR="22023" marT="0" marB="0"/>
                </a:tc>
                <a:tc>
                  <a:txBody>
                    <a:bodyPr/>
                    <a:lstStyle/>
                    <a:p>
                      <a:pPr algn="ctr">
                        <a:lnSpc>
                          <a:spcPct val="100000"/>
                        </a:lnSpc>
                        <a:spcAft>
                          <a:spcPts val="0"/>
                        </a:spcAft>
                        <a:tabLst>
                          <a:tab pos="363220" algn="l"/>
                        </a:tabLst>
                      </a:pPr>
                      <a:r>
                        <a:rPr lang="en-GB" sz="900" kern="100">
                          <a:effectLst/>
                          <a:latin typeface="Times New Roman" panose="02020603050405020304" pitchFamily="18" charset="0"/>
                          <a:cs typeface="Times New Roman" panose="02020603050405020304" pitchFamily="18" charset="0"/>
                        </a:rPr>
                        <a:t>-4.944</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2023" marR="22023" marT="0" marB="0"/>
                </a:tc>
                <a:tc>
                  <a:txBody>
                    <a:bodyPr/>
                    <a:lstStyle/>
                    <a:p>
                      <a:pPr algn="ctr">
                        <a:lnSpc>
                          <a:spcPct val="100000"/>
                        </a:lnSpc>
                        <a:spcAft>
                          <a:spcPts val="0"/>
                        </a:spcAft>
                      </a:pPr>
                      <a:r>
                        <a:rPr lang="en-GB" sz="900" kern="100">
                          <a:effectLst/>
                          <a:latin typeface="Times New Roman" panose="02020603050405020304" pitchFamily="18" charset="0"/>
                          <a:cs typeface="Times New Roman" panose="02020603050405020304" pitchFamily="18" charset="0"/>
                        </a:rPr>
                        <a:t>2</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2023" marR="22023" marT="0" marB="0"/>
                </a:tc>
                <a:tc>
                  <a:txBody>
                    <a:bodyPr/>
                    <a:lstStyle/>
                    <a:p>
                      <a:pPr algn="ctr">
                        <a:lnSpc>
                          <a:spcPct val="100000"/>
                        </a:lnSpc>
                        <a:spcAft>
                          <a:spcPts val="0"/>
                        </a:spcAft>
                      </a:pPr>
                      <a:r>
                        <a:rPr lang="en-GB" sz="900" kern="100">
                          <a:effectLst/>
                          <a:latin typeface="Times New Roman" panose="02020603050405020304" pitchFamily="18" charset="0"/>
                          <a:cs typeface="Times New Roman" panose="02020603050405020304" pitchFamily="18" charset="0"/>
                        </a:rPr>
                        <a:t>ARG76 (-OH), THR192 (-OH)</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2023" marR="22023" marT="0" marB="0"/>
                </a:tc>
                <a:tc>
                  <a:txBody>
                    <a:bodyPr/>
                    <a:lstStyle/>
                    <a:p>
                      <a:pPr algn="ctr">
                        <a:lnSpc>
                          <a:spcPct val="100000"/>
                        </a:lnSpc>
                        <a:spcAft>
                          <a:spcPts val="0"/>
                        </a:spcAft>
                      </a:pPr>
                      <a:r>
                        <a:rPr lang="en-GB" sz="900" kern="100">
                          <a:effectLst/>
                          <a:latin typeface="Times New Roman" panose="02020603050405020304" pitchFamily="18" charset="0"/>
                          <a:cs typeface="Times New Roman" panose="02020603050405020304" pitchFamily="18" charset="0"/>
                        </a:rPr>
                        <a:t>LYS226 (π-cation-aromatic)</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2023" marR="22023" marT="0" marB="0"/>
                </a:tc>
                <a:extLst>
                  <a:ext uri="{0D108BD9-81ED-4DB2-BD59-A6C34878D82A}">
                    <a16:rowId xmlns:a16="http://schemas.microsoft.com/office/drawing/2014/main" val="1723081464"/>
                  </a:ext>
                </a:extLst>
              </a:tr>
              <a:tr h="183308">
                <a:tc>
                  <a:txBody>
                    <a:bodyPr/>
                    <a:lstStyle/>
                    <a:p>
                      <a:pPr marL="342900" lvl="0" indent="-342900" algn="ctr">
                        <a:lnSpc>
                          <a:spcPct val="100000"/>
                        </a:lnSpc>
                        <a:spcAft>
                          <a:spcPts val="0"/>
                        </a:spcAft>
                        <a:buFont typeface="Arial" panose="020B0604020202020204" pitchFamily="34" charset="0"/>
                        <a:buChar char="•"/>
                      </a:pPr>
                      <a:r>
                        <a:rPr lang="en-GB" sz="900" kern="100">
                          <a:effectLst/>
                          <a:latin typeface="Times New Roman" panose="02020603050405020304" pitchFamily="18" charset="0"/>
                          <a:cs typeface="Times New Roman" panose="02020603050405020304" pitchFamily="18" charset="0"/>
                        </a:rPr>
                        <a:t> </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2023" marR="22023" marT="0" marB="0"/>
                </a:tc>
                <a:tc>
                  <a:txBody>
                    <a:bodyPr/>
                    <a:lstStyle/>
                    <a:p>
                      <a:pPr algn="ctr">
                        <a:lnSpc>
                          <a:spcPct val="100000"/>
                        </a:lnSpc>
                        <a:spcAft>
                          <a:spcPts val="0"/>
                        </a:spcAft>
                      </a:pPr>
                      <a:r>
                        <a:rPr lang="en-GB" sz="900" kern="100">
                          <a:effectLst/>
                          <a:latin typeface="Times New Roman" panose="02020603050405020304" pitchFamily="18" charset="0"/>
                          <a:cs typeface="Times New Roman" panose="02020603050405020304" pitchFamily="18" charset="0"/>
                        </a:rPr>
                        <a:t>Quercetin</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2023" marR="22023" marT="0" marB="0"/>
                </a:tc>
                <a:tc>
                  <a:txBody>
                    <a:bodyPr/>
                    <a:lstStyle/>
                    <a:p>
                      <a:pPr algn="ctr">
                        <a:lnSpc>
                          <a:spcPct val="100000"/>
                        </a:lnSpc>
                        <a:spcAft>
                          <a:spcPts val="0"/>
                        </a:spcAft>
                        <a:tabLst>
                          <a:tab pos="353695" algn="l"/>
                        </a:tabLst>
                      </a:pPr>
                      <a:r>
                        <a:rPr lang="en-GB" sz="900" kern="100">
                          <a:effectLst/>
                          <a:latin typeface="Times New Roman" panose="02020603050405020304" pitchFamily="18" charset="0"/>
                          <a:cs typeface="Times New Roman" panose="02020603050405020304" pitchFamily="18" charset="0"/>
                        </a:rPr>
                        <a:t>-4.967</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2023" marR="22023" marT="0" marB="0"/>
                </a:tc>
                <a:tc>
                  <a:txBody>
                    <a:bodyPr/>
                    <a:lstStyle/>
                    <a:p>
                      <a:pPr algn="ctr">
                        <a:lnSpc>
                          <a:spcPct val="100000"/>
                        </a:lnSpc>
                        <a:spcAft>
                          <a:spcPts val="0"/>
                        </a:spcAft>
                      </a:pPr>
                      <a:r>
                        <a:rPr lang="en-GB" sz="900" kern="100">
                          <a:effectLst/>
                          <a:latin typeface="Times New Roman" panose="02020603050405020304" pitchFamily="18" charset="0"/>
                          <a:cs typeface="Times New Roman" panose="02020603050405020304" pitchFamily="18" charset="0"/>
                        </a:rPr>
                        <a:t>2</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2023" marR="22023" marT="0" marB="0"/>
                </a:tc>
                <a:tc>
                  <a:txBody>
                    <a:bodyPr/>
                    <a:lstStyle/>
                    <a:p>
                      <a:pPr algn="ctr">
                        <a:lnSpc>
                          <a:spcPct val="100000"/>
                        </a:lnSpc>
                        <a:spcAft>
                          <a:spcPts val="0"/>
                        </a:spcAft>
                      </a:pPr>
                      <a:r>
                        <a:rPr lang="en-GB" sz="900" kern="100">
                          <a:effectLst/>
                          <a:latin typeface="Times New Roman" panose="02020603050405020304" pitchFamily="18" charset="0"/>
                          <a:cs typeface="Times New Roman" panose="02020603050405020304" pitchFamily="18" charset="0"/>
                        </a:rPr>
                        <a:t>ARG76 (-OH), THR192 (-OH)</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2023" marR="22023" marT="0" marB="0"/>
                </a:tc>
                <a:tc>
                  <a:txBody>
                    <a:bodyPr/>
                    <a:lstStyle/>
                    <a:p>
                      <a:pPr algn="ctr">
                        <a:lnSpc>
                          <a:spcPct val="100000"/>
                        </a:lnSpc>
                        <a:spcAft>
                          <a:spcPts val="0"/>
                        </a:spcAft>
                      </a:pPr>
                      <a:r>
                        <a:rPr lang="en-GB" sz="900" kern="100" dirty="0">
                          <a:effectLst/>
                          <a:latin typeface="Times New Roman" panose="02020603050405020304" pitchFamily="18" charset="0"/>
                          <a:cs typeface="Times New Roman" panose="02020603050405020304" pitchFamily="18" charset="0"/>
                        </a:rPr>
                        <a:t>LYS226 (π-cation-aromatic)</a:t>
                      </a:r>
                      <a:endParaRPr lang="en-IN" sz="900" kern="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2023" marR="22023" marT="0" marB="0"/>
                </a:tc>
                <a:extLst>
                  <a:ext uri="{0D108BD9-81ED-4DB2-BD59-A6C34878D82A}">
                    <a16:rowId xmlns:a16="http://schemas.microsoft.com/office/drawing/2014/main" val="4055516419"/>
                  </a:ext>
                </a:extLst>
              </a:tr>
              <a:tr h="183308">
                <a:tc>
                  <a:txBody>
                    <a:bodyPr/>
                    <a:lstStyle/>
                    <a:p>
                      <a:pPr marL="342900" lvl="0" indent="-342900" algn="ctr">
                        <a:lnSpc>
                          <a:spcPct val="100000"/>
                        </a:lnSpc>
                        <a:spcAft>
                          <a:spcPts val="0"/>
                        </a:spcAft>
                        <a:buFont typeface="Arial" panose="020B0604020202020204" pitchFamily="34" charset="0"/>
                        <a:buChar char="•"/>
                      </a:pPr>
                      <a:r>
                        <a:rPr lang="en-GB" sz="900" kern="100">
                          <a:effectLst/>
                          <a:latin typeface="Times New Roman" panose="02020603050405020304" pitchFamily="18" charset="0"/>
                          <a:cs typeface="Times New Roman" panose="02020603050405020304" pitchFamily="18" charset="0"/>
                        </a:rPr>
                        <a:t> </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2023" marR="22023" marT="0" marB="0"/>
                </a:tc>
                <a:tc>
                  <a:txBody>
                    <a:bodyPr/>
                    <a:lstStyle/>
                    <a:p>
                      <a:pPr algn="ctr">
                        <a:lnSpc>
                          <a:spcPct val="100000"/>
                        </a:lnSpc>
                        <a:spcAft>
                          <a:spcPts val="0"/>
                        </a:spcAft>
                      </a:pPr>
                      <a:r>
                        <a:rPr lang="en-GB" sz="900" kern="100">
                          <a:effectLst/>
                          <a:latin typeface="Times New Roman" panose="02020603050405020304" pitchFamily="18" charset="0"/>
                          <a:cs typeface="Times New Roman" panose="02020603050405020304" pitchFamily="18" charset="0"/>
                        </a:rPr>
                        <a:t>Kaemferol</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2023" marR="22023" marT="0" marB="0"/>
                </a:tc>
                <a:tc>
                  <a:txBody>
                    <a:bodyPr/>
                    <a:lstStyle/>
                    <a:p>
                      <a:pPr algn="ctr">
                        <a:lnSpc>
                          <a:spcPct val="100000"/>
                        </a:lnSpc>
                        <a:spcAft>
                          <a:spcPts val="0"/>
                        </a:spcAft>
                        <a:tabLst>
                          <a:tab pos="353695" algn="l"/>
                        </a:tabLst>
                      </a:pPr>
                      <a:r>
                        <a:rPr lang="en-GB" sz="900" kern="100">
                          <a:effectLst/>
                          <a:latin typeface="Times New Roman" panose="02020603050405020304" pitchFamily="18" charset="0"/>
                          <a:cs typeface="Times New Roman" panose="02020603050405020304" pitchFamily="18" charset="0"/>
                        </a:rPr>
                        <a:t>-4.271</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2023" marR="22023" marT="0" marB="0"/>
                </a:tc>
                <a:tc>
                  <a:txBody>
                    <a:bodyPr/>
                    <a:lstStyle/>
                    <a:p>
                      <a:pPr algn="ctr">
                        <a:lnSpc>
                          <a:spcPct val="100000"/>
                        </a:lnSpc>
                        <a:spcAft>
                          <a:spcPts val="0"/>
                        </a:spcAft>
                      </a:pPr>
                      <a:r>
                        <a:rPr lang="en-GB" sz="900" kern="100">
                          <a:effectLst/>
                          <a:latin typeface="Times New Roman" panose="02020603050405020304" pitchFamily="18" charset="0"/>
                          <a:cs typeface="Times New Roman" panose="02020603050405020304" pitchFamily="18" charset="0"/>
                        </a:rPr>
                        <a:t>0</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2023" marR="22023" marT="0" marB="0"/>
                </a:tc>
                <a:tc>
                  <a:txBody>
                    <a:bodyPr/>
                    <a:lstStyle/>
                    <a:p>
                      <a:pPr algn="ctr">
                        <a:lnSpc>
                          <a:spcPct val="100000"/>
                        </a:lnSpc>
                        <a:spcAft>
                          <a:spcPts val="0"/>
                        </a:spcAft>
                      </a:pPr>
                      <a:r>
                        <a:rPr lang="en-GB" sz="900" kern="100">
                          <a:effectLst/>
                          <a:latin typeface="Times New Roman" panose="02020603050405020304" pitchFamily="18" charset="0"/>
                          <a:cs typeface="Times New Roman" panose="02020603050405020304" pitchFamily="18" charset="0"/>
                        </a:rPr>
                        <a:t>-</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2023" marR="22023" marT="0" marB="0"/>
                </a:tc>
                <a:tc>
                  <a:txBody>
                    <a:bodyPr/>
                    <a:lstStyle/>
                    <a:p>
                      <a:pPr algn="ctr">
                        <a:lnSpc>
                          <a:spcPct val="100000"/>
                        </a:lnSpc>
                        <a:spcAft>
                          <a:spcPts val="0"/>
                        </a:spcAft>
                      </a:pPr>
                      <a:r>
                        <a:rPr lang="en-GB" sz="900" kern="100">
                          <a:effectLst/>
                          <a:latin typeface="Times New Roman" panose="02020603050405020304" pitchFamily="18" charset="0"/>
                          <a:cs typeface="Times New Roman" panose="02020603050405020304" pitchFamily="18" charset="0"/>
                        </a:rPr>
                        <a:t>LYS302 (π-cation-aromatic)</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2023" marR="22023" marT="0" marB="0"/>
                </a:tc>
                <a:extLst>
                  <a:ext uri="{0D108BD9-81ED-4DB2-BD59-A6C34878D82A}">
                    <a16:rowId xmlns:a16="http://schemas.microsoft.com/office/drawing/2014/main" val="737267630"/>
                  </a:ext>
                </a:extLst>
              </a:tr>
              <a:tr h="183308">
                <a:tc>
                  <a:txBody>
                    <a:bodyPr/>
                    <a:lstStyle/>
                    <a:p>
                      <a:pPr marL="285750" indent="-228600" algn="ctr">
                        <a:lnSpc>
                          <a:spcPct val="100000"/>
                        </a:lnSpc>
                        <a:spcAft>
                          <a:spcPts val="0"/>
                        </a:spcAft>
                      </a:pPr>
                      <a:r>
                        <a:rPr lang="en-GB" sz="900" kern="100">
                          <a:effectLst/>
                          <a:latin typeface="Times New Roman" panose="02020603050405020304" pitchFamily="18" charset="0"/>
                          <a:cs typeface="Times New Roman" panose="02020603050405020304" pitchFamily="18" charset="0"/>
                        </a:rPr>
                        <a:t> </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2023" marR="22023" marT="0" marB="0"/>
                </a:tc>
                <a:tc>
                  <a:txBody>
                    <a:bodyPr/>
                    <a:lstStyle/>
                    <a:p>
                      <a:pPr algn="ctr">
                        <a:lnSpc>
                          <a:spcPct val="100000"/>
                        </a:lnSpc>
                        <a:spcAft>
                          <a:spcPts val="0"/>
                        </a:spcAft>
                      </a:pPr>
                      <a:r>
                        <a:rPr lang="en-GB" sz="900" kern="100">
                          <a:effectLst/>
                          <a:latin typeface="Times New Roman" panose="02020603050405020304" pitchFamily="18" charset="0"/>
                          <a:cs typeface="Times New Roman" panose="02020603050405020304" pitchFamily="18" charset="0"/>
                        </a:rPr>
                        <a:t>Luteolin</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2023" marR="22023" marT="0" marB="0"/>
                </a:tc>
                <a:tc>
                  <a:txBody>
                    <a:bodyPr/>
                    <a:lstStyle/>
                    <a:p>
                      <a:pPr algn="ctr">
                        <a:lnSpc>
                          <a:spcPct val="100000"/>
                        </a:lnSpc>
                        <a:spcAft>
                          <a:spcPts val="0"/>
                        </a:spcAft>
                        <a:tabLst>
                          <a:tab pos="353695" algn="l"/>
                        </a:tabLst>
                      </a:pPr>
                      <a:r>
                        <a:rPr lang="en-GB" sz="900" kern="100">
                          <a:effectLst/>
                          <a:latin typeface="Times New Roman" panose="02020603050405020304" pitchFamily="18" charset="0"/>
                          <a:cs typeface="Times New Roman" panose="02020603050405020304" pitchFamily="18" charset="0"/>
                        </a:rPr>
                        <a:t>-4.785</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2023" marR="22023" marT="0" marB="0"/>
                </a:tc>
                <a:tc>
                  <a:txBody>
                    <a:bodyPr/>
                    <a:lstStyle/>
                    <a:p>
                      <a:pPr algn="ctr">
                        <a:lnSpc>
                          <a:spcPct val="100000"/>
                        </a:lnSpc>
                        <a:spcAft>
                          <a:spcPts val="0"/>
                        </a:spcAft>
                      </a:pPr>
                      <a:r>
                        <a:rPr lang="en-GB" sz="900" kern="100">
                          <a:effectLst/>
                          <a:latin typeface="Times New Roman" panose="02020603050405020304" pitchFamily="18" charset="0"/>
                          <a:cs typeface="Times New Roman" panose="02020603050405020304" pitchFamily="18" charset="0"/>
                        </a:rPr>
                        <a:t>1</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2023" marR="22023" marT="0" marB="0"/>
                </a:tc>
                <a:tc>
                  <a:txBody>
                    <a:bodyPr/>
                    <a:lstStyle/>
                    <a:p>
                      <a:pPr algn="ctr">
                        <a:lnSpc>
                          <a:spcPct val="100000"/>
                        </a:lnSpc>
                        <a:spcAft>
                          <a:spcPts val="0"/>
                        </a:spcAft>
                      </a:pPr>
                      <a:r>
                        <a:rPr lang="en-GB" sz="900" kern="100">
                          <a:effectLst/>
                          <a:latin typeface="Times New Roman" panose="02020603050405020304" pitchFamily="18" charset="0"/>
                          <a:cs typeface="Times New Roman" panose="02020603050405020304" pitchFamily="18" charset="0"/>
                        </a:rPr>
                        <a:t>THR192 (-OH)</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2023" marR="22023" marT="0" marB="0"/>
                </a:tc>
                <a:tc>
                  <a:txBody>
                    <a:bodyPr/>
                    <a:lstStyle/>
                    <a:p>
                      <a:pPr algn="ctr">
                        <a:lnSpc>
                          <a:spcPct val="100000"/>
                        </a:lnSpc>
                        <a:spcAft>
                          <a:spcPts val="0"/>
                        </a:spcAft>
                      </a:pPr>
                      <a:r>
                        <a:rPr lang="en-GB" sz="900" kern="100">
                          <a:effectLst/>
                          <a:latin typeface="Times New Roman" panose="02020603050405020304" pitchFamily="18" charset="0"/>
                          <a:cs typeface="Times New Roman" panose="02020603050405020304" pitchFamily="18" charset="0"/>
                        </a:rPr>
                        <a:t>LYS302 (π-cation-aromatic)</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2023" marR="22023" marT="0" marB="0"/>
                </a:tc>
                <a:extLst>
                  <a:ext uri="{0D108BD9-81ED-4DB2-BD59-A6C34878D82A}">
                    <a16:rowId xmlns:a16="http://schemas.microsoft.com/office/drawing/2014/main" val="1256657370"/>
                  </a:ext>
                </a:extLst>
              </a:tr>
              <a:tr h="183308">
                <a:tc>
                  <a:txBody>
                    <a:bodyPr/>
                    <a:lstStyle/>
                    <a:p>
                      <a:pPr marL="342900" lvl="0" indent="-342900" algn="ctr">
                        <a:lnSpc>
                          <a:spcPct val="100000"/>
                        </a:lnSpc>
                        <a:spcAft>
                          <a:spcPts val="0"/>
                        </a:spcAft>
                        <a:buFont typeface="Arial" panose="020B0604020202020204" pitchFamily="34" charset="0"/>
                        <a:buChar char="•"/>
                      </a:pPr>
                      <a:r>
                        <a:rPr lang="en-GB" sz="900" kern="100">
                          <a:effectLst/>
                          <a:latin typeface="Times New Roman" panose="02020603050405020304" pitchFamily="18" charset="0"/>
                          <a:cs typeface="Times New Roman" panose="02020603050405020304" pitchFamily="18" charset="0"/>
                        </a:rPr>
                        <a:t> </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2023" marR="22023" marT="0" marB="0"/>
                </a:tc>
                <a:tc>
                  <a:txBody>
                    <a:bodyPr/>
                    <a:lstStyle/>
                    <a:p>
                      <a:pPr algn="ctr">
                        <a:lnSpc>
                          <a:spcPct val="100000"/>
                        </a:lnSpc>
                        <a:spcAft>
                          <a:spcPts val="0"/>
                        </a:spcAft>
                      </a:pPr>
                      <a:r>
                        <a:rPr lang="en-GB" sz="900" kern="100">
                          <a:effectLst/>
                          <a:latin typeface="Times New Roman" panose="02020603050405020304" pitchFamily="18" charset="0"/>
                          <a:cs typeface="Times New Roman" panose="02020603050405020304" pitchFamily="18" charset="0"/>
                        </a:rPr>
                        <a:t>Apigenin</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2023" marR="22023" marT="0" marB="0"/>
                </a:tc>
                <a:tc>
                  <a:txBody>
                    <a:bodyPr/>
                    <a:lstStyle/>
                    <a:p>
                      <a:pPr algn="ctr">
                        <a:lnSpc>
                          <a:spcPct val="100000"/>
                        </a:lnSpc>
                        <a:spcAft>
                          <a:spcPts val="0"/>
                        </a:spcAft>
                        <a:tabLst>
                          <a:tab pos="353695" algn="l"/>
                        </a:tabLst>
                      </a:pPr>
                      <a:r>
                        <a:rPr lang="en-GB" sz="900" kern="100">
                          <a:effectLst/>
                          <a:latin typeface="Times New Roman" panose="02020603050405020304" pitchFamily="18" charset="0"/>
                          <a:cs typeface="Times New Roman" panose="02020603050405020304" pitchFamily="18" charset="0"/>
                        </a:rPr>
                        <a:t>-4.444</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2023" marR="22023" marT="0" marB="0"/>
                </a:tc>
                <a:tc>
                  <a:txBody>
                    <a:bodyPr/>
                    <a:lstStyle/>
                    <a:p>
                      <a:pPr algn="ctr">
                        <a:lnSpc>
                          <a:spcPct val="100000"/>
                        </a:lnSpc>
                        <a:spcAft>
                          <a:spcPts val="0"/>
                        </a:spcAft>
                      </a:pPr>
                      <a:r>
                        <a:rPr lang="en-GB" sz="900" kern="100">
                          <a:effectLst/>
                          <a:latin typeface="Times New Roman" panose="02020603050405020304" pitchFamily="18" charset="0"/>
                          <a:cs typeface="Times New Roman" panose="02020603050405020304" pitchFamily="18" charset="0"/>
                        </a:rPr>
                        <a:t>0</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2023" marR="22023" marT="0" marB="0"/>
                </a:tc>
                <a:tc>
                  <a:txBody>
                    <a:bodyPr/>
                    <a:lstStyle/>
                    <a:p>
                      <a:pPr algn="ctr">
                        <a:lnSpc>
                          <a:spcPct val="100000"/>
                        </a:lnSpc>
                        <a:spcAft>
                          <a:spcPts val="0"/>
                        </a:spcAft>
                      </a:pPr>
                      <a:r>
                        <a:rPr lang="en-GB" sz="900" kern="100">
                          <a:effectLst/>
                          <a:latin typeface="Times New Roman" panose="02020603050405020304" pitchFamily="18" charset="0"/>
                          <a:cs typeface="Times New Roman" panose="02020603050405020304" pitchFamily="18" charset="0"/>
                        </a:rPr>
                        <a:t>-</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2023" marR="22023" marT="0" marB="0"/>
                </a:tc>
                <a:tc>
                  <a:txBody>
                    <a:bodyPr/>
                    <a:lstStyle/>
                    <a:p>
                      <a:pPr algn="ctr">
                        <a:lnSpc>
                          <a:spcPct val="100000"/>
                        </a:lnSpc>
                        <a:spcAft>
                          <a:spcPts val="0"/>
                        </a:spcAft>
                      </a:pPr>
                      <a:r>
                        <a:rPr lang="en-GB" sz="900" kern="100">
                          <a:effectLst/>
                          <a:latin typeface="Times New Roman" panose="02020603050405020304" pitchFamily="18" charset="0"/>
                          <a:cs typeface="Times New Roman" panose="02020603050405020304" pitchFamily="18" charset="0"/>
                        </a:rPr>
                        <a:t>LYS226 (π-cation-aromatic)</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2023" marR="22023" marT="0" marB="0"/>
                </a:tc>
                <a:extLst>
                  <a:ext uri="{0D108BD9-81ED-4DB2-BD59-A6C34878D82A}">
                    <a16:rowId xmlns:a16="http://schemas.microsoft.com/office/drawing/2014/main" val="2999533925"/>
                  </a:ext>
                </a:extLst>
              </a:tr>
              <a:tr h="269510">
                <a:tc>
                  <a:txBody>
                    <a:bodyPr/>
                    <a:lstStyle/>
                    <a:p>
                      <a:pPr marL="342900" lvl="0" indent="-342900" algn="ctr">
                        <a:lnSpc>
                          <a:spcPct val="100000"/>
                        </a:lnSpc>
                        <a:spcAft>
                          <a:spcPts val="0"/>
                        </a:spcAft>
                        <a:buFont typeface="Arial" panose="020B0604020202020204" pitchFamily="34" charset="0"/>
                        <a:buChar char="•"/>
                      </a:pPr>
                      <a:r>
                        <a:rPr lang="en-GB" sz="900" kern="100">
                          <a:effectLst/>
                          <a:latin typeface="Times New Roman" panose="02020603050405020304" pitchFamily="18" charset="0"/>
                          <a:cs typeface="Times New Roman" panose="02020603050405020304" pitchFamily="18" charset="0"/>
                        </a:rPr>
                        <a:t> </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2023" marR="22023" marT="0" marB="0"/>
                </a:tc>
                <a:tc>
                  <a:txBody>
                    <a:bodyPr/>
                    <a:lstStyle/>
                    <a:p>
                      <a:pPr algn="ctr">
                        <a:lnSpc>
                          <a:spcPct val="100000"/>
                        </a:lnSpc>
                        <a:spcAft>
                          <a:spcPts val="0"/>
                        </a:spcAft>
                      </a:pPr>
                      <a:r>
                        <a:rPr lang="en-GB" sz="900" kern="100">
                          <a:effectLst/>
                          <a:latin typeface="Times New Roman" panose="02020603050405020304" pitchFamily="18" charset="0"/>
                          <a:cs typeface="Times New Roman" panose="02020603050405020304" pitchFamily="18" charset="0"/>
                        </a:rPr>
                        <a:t>Chlorogenic acid</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2023" marR="22023" marT="0" marB="0"/>
                </a:tc>
                <a:tc>
                  <a:txBody>
                    <a:bodyPr/>
                    <a:lstStyle/>
                    <a:p>
                      <a:pPr algn="ctr">
                        <a:lnSpc>
                          <a:spcPct val="100000"/>
                        </a:lnSpc>
                        <a:spcAft>
                          <a:spcPts val="0"/>
                        </a:spcAft>
                        <a:tabLst>
                          <a:tab pos="353695" algn="l"/>
                        </a:tabLst>
                      </a:pPr>
                      <a:r>
                        <a:rPr lang="en-GB" sz="900" kern="100">
                          <a:effectLst/>
                          <a:latin typeface="Times New Roman" panose="02020603050405020304" pitchFamily="18" charset="0"/>
                          <a:cs typeface="Times New Roman" panose="02020603050405020304" pitchFamily="18" charset="0"/>
                        </a:rPr>
                        <a:t>-4.261</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2023" marR="22023" marT="0" marB="0"/>
                </a:tc>
                <a:tc>
                  <a:txBody>
                    <a:bodyPr/>
                    <a:lstStyle/>
                    <a:p>
                      <a:pPr algn="ctr">
                        <a:lnSpc>
                          <a:spcPct val="100000"/>
                        </a:lnSpc>
                        <a:spcAft>
                          <a:spcPts val="0"/>
                        </a:spcAft>
                      </a:pPr>
                      <a:r>
                        <a:rPr lang="en-GB" sz="900" kern="100">
                          <a:effectLst/>
                          <a:latin typeface="Times New Roman" panose="02020603050405020304" pitchFamily="18" charset="0"/>
                          <a:cs typeface="Times New Roman" panose="02020603050405020304" pitchFamily="18" charset="0"/>
                        </a:rPr>
                        <a:t>3</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2023" marR="22023" marT="0" marB="0"/>
                </a:tc>
                <a:tc>
                  <a:txBody>
                    <a:bodyPr/>
                    <a:lstStyle/>
                    <a:p>
                      <a:pPr algn="ctr">
                        <a:lnSpc>
                          <a:spcPct val="100000"/>
                        </a:lnSpc>
                        <a:spcAft>
                          <a:spcPts val="0"/>
                        </a:spcAft>
                      </a:pPr>
                      <a:r>
                        <a:rPr lang="en-GB" sz="900" kern="100">
                          <a:effectLst/>
                          <a:latin typeface="Times New Roman" panose="02020603050405020304" pitchFamily="18" charset="0"/>
                          <a:cs typeface="Times New Roman" panose="02020603050405020304" pitchFamily="18" charset="0"/>
                        </a:rPr>
                        <a:t>THR192 (-OH), ASN224 (-OH),  ASP237 (-OH),</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2023" marR="22023" marT="0" marB="0"/>
                </a:tc>
                <a:tc>
                  <a:txBody>
                    <a:bodyPr/>
                    <a:lstStyle/>
                    <a:p>
                      <a:pPr algn="ctr">
                        <a:lnSpc>
                          <a:spcPct val="100000"/>
                        </a:lnSpc>
                        <a:spcAft>
                          <a:spcPts val="0"/>
                        </a:spcAft>
                      </a:pPr>
                      <a:r>
                        <a:rPr lang="en-GB" sz="900" kern="100">
                          <a:effectLst/>
                          <a:latin typeface="Times New Roman" panose="02020603050405020304" pitchFamily="18" charset="0"/>
                          <a:cs typeface="Times New Roman" panose="02020603050405020304" pitchFamily="18" charset="0"/>
                        </a:rPr>
                        <a:t>-</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2023" marR="22023" marT="0" marB="0"/>
                </a:tc>
                <a:extLst>
                  <a:ext uri="{0D108BD9-81ED-4DB2-BD59-A6C34878D82A}">
                    <a16:rowId xmlns:a16="http://schemas.microsoft.com/office/drawing/2014/main" val="365444183"/>
                  </a:ext>
                </a:extLst>
              </a:tr>
              <a:tr h="278784">
                <a:tc>
                  <a:txBody>
                    <a:bodyPr/>
                    <a:lstStyle/>
                    <a:p>
                      <a:pPr marL="342900" lvl="0" indent="-342900" algn="ctr">
                        <a:lnSpc>
                          <a:spcPct val="100000"/>
                        </a:lnSpc>
                        <a:spcAft>
                          <a:spcPts val="0"/>
                        </a:spcAft>
                        <a:buFont typeface="Arial" panose="020B0604020202020204" pitchFamily="34" charset="0"/>
                        <a:buChar char="•"/>
                      </a:pPr>
                      <a:r>
                        <a:rPr lang="en-GB" sz="900" kern="100">
                          <a:effectLst/>
                          <a:latin typeface="Times New Roman" panose="02020603050405020304" pitchFamily="18" charset="0"/>
                          <a:cs typeface="Times New Roman" panose="02020603050405020304" pitchFamily="18" charset="0"/>
                        </a:rPr>
                        <a:t> </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2023" marR="22023" marT="0" marB="0"/>
                </a:tc>
                <a:tc>
                  <a:txBody>
                    <a:bodyPr/>
                    <a:lstStyle/>
                    <a:p>
                      <a:pPr algn="ctr">
                        <a:lnSpc>
                          <a:spcPct val="100000"/>
                        </a:lnSpc>
                        <a:spcAft>
                          <a:spcPts val="0"/>
                        </a:spcAft>
                      </a:pPr>
                      <a:r>
                        <a:rPr lang="en-GB" sz="900" kern="100">
                          <a:effectLst/>
                          <a:latin typeface="Times New Roman" panose="02020603050405020304" pitchFamily="18" charset="0"/>
                          <a:cs typeface="Times New Roman" panose="02020603050405020304" pitchFamily="18" charset="0"/>
                        </a:rPr>
                        <a:t>3,4-di-O-caffeoylquinic acid</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2023" marR="22023" marT="0" marB="0"/>
                </a:tc>
                <a:tc>
                  <a:txBody>
                    <a:bodyPr/>
                    <a:lstStyle/>
                    <a:p>
                      <a:pPr algn="ctr">
                        <a:lnSpc>
                          <a:spcPct val="100000"/>
                        </a:lnSpc>
                        <a:spcAft>
                          <a:spcPts val="0"/>
                        </a:spcAft>
                        <a:tabLst>
                          <a:tab pos="353695" algn="l"/>
                        </a:tabLst>
                      </a:pPr>
                      <a:r>
                        <a:rPr lang="en-GB" sz="900" kern="100">
                          <a:effectLst/>
                          <a:latin typeface="Times New Roman" panose="02020603050405020304" pitchFamily="18" charset="0"/>
                          <a:cs typeface="Times New Roman" panose="02020603050405020304" pitchFamily="18" charset="0"/>
                        </a:rPr>
                        <a:t>-4.148</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2023" marR="22023" marT="0" marB="0"/>
                </a:tc>
                <a:tc>
                  <a:txBody>
                    <a:bodyPr/>
                    <a:lstStyle/>
                    <a:p>
                      <a:pPr algn="ctr">
                        <a:lnSpc>
                          <a:spcPct val="100000"/>
                        </a:lnSpc>
                        <a:spcAft>
                          <a:spcPts val="0"/>
                        </a:spcAft>
                      </a:pPr>
                      <a:r>
                        <a:rPr lang="en-GB" sz="900" kern="100">
                          <a:effectLst/>
                          <a:latin typeface="Times New Roman" panose="02020603050405020304" pitchFamily="18" charset="0"/>
                          <a:cs typeface="Times New Roman" panose="02020603050405020304" pitchFamily="18" charset="0"/>
                        </a:rPr>
                        <a:t>4</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2023" marR="22023" marT="0" marB="0"/>
                </a:tc>
                <a:tc>
                  <a:txBody>
                    <a:bodyPr/>
                    <a:lstStyle/>
                    <a:p>
                      <a:pPr algn="ctr">
                        <a:lnSpc>
                          <a:spcPct val="100000"/>
                        </a:lnSpc>
                        <a:spcAft>
                          <a:spcPts val="0"/>
                        </a:spcAft>
                      </a:pPr>
                      <a:r>
                        <a:rPr lang="en-GB" sz="900" kern="100">
                          <a:effectLst/>
                          <a:latin typeface="Times New Roman" panose="02020603050405020304" pitchFamily="18" charset="0"/>
                          <a:cs typeface="Times New Roman" panose="02020603050405020304" pitchFamily="18" charset="0"/>
                        </a:rPr>
                        <a:t>GLU159 (-OH), ARG234 (=O), PHE236 (-OH), HIE298 (-OH)</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2023" marR="22023" marT="0" marB="0"/>
                </a:tc>
                <a:tc>
                  <a:txBody>
                    <a:bodyPr/>
                    <a:lstStyle/>
                    <a:p>
                      <a:pPr algn="ctr">
                        <a:lnSpc>
                          <a:spcPct val="100000"/>
                        </a:lnSpc>
                        <a:spcAft>
                          <a:spcPts val="0"/>
                        </a:spcAft>
                      </a:pPr>
                      <a:r>
                        <a:rPr lang="en-GB" sz="900" kern="100">
                          <a:effectLst/>
                          <a:latin typeface="Times New Roman" panose="02020603050405020304" pitchFamily="18" charset="0"/>
                          <a:cs typeface="Times New Roman" panose="02020603050405020304" pitchFamily="18" charset="0"/>
                        </a:rPr>
                        <a:t>LYS226 (π-cation-aromatic)</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2023" marR="22023" marT="0" marB="0"/>
                </a:tc>
                <a:extLst>
                  <a:ext uri="{0D108BD9-81ED-4DB2-BD59-A6C34878D82A}">
                    <a16:rowId xmlns:a16="http://schemas.microsoft.com/office/drawing/2014/main" val="1501247657"/>
                  </a:ext>
                </a:extLst>
              </a:tr>
              <a:tr h="269510">
                <a:tc>
                  <a:txBody>
                    <a:bodyPr/>
                    <a:lstStyle/>
                    <a:p>
                      <a:pPr marL="342900" lvl="0" indent="-342900" algn="ctr">
                        <a:lnSpc>
                          <a:spcPct val="100000"/>
                        </a:lnSpc>
                        <a:spcAft>
                          <a:spcPts val="0"/>
                        </a:spcAft>
                        <a:buFont typeface="Arial" panose="020B0604020202020204" pitchFamily="34" charset="0"/>
                        <a:buChar char="•"/>
                      </a:pPr>
                      <a:r>
                        <a:rPr lang="en-GB" sz="900" kern="100">
                          <a:effectLst/>
                          <a:latin typeface="Times New Roman" panose="02020603050405020304" pitchFamily="18" charset="0"/>
                          <a:cs typeface="Times New Roman" panose="02020603050405020304" pitchFamily="18" charset="0"/>
                        </a:rPr>
                        <a:t> </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2023" marR="22023" marT="0" marB="0"/>
                </a:tc>
                <a:tc>
                  <a:txBody>
                    <a:bodyPr/>
                    <a:lstStyle/>
                    <a:p>
                      <a:pPr algn="ctr">
                        <a:lnSpc>
                          <a:spcPct val="100000"/>
                        </a:lnSpc>
                        <a:spcAft>
                          <a:spcPts val="0"/>
                        </a:spcAft>
                      </a:pPr>
                      <a:r>
                        <a:rPr lang="en-GB" sz="900" kern="100">
                          <a:effectLst/>
                          <a:latin typeface="Times New Roman" panose="02020603050405020304" pitchFamily="18" charset="0"/>
                          <a:cs typeface="Times New Roman" panose="02020603050405020304" pitchFamily="18" charset="0"/>
                        </a:rPr>
                        <a:t>4,5-di-O-caffeoylquinic acid</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2023" marR="22023" marT="0" marB="0"/>
                </a:tc>
                <a:tc>
                  <a:txBody>
                    <a:bodyPr/>
                    <a:lstStyle/>
                    <a:p>
                      <a:pPr algn="ctr">
                        <a:lnSpc>
                          <a:spcPct val="100000"/>
                        </a:lnSpc>
                        <a:spcAft>
                          <a:spcPts val="0"/>
                        </a:spcAft>
                        <a:tabLst>
                          <a:tab pos="353695" algn="l"/>
                        </a:tabLst>
                      </a:pPr>
                      <a:r>
                        <a:rPr lang="en-GB" sz="900" kern="100">
                          <a:effectLst/>
                          <a:latin typeface="Times New Roman" panose="02020603050405020304" pitchFamily="18" charset="0"/>
                          <a:cs typeface="Times New Roman" panose="02020603050405020304" pitchFamily="18" charset="0"/>
                        </a:rPr>
                        <a:t>-4.075</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2023" marR="22023" marT="0" marB="0"/>
                </a:tc>
                <a:tc>
                  <a:txBody>
                    <a:bodyPr/>
                    <a:lstStyle/>
                    <a:p>
                      <a:pPr algn="ctr">
                        <a:lnSpc>
                          <a:spcPct val="100000"/>
                        </a:lnSpc>
                        <a:spcAft>
                          <a:spcPts val="0"/>
                        </a:spcAft>
                      </a:pPr>
                      <a:r>
                        <a:rPr lang="en-GB" sz="900" kern="100">
                          <a:effectLst/>
                          <a:latin typeface="Times New Roman" panose="02020603050405020304" pitchFamily="18" charset="0"/>
                          <a:cs typeface="Times New Roman" panose="02020603050405020304" pitchFamily="18" charset="0"/>
                        </a:rPr>
                        <a:t>3</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2023" marR="22023" marT="0" marB="0"/>
                </a:tc>
                <a:tc>
                  <a:txBody>
                    <a:bodyPr/>
                    <a:lstStyle/>
                    <a:p>
                      <a:pPr algn="ctr">
                        <a:lnSpc>
                          <a:spcPct val="100000"/>
                        </a:lnSpc>
                        <a:spcAft>
                          <a:spcPts val="0"/>
                        </a:spcAft>
                      </a:pPr>
                      <a:r>
                        <a:rPr lang="en-GB" sz="900" kern="100">
                          <a:effectLst/>
                          <a:latin typeface="Times New Roman" panose="02020603050405020304" pitchFamily="18" charset="0"/>
                          <a:cs typeface="Times New Roman" panose="02020603050405020304" pitchFamily="18" charset="0"/>
                        </a:rPr>
                        <a:t>GLU159 (-OH), ARG234 (2× -OH)</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2023" marR="22023" marT="0" marB="0"/>
                </a:tc>
                <a:tc>
                  <a:txBody>
                    <a:bodyPr/>
                    <a:lstStyle/>
                    <a:p>
                      <a:pPr algn="ctr">
                        <a:lnSpc>
                          <a:spcPct val="100000"/>
                        </a:lnSpc>
                        <a:spcAft>
                          <a:spcPts val="0"/>
                        </a:spcAft>
                      </a:pPr>
                      <a:r>
                        <a:rPr lang="en-GB" sz="900" kern="100">
                          <a:effectLst/>
                          <a:latin typeface="Times New Roman" panose="02020603050405020304" pitchFamily="18" charset="0"/>
                          <a:cs typeface="Times New Roman" panose="02020603050405020304" pitchFamily="18" charset="0"/>
                        </a:rPr>
                        <a:t>ARG234 (π-cation-aromatic)</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2023" marR="22023" marT="0" marB="0"/>
                </a:tc>
                <a:extLst>
                  <a:ext uri="{0D108BD9-81ED-4DB2-BD59-A6C34878D82A}">
                    <a16:rowId xmlns:a16="http://schemas.microsoft.com/office/drawing/2014/main" val="2367376021"/>
                  </a:ext>
                </a:extLst>
              </a:tr>
              <a:tr h="404264">
                <a:tc>
                  <a:txBody>
                    <a:bodyPr/>
                    <a:lstStyle/>
                    <a:p>
                      <a:pPr marL="285750" indent="-228600" algn="ctr">
                        <a:lnSpc>
                          <a:spcPct val="100000"/>
                        </a:lnSpc>
                        <a:spcAft>
                          <a:spcPts val="0"/>
                        </a:spcAft>
                      </a:pPr>
                      <a:r>
                        <a:rPr lang="en-GB" sz="900" kern="100">
                          <a:effectLst/>
                          <a:latin typeface="Times New Roman" panose="02020603050405020304" pitchFamily="18" charset="0"/>
                          <a:cs typeface="Times New Roman" panose="02020603050405020304" pitchFamily="18" charset="0"/>
                        </a:rPr>
                        <a:t> </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2023" marR="22023" marT="0" marB="0"/>
                </a:tc>
                <a:tc>
                  <a:txBody>
                    <a:bodyPr/>
                    <a:lstStyle/>
                    <a:p>
                      <a:pPr algn="ctr">
                        <a:lnSpc>
                          <a:spcPct val="100000"/>
                        </a:lnSpc>
                        <a:spcAft>
                          <a:spcPts val="0"/>
                        </a:spcAft>
                      </a:pPr>
                      <a:r>
                        <a:rPr lang="en-GB" sz="900" kern="100">
                          <a:effectLst/>
                          <a:latin typeface="Times New Roman" panose="02020603050405020304" pitchFamily="18" charset="0"/>
                          <a:cs typeface="Times New Roman" panose="02020603050405020304" pitchFamily="18" charset="0"/>
                        </a:rPr>
                        <a:t>3,4,5-tri-O-caffeoylquinic acid</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2023" marR="22023" marT="0" marB="0"/>
                </a:tc>
                <a:tc>
                  <a:txBody>
                    <a:bodyPr/>
                    <a:lstStyle/>
                    <a:p>
                      <a:pPr algn="ctr">
                        <a:lnSpc>
                          <a:spcPct val="100000"/>
                        </a:lnSpc>
                        <a:spcAft>
                          <a:spcPts val="0"/>
                        </a:spcAft>
                        <a:tabLst>
                          <a:tab pos="353695" algn="l"/>
                        </a:tabLst>
                      </a:pPr>
                      <a:r>
                        <a:rPr lang="en-GB" sz="900" kern="100">
                          <a:effectLst/>
                          <a:latin typeface="Times New Roman" panose="02020603050405020304" pitchFamily="18" charset="0"/>
                          <a:cs typeface="Times New Roman" panose="02020603050405020304" pitchFamily="18" charset="0"/>
                        </a:rPr>
                        <a:t>-2.195</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2023" marR="22023" marT="0" marB="0"/>
                </a:tc>
                <a:tc>
                  <a:txBody>
                    <a:bodyPr/>
                    <a:lstStyle/>
                    <a:p>
                      <a:pPr algn="ctr">
                        <a:lnSpc>
                          <a:spcPct val="100000"/>
                        </a:lnSpc>
                        <a:spcAft>
                          <a:spcPts val="0"/>
                        </a:spcAft>
                      </a:pPr>
                      <a:r>
                        <a:rPr lang="en-GB" sz="900" kern="100">
                          <a:effectLst/>
                          <a:latin typeface="Times New Roman" panose="02020603050405020304" pitchFamily="18" charset="0"/>
                          <a:cs typeface="Times New Roman" panose="02020603050405020304" pitchFamily="18" charset="0"/>
                        </a:rPr>
                        <a:t>5</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2023" marR="22023" marT="0" marB="0"/>
                </a:tc>
                <a:tc>
                  <a:txBody>
                    <a:bodyPr/>
                    <a:lstStyle/>
                    <a:p>
                      <a:pPr algn="ctr">
                        <a:lnSpc>
                          <a:spcPct val="100000"/>
                        </a:lnSpc>
                        <a:spcAft>
                          <a:spcPts val="0"/>
                        </a:spcAft>
                      </a:pPr>
                      <a:r>
                        <a:rPr lang="en-GB" sz="900" kern="100">
                          <a:effectLst/>
                          <a:latin typeface="Times New Roman" panose="02020603050405020304" pitchFamily="18" charset="0"/>
                          <a:cs typeface="Times New Roman" panose="02020603050405020304" pitchFamily="18" charset="0"/>
                        </a:rPr>
                        <a:t>ASP160 (-OH), SER162 (-OH), LYS226 (-OH), ARG234 (=O), ASP237 (-OH) </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2023" marR="22023" marT="0" marB="0"/>
                </a:tc>
                <a:tc>
                  <a:txBody>
                    <a:bodyPr/>
                    <a:lstStyle/>
                    <a:p>
                      <a:pPr algn="ctr">
                        <a:lnSpc>
                          <a:spcPct val="100000"/>
                        </a:lnSpc>
                        <a:spcAft>
                          <a:spcPts val="0"/>
                        </a:spcAft>
                      </a:pPr>
                      <a:r>
                        <a:rPr lang="en-GB" sz="900" kern="100">
                          <a:effectLst/>
                          <a:latin typeface="Times New Roman" panose="02020603050405020304" pitchFamily="18" charset="0"/>
                          <a:cs typeface="Times New Roman" panose="02020603050405020304" pitchFamily="18" charset="0"/>
                        </a:rPr>
                        <a:t>-</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2023" marR="22023" marT="0" marB="0"/>
                </a:tc>
                <a:extLst>
                  <a:ext uri="{0D108BD9-81ED-4DB2-BD59-A6C34878D82A}">
                    <a16:rowId xmlns:a16="http://schemas.microsoft.com/office/drawing/2014/main" val="292559492"/>
                  </a:ext>
                </a:extLst>
              </a:tr>
              <a:tr h="183308">
                <a:tc>
                  <a:txBody>
                    <a:bodyPr/>
                    <a:lstStyle/>
                    <a:p>
                      <a:pPr marL="285750" indent="-228600" algn="ctr">
                        <a:lnSpc>
                          <a:spcPct val="100000"/>
                        </a:lnSpc>
                        <a:spcAft>
                          <a:spcPts val="0"/>
                        </a:spcAft>
                      </a:pPr>
                      <a:r>
                        <a:rPr lang="en-GB" sz="900" kern="100">
                          <a:effectLst/>
                          <a:latin typeface="Times New Roman" panose="02020603050405020304" pitchFamily="18" charset="0"/>
                          <a:cs typeface="Times New Roman" panose="02020603050405020304" pitchFamily="18" charset="0"/>
                        </a:rPr>
                        <a:t> </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2023" marR="22023" marT="0" marB="0"/>
                </a:tc>
                <a:tc>
                  <a:txBody>
                    <a:bodyPr/>
                    <a:lstStyle/>
                    <a:p>
                      <a:pPr algn="ctr">
                        <a:lnSpc>
                          <a:spcPct val="100000"/>
                        </a:lnSpc>
                        <a:spcAft>
                          <a:spcPts val="0"/>
                        </a:spcAft>
                      </a:pPr>
                      <a:r>
                        <a:rPr lang="en-GB" sz="900" kern="100">
                          <a:effectLst/>
                          <a:latin typeface="Times New Roman" panose="02020603050405020304" pitchFamily="18" charset="0"/>
                          <a:cs typeface="Times New Roman" panose="02020603050405020304" pitchFamily="18" charset="0"/>
                        </a:rPr>
                        <a:t>1-Ipomeanol</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2023" marR="22023" marT="0" marB="0"/>
                </a:tc>
                <a:tc>
                  <a:txBody>
                    <a:bodyPr/>
                    <a:lstStyle/>
                    <a:p>
                      <a:pPr algn="ctr">
                        <a:lnSpc>
                          <a:spcPct val="100000"/>
                        </a:lnSpc>
                        <a:spcAft>
                          <a:spcPts val="0"/>
                        </a:spcAft>
                        <a:tabLst>
                          <a:tab pos="353695" algn="l"/>
                        </a:tabLst>
                      </a:pPr>
                      <a:r>
                        <a:rPr lang="en-GB" sz="900" kern="100">
                          <a:effectLst/>
                          <a:latin typeface="Times New Roman" panose="02020603050405020304" pitchFamily="18" charset="0"/>
                          <a:cs typeface="Times New Roman" panose="02020603050405020304" pitchFamily="18" charset="0"/>
                        </a:rPr>
                        <a:t>-4.212</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2023" marR="22023" marT="0" marB="0"/>
                </a:tc>
                <a:tc>
                  <a:txBody>
                    <a:bodyPr/>
                    <a:lstStyle/>
                    <a:p>
                      <a:pPr algn="ctr">
                        <a:lnSpc>
                          <a:spcPct val="100000"/>
                        </a:lnSpc>
                        <a:spcAft>
                          <a:spcPts val="0"/>
                        </a:spcAft>
                      </a:pPr>
                      <a:r>
                        <a:rPr lang="en-GB" sz="900" kern="100">
                          <a:effectLst/>
                          <a:latin typeface="Times New Roman" panose="02020603050405020304" pitchFamily="18" charset="0"/>
                          <a:cs typeface="Times New Roman" panose="02020603050405020304" pitchFamily="18" charset="0"/>
                        </a:rPr>
                        <a:t>1</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2023" marR="22023" marT="0" marB="0"/>
                </a:tc>
                <a:tc>
                  <a:txBody>
                    <a:bodyPr/>
                    <a:lstStyle/>
                    <a:p>
                      <a:pPr algn="ctr">
                        <a:lnSpc>
                          <a:spcPct val="100000"/>
                        </a:lnSpc>
                        <a:spcAft>
                          <a:spcPts val="0"/>
                        </a:spcAft>
                      </a:pPr>
                      <a:r>
                        <a:rPr lang="en-GB" sz="900" kern="100">
                          <a:effectLst/>
                          <a:latin typeface="Times New Roman" panose="02020603050405020304" pitchFamily="18" charset="0"/>
                          <a:cs typeface="Times New Roman" panose="02020603050405020304" pitchFamily="18" charset="0"/>
                        </a:rPr>
                        <a:t>ASP237 (-OH)</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2023" marR="22023" marT="0" marB="0"/>
                </a:tc>
                <a:tc>
                  <a:txBody>
                    <a:bodyPr/>
                    <a:lstStyle/>
                    <a:p>
                      <a:pPr algn="ctr">
                        <a:lnSpc>
                          <a:spcPct val="100000"/>
                        </a:lnSpc>
                        <a:spcAft>
                          <a:spcPts val="0"/>
                        </a:spcAft>
                      </a:pPr>
                      <a:r>
                        <a:rPr lang="en-GB" sz="900" kern="100">
                          <a:effectLst/>
                          <a:latin typeface="Times New Roman" panose="02020603050405020304" pitchFamily="18" charset="0"/>
                          <a:cs typeface="Times New Roman" panose="02020603050405020304" pitchFamily="18" charset="0"/>
                        </a:rPr>
                        <a:t>ARG234 (π-cation-aromatic)</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2023" marR="22023" marT="0" marB="0"/>
                </a:tc>
                <a:extLst>
                  <a:ext uri="{0D108BD9-81ED-4DB2-BD59-A6C34878D82A}">
                    <a16:rowId xmlns:a16="http://schemas.microsoft.com/office/drawing/2014/main" val="2381789659"/>
                  </a:ext>
                </a:extLst>
              </a:tr>
              <a:tr h="269510">
                <a:tc>
                  <a:txBody>
                    <a:bodyPr/>
                    <a:lstStyle/>
                    <a:p>
                      <a:pPr marL="285750" indent="-228600" algn="ctr">
                        <a:lnSpc>
                          <a:spcPct val="100000"/>
                        </a:lnSpc>
                        <a:spcAft>
                          <a:spcPts val="0"/>
                        </a:spcAft>
                      </a:pPr>
                      <a:r>
                        <a:rPr lang="en-GB" sz="900" kern="100">
                          <a:effectLst/>
                          <a:latin typeface="Times New Roman" panose="02020603050405020304" pitchFamily="18" charset="0"/>
                          <a:cs typeface="Times New Roman" panose="02020603050405020304" pitchFamily="18" charset="0"/>
                        </a:rPr>
                        <a:t> </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2023" marR="22023" marT="0" marB="0"/>
                </a:tc>
                <a:tc>
                  <a:txBody>
                    <a:bodyPr/>
                    <a:lstStyle/>
                    <a:p>
                      <a:pPr algn="ctr">
                        <a:lnSpc>
                          <a:spcPct val="100000"/>
                        </a:lnSpc>
                        <a:spcAft>
                          <a:spcPts val="0"/>
                        </a:spcAft>
                      </a:pPr>
                      <a:r>
                        <a:rPr lang="en-GB" sz="900" kern="100">
                          <a:effectLst/>
                          <a:latin typeface="Times New Roman" panose="02020603050405020304" pitchFamily="18" charset="0"/>
                          <a:cs typeface="Times New Roman" panose="02020603050405020304" pitchFamily="18" charset="0"/>
                        </a:rPr>
                        <a:t>4-Ipomeanol</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2023" marR="22023" marT="0" marB="0"/>
                </a:tc>
                <a:tc>
                  <a:txBody>
                    <a:bodyPr/>
                    <a:lstStyle/>
                    <a:p>
                      <a:pPr algn="ctr">
                        <a:lnSpc>
                          <a:spcPct val="100000"/>
                        </a:lnSpc>
                        <a:spcAft>
                          <a:spcPts val="0"/>
                        </a:spcAft>
                        <a:tabLst>
                          <a:tab pos="353695" algn="l"/>
                        </a:tabLst>
                      </a:pPr>
                      <a:r>
                        <a:rPr lang="en-GB" sz="900" kern="100">
                          <a:effectLst/>
                          <a:latin typeface="Times New Roman" panose="02020603050405020304" pitchFamily="18" charset="0"/>
                          <a:cs typeface="Times New Roman" panose="02020603050405020304" pitchFamily="18" charset="0"/>
                        </a:rPr>
                        <a:t>-3.686</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2023" marR="22023" marT="0" marB="0"/>
                </a:tc>
                <a:tc>
                  <a:txBody>
                    <a:bodyPr/>
                    <a:lstStyle/>
                    <a:p>
                      <a:pPr algn="ctr">
                        <a:lnSpc>
                          <a:spcPct val="100000"/>
                        </a:lnSpc>
                        <a:spcAft>
                          <a:spcPts val="0"/>
                        </a:spcAft>
                      </a:pPr>
                      <a:r>
                        <a:rPr lang="en-GB" sz="900" kern="100">
                          <a:effectLst/>
                          <a:latin typeface="Times New Roman" panose="02020603050405020304" pitchFamily="18" charset="0"/>
                          <a:cs typeface="Times New Roman" panose="02020603050405020304" pitchFamily="18" charset="0"/>
                        </a:rPr>
                        <a:t>3</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2023" marR="22023" marT="0" marB="0"/>
                </a:tc>
                <a:tc>
                  <a:txBody>
                    <a:bodyPr/>
                    <a:lstStyle/>
                    <a:p>
                      <a:pPr algn="ctr">
                        <a:lnSpc>
                          <a:spcPct val="100000"/>
                        </a:lnSpc>
                        <a:spcAft>
                          <a:spcPts val="0"/>
                        </a:spcAft>
                      </a:pPr>
                      <a:r>
                        <a:rPr lang="en-GB" sz="900" kern="100">
                          <a:effectLst/>
                          <a:latin typeface="Times New Roman" panose="02020603050405020304" pitchFamily="18" charset="0"/>
                          <a:cs typeface="Times New Roman" panose="02020603050405020304" pitchFamily="18" charset="0"/>
                        </a:rPr>
                        <a:t>LYS226 (-OH), THR192 (-OH), ARG234 (-O of Furan)</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2023" marR="22023" marT="0" marB="0"/>
                </a:tc>
                <a:tc>
                  <a:txBody>
                    <a:bodyPr/>
                    <a:lstStyle/>
                    <a:p>
                      <a:pPr algn="ctr">
                        <a:lnSpc>
                          <a:spcPct val="100000"/>
                        </a:lnSpc>
                        <a:spcAft>
                          <a:spcPts val="0"/>
                        </a:spcAft>
                      </a:pPr>
                      <a:r>
                        <a:rPr lang="en-GB" sz="900" kern="100">
                          <a:effectLst/>
                          <a:latin typeface="Times New Roman" panose="02020603050405020304" pitchFamily="18" charset="0"/>
                          <a:cs typeface="Times New Roman" panose="02020603050405020304" pitchFamily="18" charset="0"/>
                        </a:rPr>
                        <a:t>HIE298 (π- π stacking-aromatic)</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2023" marR="22023" marT="0" marB="0"/>
                </a:tc>
                <a:extLst>
                  <a:ext uri="{0D108BD9-81ED-4DB2-BD59-A6C34878D82A}">
                    <a16:rowId xmlns:a16="http://schemas.microsoft.com/office/drawing/2014/main" val="681080023"/>
                  </a:ext>
                </a:extLst>
              </a:tr>
              <a:tr h="269510">
                <a:tc>
                  <a:txBody>
                    <a:bodyPr/>
                    <a:lstStyle/>
                    <a:p>
                      <a:pPr marL="285750" indent="-228600" algn="ctr">
                        <a:lnSpc>
                          <a:spcPct val="100000"/>
                        </a:lnSpc>
                        <a:spcAft>
                          <a:spcPts val="0"/>
                        </a:spcAft>
                      </a:pPr>
                      <a:r>
                        <a:rPr lang="en-GB" sz="900" kern="100">
                          <a:effectLst/>
                          <a:latin typeface="Times New Roman" panose="02020603050405020304" pitchFamily="18" charset="0"/>
                          <a:cs typeface="Times New Roman" panose="02020603050405020304" pitchFamily="18" charset="0"/>
                        </a:rPr>
                        <a:t> </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2023" marR="22023" marT="0" marB="0"/>
                </a:tc>
                <a:tc>
                  <a:txBody>
                    <a:bodyPr/>
                    <a:lstStyle/>
                    <a:p>
                      <a:pPr algn="ctr">
                        <a:lnSpc>
                          <a:spcPct val="100000"/>
                        </a:lnSpc>
                        <a:spcAft>
                          <a:spcPts val="0"/>
                        </a:spcAft>
                      </a:pPr>
                      <a:r>
                        <a:rPr lang="en-GB" sz="900" kern="100">
                          <a:effectLst/>
                          <a:latin typeface="Times New Roman" panose="02020603050405020304" pitchFamily="18" charset="0"/>
                          <a:cs typeface="Times New Roman" panose="02020603050405020304" pitchFamily="18" charset="0"/>
                        </a:rPr>
                        <a:t>1,4-Ipomeadiol</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2023" marR="22023" marT="0" marB="0"/>
                </a:tc>
                <a:tc>
                  <a:txBody>
                    <a:bodyPr/>
                    <a:lstStyle/>
                    <a:p>
                      <a:pPr algn="ctr">
                        <a:lnSpc>
                          <a:spcPct val="100000"/>
                        </a:lnSpc>
                        <a:spcAft>
                          <a:spcPts val="0"/>
                        </a:spcAft>
                        <a:tabLst>
                          <a:tab pos="353695" algn="l"/>
                        </a:tabLst>
                      </a:pPr>
                      <a:r>
                        <a:rPr lang="en-GB" sz="900" kern="100">
                          <a:effectLst/>
                          <a:latin typeface="Times New Roman" panose="02020603050405020304" pitchFamily="18" charset="0"/>
                          <a:cs typeface="Times New Roman" panose="02020603050405020304" pitchFamily="18" charset="0"/>
                        </a:rPr>
                        <a:t>-4.327</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2023" marR="22023" marT="0" marB="0"/>
                </a:tc>
                <a:tc>
                  <a:txBody>
                    <a:bodyPr/>
                    <a:lstStyle/>
                    <a:p>
                      <a:pPr algn="ctr">
                        <a:lnSpc>
                          <a:spcPct val="100000"/>
                        </a:lnSpc>
                        <a:spcAft>
                          <a:spcPts val="0"/>
                        </a:spcAft>
                      </a:pPr>
                      <a:r>
                        <a:rPr lang="en-GB" sz="900" kern="100">
                          <a:effectLst/>
                          <a:latin typeface="Times New Roman" panose="02020603050405020304" pitchFamily="18" charset="0"/>
                          <a:cs typeface="Times New Roman" panose="02020603050405020304" pitchFamily="18" charset="0"/>
                        </a:rPr>
                        <a:t>3</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2023" marR="22023" marT="0" marB="0"/>
                </a:tc>
                <a:tc>
                  <a:txBody>
                    <a:bodyPr/>
                    <a:lstStyle/>
                    <a:p>
                      <a:pPr algn="ctr">
                        <a:lnSpc>
                          <a:spcPct val="100000"/>
                        </a:lnSpc>
                        <a:spcAft>
                          <a:spcPts val="0"/>
                        </a:spcAft>
                      </a:pPr>
                      <a:r>
                        <a:rPr lang="en-GB" sz="900" kern="100">
                          <a:effectLst/>
                          <a:latin typeface="Times New Roman" panose="02020603050405020304" pitchFamily="18" charset="0"/>
                          <a:cs typeface="Times New Roman" panose="02020603050405020304" pitchFamily="18" charset="0"/>
                        </a:rPr>
                        <a:t>LYS226 (-OH), SER259 (-OH), ARG234 (-O of Furan)</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2023" marR="22023" marT="0" marB="0"/>
                </a:tc>
                <a:tc>
                  <a:txBody>
                    <a:bodyPr/>
                    <a:lstStyle/>
                    <a:p>
                      <a:pPr algn="ctr">
                        <a:lnSpc>
                          <a:spcPct val="100000"/>
                        </a:lnSpc>
                        <a:spcAft>
                          <a:spcPts val="0"/>
                        </a:spcAft>
                      </a:pPr>
                      <a:r>
                        <a:rPr lang="en-GB" sz="900" kern="100">
                          <a:effectLst/>
                          <a:latin typeface="Times New Roman" panose="02020603050405020304" pitchFamily="18" charset="0"/>
                          <a:cs typeface="Times New Roman" panose="02020603050405020304" pitchFamily="18" charset="0"/>
                        </a:rPr>
                        <a:t>HIE298 (π- π stacking-aromatic)</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2023" marR="22023" marT="0" marB="0"/>
                </a:tc>
                <a:extLst>
                  <a:ext uri="{0D108BD9-81ED-4DB2-BD59-A6C34878D82A}">
                    <a16:rowId xmlns:a16="http://schemas.microsoft.com/office/drawing/2014/main" val="2575714035"/>
                  </a:ext>
                </a:extLst>
              </a:tr>
              <a:tr h="183308">
                <a:tc>
                  <a:txBody>
                    <a:bodyPr/>
                    <a:lstStyle/>
                    <a:p>
                      <a:pPr marL="285750" indent="-228600" algn="ctr">
                        <a:lnSpc>
                          <a:spcPct val="100000"/>
                        </a:lnSpc>
                        <a:spcAft>
                          <a:spcPts val="0"/>
                        </a:spcAft>
                      </a:pPr>
                      <a:r>
                        <a:rPr lang="en-GB" sz="900" kern="100">
                          <a:effectLst/>
                          <a:latin typeface="Times New Roman" panose="02020603050405020304" pitchFamily="18" charset="0"/>
                          <a:cs typeface="Times New Roman" panose="02020603050405020304" pitchFamily="18" charset="0"/>
                        </a:rPr>
                        <a:t> </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2023" marR="22023" marT="0" marB="0"/>
                </a:tc>
                <a:tc>
                  <a:txBody>
                    <a:bodyPr/>
                    <a:lstStyle/>
                    <a:p>
                      <a:pPr algn="ctr">
                        <a:lnSpc>
                          <a:spcPct val="100000"/>
                        </a:lnSpc>
                        <a:spcAft>
                          <a:spcPts val="0"/>
                        </a:spcAft>
                      </a:pPr>
                      <a:r>
                        <a:rPr lang="en-GB" sz="900" kern="100">
                          <a:effectLst/>
                          <a:latin typeface="Times New Roman" panose="02020603050405020304" pitchFamily="18" charset="0"/>
                          <a:cs typeface="Times New Roman" panose="02020603050405020304" pitchFamily="18" charset="0"/>
                        </a:rPr>
                        <a:t>Ipomeanine</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2023" marR="22023" marT="0" marB="0"/>
                </a:tc>
                <a:tc>
                  <a:txBody>
                    <a:bodyPr/>
                    <a:lstStyle/>
                    <a:p>
                      <a:pPr>
                        <a:lnSpc>
                          <a:spcPct val="100000"/>
                        </a:lnSpc>
                        <a:spcAft>
                          <a:spcPts val="0"/>
                        </a:spcAft>
                        <a:tabLst>
                          <a:tab pos="638175" algn="l"/>
                        </a:tabLst>
                      </a:pPr>
                      <a:r>
                        <a:rPr lang="en-GB" sz="900" kern="100">
                          <a:effectLst/>
                          <a:latin typeface="Times New Roman" panose="02020603050405020304" pitchFamily="18" charset="0"/>
                          <a:cs typeface="Times New Roman" panose="02020603050405020304" pitchFamily="18" charset="0"/>
                        </a:rPr>
                        <a:t>	-3.918</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2023" marR="22023" marT="0" marB="0"/>
                </a:tc>
                <a:tc>
                  <a:txBody>
                    <a:bodyPr/>
                    <a:lstStyle/>
                    <a:p>
                      <a:pPr algn="ctr">
                        <a:lnSpc>
                          <a:spcPct val="100000"/>
                        </a:lnSpc>
                        <a:spcAft>
                          <a:spcPts val="0"/>
                        </a:spcAft>
                      </a:pPr>
                      <a:r>
                        <a:rPr lang="en-GB" sz="900" kern="100">
                          <a:effectLst/>
                          <a:latin typeface="Times New Roman" panose="02020603050405020304" pitchFamily="18" charset="0"/>
                          <a:cs typeface="Times New Roman" panose="02020603050405020304" pitchFamily="18" charset="0"/>
                        </a:rPr>
                        <a:t>1</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2023" marR="22023" marT="0" marB="0"/>
                </a:tc>
                <a:tc>
                  <a:txBody>
                    <a:bodyPr/>
                    <a:lstStyle/>
                    <a:p>
                      <a:pPr algn="ctr">
                        <a:lnSpc>
                          <a:spcPct val="100000"/>
                        </a:lnSpc>
                        <a:spcAft>
                          <a:spcPts val="0"/>
                        </a:spcAft>
                      </a:pPr>
                      <a:r>
                        <a:rPr lang="en-GB" sz="900" kern="100">
                          <a:effectLst/>
                          <a:latin typeface="Times New Roman" panose="02020603050405020304" pitchFamily="18" charset="0"/>
                          <a:cs typeface="Times New Roman" panose="02020603050405020304" pitchFamily="18" charset="0"/>
                        </a:rPr>
                        <a:t>ARG234 (-OH)</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2023" marR="22023" marT="0" marB="0"/>
                </a:tc>
                <a:tc>
                  <a:txBody>
                    <a:bodyPr/>
                    <a:lstStyle/>
                    <a:p>
                      <a:pPr algn="ctr">
                        <a:lnSpc>
                          <a:spcPct val="100000"/>
                        </a:lnSpc>
                        <a:spcAft>
                          <a:spcPts val="0"/>
                        </a:spcAft>
                      </a:pPr>
                      <a:r>
                        <a:rPr lang="en-GB" sz="900" kern="100">
                          <a:effectLst/>
                          <a:latin typeface="Times New Roman" panose="02020603050405020304" pitchFamily="18" charset="0"/>
                          <a:cs typeface="Times New Roman" panose="02020603050405020304" pitchFamily="18" charset="0"/>
                        </a:rPr>
                        <a:t>-</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2023" marR="22023" marT="0" marB="0"/>
                </a:tc>
                <a:extLst>
                  <a:ext uri="{0D108BD9-81ED-4DB2-BD59-A6C34878D82A}">
                    <a16:rowId xmlns:a16="http://schemas.microsoft.com/office/drawing/2014/main" val="2441491873"/>
                  </a:ext>
                </a:extLst>
              </a:tr>
              <a:tr h="269510">
                <a:tc>
                  <a:txBody>
                    <a:bodyPr/>
                    <a:lstStyle/>
                    <a:p>
                      <a:pPr marL="342900" lvl="0" indent="-342900" algn="ctr">
                        <a:lnSpc>
                          <a:spcPct val="100000"/>
                        </a:lnSpc>
                        <a:spcAft>
                          <a:spcPts val="0"/>
                        </a:spcAft>
                        <a:buFont typeface="Arial" panose="020B0604020202020204" pitchFamily="34" charset="0"/>
                        <a:buChar char="•"/>
                      </a:pPr>
                      <a:r>
                        <a:rPr lang="en-GB" sz="900" kern="100">
                          <a:effectLst/>
                          <a:latin typeface="Times New Roman" panose="02020603050405020304" pitchFamily="18" charset="0"/>
                          <a:cs typeface="Times New Roman" panose="02020603050405020304" pitchFamily="18" charset="0"/>
                        </a:rPr>
                        <a:t> </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2023" marR="22023" marT="0" marB="0"/>
                </a:tc>
                <a:tc>
                  <a:txBody>
                    <a:bodyPr/>
                    <a:lstStyle/>
                    <a:p>
                      <a:pPr algn="ctr">
                        <a:lnSpc>
                          <a:spcPct val="100000"/>
                        </a:lnSpc>
                        <a:spcAft>
                          <a:spcPts val="0"/>
                        </a:spcAft>
                      </a:pPr>
                      <a:r>
                        <a:rPr lang="en-GB" sz="900" kern="100">
                          <a:effectLst/>
                          <a:latin typeface="Times New Roman" panose="02020603050405020304" pitchFamily="18" charset="0"/>
                          <a:cs typeface="Times New Roman" panose="02020603050405020304" pitchFamily="18" charset="0"/>
                        </a:rPr>
                        <a:t>Cyanidin</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2023" marR="22023" marT="0" marB="0"/>
                </a:tc>
                <a:tc>
                  <a:txBody>
                    <a:bodyPr/>
                    <a:lstStyle/>
                    <a:p>
                      <a:pPr algn="ctr">
                        <a:lnSpc>
                          <a:spcPct val="100000"/>
                        </a:lnSpc>
                        <a:spcAft>
                          <a:spcPts val="0"/>
                        </a:spcAft>
                        <a:tabLst>
                          <a:tab pos="353695" algn="l"/>
                        </a:tabLst>
                      </a:pPr>
                      <a:r>
                        <a:rPr lang="en-GB" sz="900" kern="100">
                          <a:effectLst/>
                          <a:latin typeface="Times New Roman" panose="02020603050405020304" pitchFamily="18" charset="0"/>
                          <a:cs typeface="Times New Roman" panose="02020603050405020304" pitchFamily="18" charset="0"/>
                        </a:rPr>
                        <a:t>-4.481</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2023" marR="22023" marT="0" marB="0"/>
                </a:tc>
                <a:tc>
                  <a:txBody>
                    <a:bodyPr/>
                    <a:lstStyle/>
                    <a:p>
                      <a:pPr algn="ctr">
                        <a:lnSpc>
                          <a:spcPct val="100000"/>
                        </a:lnSpc>
                        <a:spcAft>
                          <a:spcPts val="0"/>
                        </a:spcAft>
                      </a:pPr>
                      <a:r>
                        <a:rPr lang="en-GB" sz="900" kern="100">
                          <a:effectLst/>
                          <a:latin typeface="Times New Roman" panose="02020603050405020304" pitchFamily="18" charset="0"/>
                          <a:cs typeface="Times New Roman" panose="02020603050405020304" pitchFamily="18" charset="0"/>
                        </a:rPr>
                        <a:t>1</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2023" marR="22023" marT="0" marB="0"/>
                </a:tc>
                <a:tc>
                  <a:txBody>
                    <a:bodyPr/>
                    <a:lstStyle/>
                    <a:p>
                      <a:pPr algn="ctr">
                        <a:lnSpc>
                          <a:spcPct val="100000"/>
                        </a:lnSpc>
                        <a:spcAft>
                          <a:spcPts val="0"/>
                        </a:spcAft>
                      </a:pPr>
                      <a:r>
                        <a:rPr lang="en-GB" sz="900" kern="100">
                          <a:effectLst/>
                          <a:latin typeface="Times New Roman" panose="02020603050405020304" pitchFamily="18" charset="0"/>
                          <a:cs typeface="Times New Roman" panose="02020603050405020304" pitchFamily="18" charset="0"/>
                        </a:rPr>
                        <a:t>ARG234 (-OH)</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2023" marR="22023" marT="0" marB="0"/>
                </a:tc>
                <a:tc>
                  <a:txBody>
                    <a:bodyPr/>
                    <a:lstStyle/>
                    <a:p>
                      <a:pPr algn="ctr">
                        <a:lnSpc>
                          <a:spcPct val="100000"/>
                        </a:lnSpc>
                        <a:spcAft>
                          <a:spcPts val="0"/>
                        </a:spcAft>
                      </a:pPr>
                      <a:r>
                        <a:rPr lang="en-GB" sz="900" kern="100">
                          <a:effectLst/>
                          <a:latin typeface="Times New Roman" panose="02020603050405020304" pitchFamily="18" charset="0"/>
                          <a:cs typeface="Times New Roman" panose="02020603050405020304" pitchFamily="18" charset="0"/>
                        </a:rPr>
                        <a:t>LYS226, LYS302 (π-cation-aromatic)</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2023" marR="22023" marT="0" marB="0"/>
                </a:tc>
                <a:extLst>
                  <a:ext uri="{0D108BD9-81ED-4DB2-BD59-A6C34878D82A}">
                    <a16:rowId xmlns:a16="http://schemas.microsoft.com/office/drawing/2014/main" val="4028527991"/>
                  </a:ext>
                </a:extLst>
              </a:tr>
              <a:tr h="269510">
                <a:tc>
                  <a:txBody>
                    <a:bodyPr/>
                    <a:lstStyle/>
                    <a:p>
                      <a:pPr marL="285750" indent="-228600" algn="ctr">
                        <a:lnSpc>
                          <a:spcPct val="100000"/>
                        </a:lnSpc>
                        <a:spcAft>
                          <a:spcPts val="0"/>
                        </a:spcAft>
                      </a:pPr>
                      <a:r>
                        <a:rPr lang="en-GB" sz="900" kern="100">
                          <a:effectLst/>
                          <a:latin typeface="Times New Roman" panose="02020603050405020304" pitchFamily="18" charset="0"/>
                          <a:cs typeface="Times New Roman" panose="02020603050405020304" pitchFamily="18" charset="0"/>
                        </a:rPr>
                        <a:t> </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2023" marR="22023" marT="0" marB="0"/>
                </a:tc>
                <a:tc>
                  <a:txBody>
                    <a:bodyPr/>
                    <a:lstStyle/>
                    <a:p>
                      <a:pPr algn="ctr">
                        <a:lnSpc>
                          <a:spcPct val="100000"/>
                        </a:lnSpc>
                        <a:spcAft>
                          <a:spcPts val="0"/>
                        </a:spcAft>
                      </a:pPr>
                      <a:r>
                        <a:rPr lang="en-GB" sz="900" kern="100">
                          <a:effectLst/>
                          <a:latin typeface="Times New Roman" panose="02020603050405020304" pitchFamily="18" charset="0"/>
                          <a:cs typeface="Times New Roman" panose="02020603050405020304" pitchFamily="18" charset="0"/>
                        </a:rPr>
                        <a:t>Delphinidin</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2023" marR="22023" marT="0" marB="0"/>
                </a:tc>
                <a:tc>
                  <a:txBody>
                    <a:bodyPr/>
                    <a:lstStyle/>
                    <a:p>
                      <a:pPr algn="ctr">
                        <a:lnSpc>
                          <a:spcPct val="100000"/>
                        </a:lnSpc>
                        <a:spcAft>
                          <a:spcPts val="0"/>
                        </a:spcAft>
                        <a:tabLst>
                          <a:tab pos="353695" algn="l"/>
                        </a:tabLst>
                      </a:pPr>
                      <a:r>
                        <a:rPr lang="en-GB" sz="900" kern="100">
                          <a:effectLst/>
                          <a:latin typeface="Times New Roman" panose="02020603050405020304" pitchFamily="18" charset="0"/>
                          <a:cs typeface="Times New Roman" panose="02020603050405020304" pitchFamily="18" charset="0"/>
                        </a:rPr>
                        <a:t>-4.032</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2023" marR="22023" marT="0" marB="0"/>
                </a:tc>
                <a:tc>
                  <a:txBody>
                    <a:bodyPr/>
                    <a:lstStyle/>
                    <a:p>
                      <a:pPr algn="ctr">
                        <a:lnSpc>
                          <a:spcPct val="100000"/>
                        </a:lnSpc>
                        <a:spcAft>
                          <a:spcPts val="0"/>
                        </a:spcAft>
                      </a:pPr>
                      <a:r>
                        <a:rPr lang="en-GB" sz="900" kern="100">
                          <a:effectLst/>
                          <a:latin typeface="Times New Roman" panose="02020603050405020304" pitchFamily="18" charset="0"/>
                          <a:cs typeface="Times New Roman" panose="02020603050405020304" pitchFamily="18" charset="0"/>
                        </a:rPr>
                        <a:t>4</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2023" marR="22023" marT="0" marB="0"/>
                </a:tc>
                <a:tc>
                  <a:txBody>
                    <a:bodyPr/>
                    <a:lstStyle/>
                    <a:p>
                      <a:pPr algn="ctr">
                        <a:lnSpc>
                          <a:spcPct val="100000"/>
                        </a:lnSpc>
                        <a:spcAft>
                          <a:spcPts val="0"/>
                        </a:spcAft>
                      </a:pPr>
                      <a:r>
                        <a:rPr lang="en-GB" sz="900" kern="100">
                          <a:effectLst/>
                          <a:latin typeface="Times New Roman" panose="02020603050405020304" pitchFamily="18" charset="0"/>
                          <a:cs typeface="Times New Roman" panose="02020603050405020304" pitchFamily="18" charset="0"/>
                        </a:rPr>
                        <a:t>THR192 (2× -OH), PRO229 (-OH)</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2023" marR="22023" marT="0" marB="0"/>
                </a:tc>
                <a:tc>
                  <a:txBody>
                    <a:bodyPr/>
                    <a:lstStyle/>
                    <a:p>
                      <a:pPr algn="ctr">
                        <a:lnSpc>
                          <a:spcPct val="100000"/>
                        </a:lnSpc>
                        <a:spcAft>
                          <a:spcPts val="0"/>
                        </a:spcAft>
                      </a:pPr>
                      <a:r>
                        <a:rPr lang="en-GB" sz="900" kern="100">
                          <a:effectLst/>
                          <a:latin typeface="Times New Roman" panose="02020603050405020304" pitchFamily="18" charset="0"/>
                          <a:cs typeface="Times New Roman" panose="02020603050405020304" pitchFamily="18" charset="0"/>
                        </a:rPr>
                        <a:t>LYS226 (π-cation-aromatic)</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2023" marR="22023" marT="0" marB="0"/>
                </a:tc>
                <a:extLst>
                  <a:ext uri="{0D108BD9-81ED-4DB2-BD59-A6C34878D82A}">
                    <a16:rowId xmlns:a16="http://schemas.microsoft.com/office/drawing/2014/main" val="51129477"/>
                  </a:ext>
                </a:extLst>
              </a:tr>
              <a:tr h="269510">
                <a:tc>
                  <a:txBody>
                    <a:bodyPr/>
                    <a:lstStyle/>
                    <a:p>
                      <a:pPr marL="285750" indent="-228600" algn="ctr">
                        <a:lnSpc>
                          <a:spcPct val="100000"/>
                        </a:lnSpc>
                        <a:spcAft>
                          <a:spcPts val="0"/>
                        </a:spcAft>
                      </a:pPr>
                      <a:r>
                        <a:rPr lang="en-GB" sz="900" kern="100">
                          <a:effectLst/>
                          <a:latin typeface="Times New Roman" panose="02020603050405020304" pitchFamily="18" charset="0"/>
                          <a:cs typeface="Times New Roman" panose="02020603050405020304" pitchFamily="18" charset="0"/>
                        </a:rPr>
                        <a:t> </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2023" marR="22023" marT="0" marB="0"/>
                </a:tc>
                <a:tc>
                  <a:txBody>
                    <a:bodyPr/>
                    <a:lstStyle/>
                    <a:p>
                      <a:pPr algn="ctr">
                        <a:lnSpc>
                          <a:spcPct val="100000"/>
                        </a:lnSpc>
                        <a:spcAft>
                          <a:spcPts val="0"/>
                        </a:spcAft>
                      </a:pPr>
                      <a:r>
                        <a:rPr lang="en-GB" sz="900" kern="100">
                          <a:effectLst/>
                          <a:latin typeface="Times New Roman" panose="02020603050405020304" pitchFamily="18" charset="0"/>
                          <a:cs typeface="Times New Roman" panose="02020603050405020304" pitchFamily="18" charset="0"/>
                        </a:rPr>
                        <a:t>Malvidin</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2023" marR="22023" marT="0" marB="0"/>
                </a:tc>
                <a:tc>
                  <a:txBody>
                    <a:bodyPr/>
                    <a:lstStyle/>
                    <a:p>
                      <a:pPr algn="ctr">
                        <a:lnSpc>
                          <a:spcPct val="100000"/>
                        </a:lnSpc>
                        <a:spcAft>
                          <a:spcPts val="0"/>
                        </a:spcAft>
                        <a:tabLst>
                          <a:tab pos="353695" algn="l"/>
                        </a:tabLst>
                      </a:pPr>
                      <a:r>
                        <a:rPr lang="en-GB" sz="900" kern="100">
                          <a:effectLst/>
                          <a:latin typeface="Times New Roman" panose="02020603050405020304" pitchFamily="18" charset="0"/>
                          <a:cs typeface="Times New Roman" panose="02020603050405020304" pitchFamily="18" charset="0"/>
                        </a:rPr>
                        <a:t>-5.264</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2023" marR="22023" marT="0" marB="0"/>
                </a:tc>
                <a:tc>
                  <a:txBody>
                    <a:bodyPr/>
                    <a:lstStyle/>
                    <a:p>
                      <a:pPr algn="ctr">
                        <a:lnSpc>
                          <a:spcPct val="100000"/>
                        </a:lnSpc>
                        <a:spcAft>
                          <a:spcPts val="0"/>
                        </a:spcAft>
                      </a:pPr>
                      <a:r>
                        <a:rPr lang="en-GB" sz="900" kern="100">
                          <a:effectLst/>
                          <a:latin typeface="Times New Roman" panose="02020603050405020304" pitchFamily="18" charset="0"/>
                          <a:cs typeface="Times New Roman" panose="02020603050405020304" pitchFamily="18" charset="0"/>
                        </a:rPr>
                        <a:t>3</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2023" marR="22023" marT="0" marB="0"/>
                </a:tc>
                <a:tc>
                  <a:txBody>
                    <a:bodyPr/>
                    <a:lstStyle/>
                    <a:p>
                      <a:pPr algn="ctr">
                        <a:lnSpc>
                          <a:spcPct val="100000"/>
                        </a:lnSpc>
                        <a:spcAft>
                          <a:spcPts val="0"/>
                        </a:spcAft>
                      </a:pPr>
                      <a:r>
                        <a:rPr lang="en-GB" sz="900" kern="100">
                          <a:effectLst/>
                          <a:latin typeface="Times New Roman" panose="02020603050405020304" pitchFamily="18" charset="0"/>
                          <a:cs typeface="Times New Roman" panose="02020603050405020304" pitchFamily="18" charset="0"/>
                        </a:rPr>
                        <a:t>ARG76 (-OH, -O of OCH</a:t>
                      </a:r>
                      <a:r>
                        <a:rPr lang="en-GB" sz="900" kern="100" baseline="-25000">
                          <a:effectLst/>
                          <a:latin typeface="Times New Roman" panose="02020603050405020304" pitchFamily="18" charset="0"/>
                          <a:cs typeface="Times New Roman" panose="02020603050405020304" pitchFamily="18" charset="0"/>
                        </a:rPr>
                        <a:t>3</a:t>
                      </a:r>
                      <a:r>
                        <a:rPr lang="en-GB" sz="900" kern="100">
                          <a:effectLst/>
                          <a:latin typeface="Times New Roman" panose="02020603050405020304" pitchFamily="18" charset="0"/>
                          <a:cs typeface="Times New Roman" panose="02020603050405020304" pitchFamily="18" charset="0"/>
                        </a:rPr>
                        <a:t>) THR192 (-OH)</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2023" marR="22023" marT="0" marB="0"/>
                </a:tc>
                <a:tc>
                  <a:txBody>
                    <a:bodyPr/>
                    <a:lstStyle/>
                    <a:p>
                      <a:pPr algn="ctr">
                        <a:lnSpc>
                          <a:spcPct val="100000"/>
                        </a:lnSpc>
                        <a:spcAft>
                          <a:spcPts val="0"/>
                        </a:spcAft>
                      </a:pPr>
                      <a:r>
                        <a:rPr lang="en-GB" sz="900" kern="100" dirty="0">
                          <a:effectLst/>
                          <a:latin typeface="Times New Roman" panose="02020603050405020304" pitchFamily="18" charset="0"/>
                          <a:cs typeface="Times New Roman" panose="02020603050405020304" pitchFamily="18" charset="0"/>
                        </a:rPr>
                        <a:t>LYS226 (π-cation-aromatic)</a:t>
                      </a:r>
                      <a:endParaRPr lang="en-IN" sz="900" kern="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2023" marR="22023" marT="0" marB="0"/>
                </a:tc>
                <a:extLst>
                  <a:ext uri="{0D108BD9-81ED-4DB2-BD59-A6C34878D82A}">
                    <a16:rowId xmlns:a16="http://schemas.microsoft.com/office/drawing/2014/main" val="2928790479"/>
                  </a:ext>
                </a:extLst>
              </a:tr>
            </a:tbl>
          </a:graphicData>
        </a:graphic>
      </p:graphicFrame>
      <p:sp>
        <p:nvSpPr>
          <p:cNvPr id="5" name="Rectangle 4">
            <a:extLst>
              <a:ext uri="{FF2B5EF4-FFF2-40B4-BE49-F238E27FC236}">
                <a16:creationId xmlns:a16="http://schemas.microsoft.com/office/drawing/2014/main" id="{D9F182AC-14DE-444C-95B0-C9AB967F3F8F}"/>
              </a:ext>
            </a:extLst>
          </p:cNvPr>
          <p:cNvSpPr/>
          <p:nvPr/>
        </p:nvSpPr>
        <p:spPr>
          <a:xfrm>
            <a:off x="5752563" y="937062"/>
            <a:ext cx="6096000" cy="523220"/>
          </a:xfrm>
          <a:prstGeom prst="rect">
            <a:avLst/>
          </a:prstGeom>
        </p:spPr>
        <p:txBody>
          <a:bodyPr>
            <a:spAutoFit/>
          </a:bodyPr>
          <a:lstStyle/>
          <a:p>
            <a:pPr algn="ctr">
              <a:spcAft>
                <a:spcPts val="0"/>
              </a:spcAft>
            </a:pPr>
            <a:r>
              <a:rPr lang="en-GB" sz="1400" b="1" kern="100" dirty="0">
                <a:latin typeface="Times New Roman" panose="02020603050405020304" pitchFamily="18" charset="0"/>
                <a:ea typeface="Times New Roman" panose="02020603050405020304" pitchFamily="18" charset="0"/>
                <a:cs typeface="Times New Roman" panose="02020603050405020304" pitchFamily="18" charset="0"/>
              </a:rPr>
              <a:t>Table 1.</a:t>
            </a:r>
            <a:r>
              <a:rPr lang="en-GB" sz="1400" kern="100" dirty="0">
                <a:latin typeface="Times New Roman" panose="02020603050405020304" pitchFamily="18" charset="0"/>
                <a:ea typeface="Times New Roman" panose="02020603050405020304" pitchFamily="18" charset="0"/>
                <a:cs typeface="Times New Roman" panose="02020603050405020304" pitchFamily="18" charset="0"/>
              </a:rPr>
              <a:t> Interaction of several bioactive compounds against human </a:t>
            </a:r>
            <a:r>
              <a:rPr lang="en-GB" sz="1400" kern="100" dirty="0">
                <a:latin typeface="Calibri" panose="020F0502020204030204" pitchFamily="34" charset="0"/>
                <a:ea typeface="Calibri" panose="020F0502020204030204" pitchFamily="34" charset="0"/>
                <a:cs typeface="Times New Roman" panose="02020603050405020304" pitchFamily="18" charset="0"/>
              </a:rPr>
              <a:t>α</a:t>
            </a:r>
            <a:r>
              <a:rPr lang="en-GB" sz="1400" kern="100" dirty="0">
                <a:latin typeface="Times New Roman" panose="02020603050405020304" pitchFamily="18" charset="0"/>
                <a:ea typeface="Times New Roman" panose="02020603050405020304" pitchFamily="18" charset="0"/>
                <a:cs typeface="Times New Roman" panose="02020603050405020304" pitchFamily="18" charset="0"/>
              </a:rPr>
              <a:t>-</a:t>
            </a:r>
            <a:r>
              <a:rPr lang="en-GB" sz="1400" kern="100" dirty="0" err="1">
                <a:latin typeface="Times New Roman" panose="02020603050405020304" pitchFamily="18" charset="0"/>
                <a:ea typeface="Times New Roman" panose="02020603050405020304" pitchFamily="18" charset="0"/>
                <a:cs typeface="Times New Roman" panose="02020603050405020304" pitchFamily="18" charset="0"/>
              </a:rPr>
              <a:t>dystroglycan</a:t>
            </a:r>
            <a:r>
              <a:rPr lang="en-GB" sz="1400" kern="100" dirty="0">
                <a:latin typeface="Times New Roman" panose="02020603050405020304" pitchFamily="18" charset="0"/>
                <a:ea typeface="Times New Roman" panose="02020603050405020304" pitchFamily="18" charset="0"/>
                <a:cs typeface="Times New Roman" panose="02020603050405020304" pitchFamily="18" charset="0"/>
              </a:rPr>
              <a:t> to challenge Lassa virus infectivity.</a:t>
            </a:r>
            <a:endParaRPr lang="en-IN" sz="1400" kern="100" dirty="0">
              <a:latin typeface="Aptos"/>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06275546"/>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30FAE7A-F778-46B5-BE58-0154F809C560}"/>
              </a:ext>
            </a:extLst>
          </p:cNvPr>
          <p:cNvSpPr/>
          <p:nvPr/>
        </p:nvSpPr>
        <p:spPr>
          <a:xfrm>
            <a:off x="262578" y="288813"/>
            <a:ext cx="5142963" cy="4247317"/>
          </a:xfrm>
          <a:prstGeom prst="rect">
            <a:avLst/>
          </a:prstGeom>
        </p:spPr>
        <p:txBody>
          <a:bodyPr wrap="square">
            <a:spAutoFit/>
          </a:bodyPr>
          <a:lstStyle/>
          <a:p>
            <a:pPr algn="just">
              <a:spcAft>
                <a:spcPts val="0"/>
              </a:spcAft>
            </a:pPr>
            <a:r>
              <a:rPr lang="en-GB" b="1" kern="100" dirty="0">
                <a:latin typeface="Times New Roman" panose="02020603050405020304" pitchFamily="18" charset="0"/>
                <a:ea typeface="Times New Roman" panose="02020603050405020304" pitchFamily="18" charset="0"/>
                <a:cs typeface="Times New Roman" panose="02020603050405020304" pitchFamily="18" charset="0"/>
              </a:rPr>
              <a:t>2.2. Pharmacokinetics, Bioavailability, and Drug-likeliness studies</a:t>
            </a:r>
            <a:endParaRPr lang="en-IN" kern="100" dirty="0">
              <a:latin typeface="Aptos"/>
              <a:ea typeface="Times New Roman" panose="02020603050405020304" pitchFamily="18" charset="0"/>
              <a:cs typeface="Times New Roman" panose="02020603050405020304" pitchFamily="18" charset="0"/>
            </a:endParaRPr>
          </a:p>
          <a:p>
            <a:pPr indent="457200" algn="just">
              <a:spcAft>
                <a:spcPts val="0"/>
              </a:spcAft>
            </a:pPr>
            <a:r>
              <a:rPr lang="en-GB" b="1" kern="100" dirty="0">
                <a:latin typeface="Times New Roman" panose="02020603050405020304" pitchFamily="18" charset="0"/>
                <a:ea typeface="Times New Roman" panose="02020603050405020304" pitchFamily="18" charset="0"/>
                <a:cs typeface="Times New Roman" panose="02020603050405020304" pitchFamily="18" charset="0"/>
              </a:rPr>
              <a:t>Table 2</a:t>
            </a:r>
            <a:r>
              <a:rPr lang="en-GB" kern="100" dirty="0">
                <a:latin typeface="Times New Roman" panose="02020603050405020304" pitchFamily="18" charset="0"/>
                <a:ea typeface="Times New Roman" panose="02020603050405020304" pitchFamily="18" charset="0"/>
                <a:cs typeface="Times New Roman" panose="02020603050405020304" pitchFamily="18" charset="0"/>
              </a:rPr>
              <a:t> describes the predictive values for pharmacokinetics, bioavailability and drug-likeness data on Malvidin. The molecule showed average oral absorption rate, high gastrointestinal absorption, no blood-brain permeability, and very lower skin permeation. In case of metabolism, the molecule was found to be a p-glycoprotein positive substrate, however, the molecule did not served as a substrate for CYP2C19, CYP2C9, CYP2D6 and CYP3A4. The drug-likeness study showed no violation of Lipinski’s rule of 5 as well as other rules which indicated perfection in terms of physicochemical and pharmacological perspectives.</a:t>
            </a:r>
            <a:endParaRPr lang="en-IN" kern="100" dirty="0">
              <a:latin typeface="Aptos"/>
              <a:ea typeface="Times New Roman" panose="02020603050405020304" pitchFamily="18" charset="0"/>
              <a:cs typeface="Times New Roman" panose="02020603050405020304" pitchFamily="18" charset="0"/>
            </a:endParaRPr>
          </a:p>
        </p:txBody>
      </p:sp>
      <p:graphicFrame>
        <p:nvGraphicFramePr>
          <p:cNvPr id="3" name="Table 2">
            <a:extLst>
              <a:ext uri="{FF2B5EF4-FFF2-40B4-BE49-F238E27FC236}">
                <a16:creationId xmlns:a16="http://schemas.microsoft.com/office/drawing/2014/main" id="{3DBEA182-72CF-4441-9558-406D0F773786}"/>
              </a:ext>
            </a:extLst>
          </p:cNvPr>
          <p:cNvGraphicFramePr>
            <a:graphicFrameLocks noGrp="1"/>
          </p:cNvGraphicFramePr>
          <p:nvPr>
            <p:extLst>
              <p:ext uri="{D42A27DB-BD31-4B8C-83A1-F6EECF244321}">
                <p14:modId xmlns:p14="http://schemas.microsoft.com/office/powerpoint/2010/main" val="2345175097"/>
              </p:ext>
            </p:extLst>
          </p:nvPr>
        </p:nvGraphicFramePr>
        <p:xfrm>
          <a:off x="5620190" y="320040"/>
          <a:ext cx="6309232" cy="6217920"/>
        </p:xfrm>
        <a:graphic>
          <a:graphicData uri="http://schemas.openxmlformats.org/drawingml/2006/table">
            <a:tbl>
              <a:tblPr>
                <a:tableStyleId>{5C22544A-7EE6-4342-B048-85BDC9FD1C3A}</a:tableStyleId>
              </a:tblPr>
              <a:tblGrid>
                <a:gridCol w="3167913">
                  <a:extLst>
                    <a:ext uri="{9D8B030D-6E8A-4147-A177-3AD203B41FA5}">
                      <a16:colId xmlns:a16="http://schemas.microsoft.com/office/drawing/2014/main" val="3868243026"/>
                    </a:ext>
                  </a:extLst>
                </a:gridCol>
                <a:gridCol w="3141319">
                  <a:extLst>
                    <a:ext uri="{9D8B030D-6E8A-4147-A177-3AD203B41FA5}">
                      <a16:colId xmlns:a16="http://schemas.microsoft.com/office/drawing/2014/main" val="4045558868"/>
                    </a:ext>
                  </a:extLst>
                </a:gridCol>
              </a:tblGrid>
              <a:tr h="115690">
                <a:tc>
                  <a:txBody>
                    <a:bodyPr/>
                    <a:lstStyle/>
                    <a:p>
                      <a:pPr algn="ctr">
                        <a:lnSpc>
                          <a:spcPct val="100000"/>
                        </a:lnSpc>
                        <a:spcAft>
                          <a:spcPts val="0"/>
                        </a:spcAft>
                      </a:pPr>
                      <a:r>
                        <a:rPr lang="en-GB" sz="800" kern="100">
                          <a:effectLst/>
                          <a:latin typeface="Times New Roman" panose="02020603050405020304" pitchFamily="18" charset="0"/>
                          <a:cs typeface="Times New Roman" panose="02020603050405020304" pitchFamily="18" charset="0"/>
                        </a:rPr>
                        <a:t>PROPERTIES</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2400" marR="32400" marT="0" marB="0"/>
                </a:tc>
                <a:tc>
                  <a:txBody>
                    <a:bodyPr/>
                    <a:lstStyle/>
                    <a:p>
                      <a:pPr algn="ctr">
                        <a:lnSpc>
                          <a:spcPct val="100000"/>
                        </a:lnSpc>
                        <a:spcAft>
                          <a:spcPts val="0"/>
                        </a:spcAft>
                      </a:pPr>
                      <a:r>
                        <a:rPr lang="en-GB" sz="800" kern="100">
                          <a:effectLst/>
                          <a:latin typeface="Times New Roman" panose="02020603050405020304" pitchFamily="18" charset="0"/>
                          <a:cs typeface="Times New Roman" panose="02020603050405020304" pitchFamily="18" charset="0"/>
                        </a:rPr>
                        <a:t>DATA</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2400" marR="32400" marT="0" marB="0"/>
                </a:tc>
                <a:extLst>
                  <a:ext uri="{0D108BD9-81ED-4DB2-BD59-A6C34878D82A}">
                    <a16:rowId xmlns:a16="http://schemas.microsoft.com/office/drawing/2014/main" val="1606197697"/>
                  </a:ext>
                </a:extLst>
              </a:tr>
              <a:tr h="115690">
                <a:tc gridSpan="2">
                  <a:txBody>
                    <a:bodyPr/>
                    <a:lstStyle/>
                    <a:p>
                      <a:pPr algn="ctr">
                        <a:lnSpc>
                          <a:spcPct val="100000"/>
                        </a:lnSpc>
                        <a:spcAft>
                          <a:spcPts val="0"/>
                        </a:spcAft>
                      </a:pPr>
                      <a:r>
                        <a:rPr lang="en-GB" sz="800" kern="100">
                          <a:effectLst/>
                          <a:latin typeface="Times New Roman" panose="02020603050405020304" pitchFamily="18" charset="0"/>
                          <a:cs typeface="Times New Roman" panose="02020603050405020304" pitchFamily="18" charset="0"/>
                        </a:rPr>
                        <a:t>Physicochemical Properties</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2400" marR="32400" marT="0" marB="0"/>
                </a:tc>
                <a:tc hMerge="1">
                  <a:txBody>
                    <a:bodyPr/>
                    <a:lstStyle/>
                    <a:p>
                      <a:endParaRPr lang="en-IN"/>
                    </a:p>
                  </a:txBody>
                  <a:tcPr/>
                </a:tc>
                <a:extLst>
                  <a:ext uri="{0D108BD9-81ED-4DB2-BD59-A6C34878D82A}">
                    <a16:rowId xmlns:a16="http://schemas.microsoft.com/office/drawing/2014/main" val="3467503151"/>
                  </a:ext>
                </a:extLst>
              </a:tr>
              <a:tr h="115690">
                <a:tc>
                  <a:txBody>
                    <a:bodyPr/>
                    <a:lstStyle/>
                    <a:p>
                      <a:pPr algn="ctr">
                        <a:lnSpc>
                          <a:spcPct val="100000"/>
                        </a:lnSpc>
                        <a:spcAft>
                          <a:spcPts val="0"/>
                        </a:spcAft>
                        <a:tabLst>
                          <a:tab pos="866775" algn="l"/>
                          <a:tab pos="1217295" algn="ctr"/>
                        </a:tabLst>
                      </a:pPr>
                      <a:r>
                        <a:rPr lang="en-GB" sz="800" kern="100">
                          <a:effectLst/>
                          <a:latin typeface="Times New Roman" panose="02020603050405020304" pitchFamily="18" charset="0"/>
                          <a:cs typeface="Times New Roman" panose="02020603050405020304" pitchFamily="18" charset="0"/>
                        </a:rPr>
                        <a:t>Formula</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2400" marR="32400" marT="0" marB="0"/>
                </a:tc>
                <a:tc>
                  <a:txBody>
                    <a:bodyPr/>
                    <a:lstStyle/>
                    <a:p>
                      <a:pPr algn="ctr">
                        <a:lnSpc>
                          <a:spcPct val="100000"/>
                        </a:lnSpc>
                        <a:spcAft>
                          <a:spcPts val="0"/>
                        </a:spcAft>
                        <a:tabLst>
                          <a:tab pos="866775" algn="l"/>
                          <a:tab pos="1217295" algn="ctr"/>
                        </a:tabLst>
                      </a:pPr>
                      <a:r>
                        <a:rPr lang="en-GB" sz="800" kern="100">
                          <a:effectLst/>
                          <a:latin typeface="Times New Roman" panose="02020603050405020304" pitchFamily="18" charset="0"/>
                          <a:cs typeface="Times New Roman" panose="02020603050405020304" pitchFamily="18" charset="0"/>
                        </a:rPr>
                        <a:t>C</a:t>
                      </a:r>
                      <a:r>
                        <a:rPr lang="en-GB" sz="800" kern="100" baseline="-25000">
                          <a:effectLst/>
                          <a:latin typeface="Times New Roman" panose="02020603050405020304" pitchFamily="18" charset="0"/>
                          <a:cs typeface="Times New Roman" panose="02020603050405020304" pitchFamily="18" charset="0"/>
                        </a:rPr>
                        <a:t>17</a:t>
                      </a:r>
                      <a:r>
                        <a:rPr lang="en-GB" sz="800" kern="100">
                          <a:effectLst/>
                          <a:latin typeface="Times New Roman" panose="02020603050405020304" pitchFamily="18" charset="0"/>
                          <a:cs typeface="Times New Roman" panose="02020603050405020304" pitchFamily="18" charset="0"/>
                        </a:rPr>
                        <a:t>H</a:t>
                      </a:r>
                      <a:r>
                        <a:rPr lang="en-GB" sz="800" kern="100" baseline="-25000">
                          <a:effectLst/>
                          <a:latin typeface="Times New Roman" panose="02020603050405020304" pitchFamily="18" charset="0"/>
                          <a:cs typeface="Times New Roman" panose="02020603050405020304" pitchFamily="18" charset="0"/>
                        </a:rPr>
                        <a:t>15</a:t>
                      </a:r>
                      <a:r>
                        <a:rPr lang="en-GB" sz="800" kern="100">
                          <a:effectLst/>
                          <a:latin typeface="Times New Roman" panose="02020603050405020304" pitchFamily="18" charset="0"/>
                          <a:cs typeface="Times New Roman" panose="02020603050405020304" pitchFamily="18" charset="0"/>
                        </a:rPr>
                        <a:t>O</a:t>
                      </a:r>
                      <a:r>
                        <a:rPr lang="en-GB" sz="800" kern="100" baseline="-25000">
                          <a:effectLst/>
                          <a:latin typeface="Times New Roman" panose="02020603050405020304" pitchFamily="18" charset="0"/>
                          <a:cs typeface="Times New Roman" panose="02020603050405020304" pitchFamily="18" charset="0"/>
                        </a:rPr>
                        <a:t>7</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2400" marR="32400" marT="0" marB="0"/>
                </a:tc>
                <a:extLst>
                  <a:ext uri="{0D108BD9-81ED-4DB2-BD59-A6C34878D82A}">
                    <a16:rowId xmlns:a16="http://schemas.microsoft.com/office/drawing/2014/main" val="2946546400"/>
                  </a:ext>
                </a:extLst>
              </a:tr>
              <a:tr h="115690">
                <a:tc>
                  <a:txBody>
                    <a:bodyPr/>
                    <a:lstStyle/>
                    <a:p>
                      <a:pPr algn="ctr">
                        <a:lnSpc>
                          <a:spcPct val="100000"/>
                        </a:lnSpc>
                        <a:spcAft>
                          <a:spcPts val="0"/>
                        </a:spcAft>
                      </a:pPr>
                      <a:r>
                        <a:rPr lang="en-GB" sz="800" kern="100">
                          <a:effectLst/>
                          <a:latin typeface="Times New Roman" panose="02020603050405020304" pitchFamily="18" charset="0"/>
                          <a:cs typeface="Times New Roman" panose="02020603050405020304" pitchFamily="18" charset="0"/>
                        </a:rPr>
                        <a:t>Molecular weight</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2400" marR="32400" marT="0" marB="0"/>
                </a:tc>
                <a:tc>
                  <a:txBody>
                    <a:bodyPr/>
                    <a:lstStyle/>
                    <a:p>
                      <a:pPr algn="ctr">
                        <a:lnSpc>
                          <a:spcPct val="100000"/>
                        </a:lnSpc>
                        <a:spcAft>
                          <a:spcPts val="0"/>
                        </a:spcAft>
                      </a:pPr>
                      <a:r>
                        <a:rPr lang="en-GB" sz="800" kern="100">
                          <a:effectLst/>
                          <a:latin typeface="Times New Roman" panose="02020603050405020304" pitchFamily="18" charset="0"/>
                          <a:cs typeface="Times New Roman" panose="02020603050405020304" pitchFamily="18" charset="0"/>
                        </a:rPr>
                        <a:t>331.30 g/mol</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2400" marR="32400" marT="0" marB="0"/>
                </a:tc>
                <a:extLst>
                  <a:ext uri="{0D108BD9-81ED-4DB2-BD59-A6C34878D82A}">
                    <a16:rowId xmlns:a16="http://schemas.microsoft.com/office/drawing/2014/main" val="1228468196"/>
                  </a:ext>
                </a:extLst>
              </a:tr>
              <a:tr h="115690">
                <a:tc>
                  <a:txBody>
                    <a:bodyPr/>
                    <a:lstStyle/>
                    <a:p>
                      <a:pPr algn="ctr">
                        <a:lnSpc>
                          <a:spcPct val="100000"/>
                        </a:lnSpc>
                        <a:spcAft>
                          <a:spcPts val="0"/>
                        </a:spcAft>
                      </a:pPr>
                      <a:r>
                        <a:rPr lang="en-GB" sz="800" kern="100">
                          <a:effectLst/>
                          <a:latin typeface="Times New Roman" panose="02020603050405020304" pitchFamily="18" charset="0"/>
                          <a:cs typeface="Times New Roman" panose="02020603050405020304" pitchFamily="18" charset="0"/>
                        </a:rPr>
                        <a:t>Number of heavy atoms</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2400" marR="32400" marT="0" marB="0"/>
                </a:tc>
                <a:tc>
                  <a:txBody>
                    <a:bodyPr/>
                    <a:lstStyle/>
                    <a:p>
                      <a:pPr algn="ctr">
                        <a:lnSpc>
                          <a:spcPct val="100000"/>
                        </a:lnSpc>
                        <a:spcAft>
                          <a:spcPts val="0"/>
                        </a:spcAft>
                      </a:pPr>
                      <a:r>
                        <a:rPr lang="en-GB" sz="800" kern="100">
                          <a:effectLst/>
                          <a:latin typeface="Times New Roman" panose="02020603050405020304" pitchFamily="18" charset="0"/>
                          <a:cs typeface="Times New Roman" panose="02020603050405020304" pitchFamily="18" charset="0"/>
                        </a:rPr>
                        <a:t>24</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2400" marR="32400" marT="0" marB="0"/>
                </a:tc>
                <a:extLst>
                  <a:ext uri="{0D108BD9-81ED-4DB2-BD59-A6C34878D82A}">
                    <a16:rowId xmlns:a16="http://schemas.microsoft.com/office/drawing/2014/main" val="3149160242"/>
                  </a:ext>
                </a:extLst>
              </a:tr>
              <a:tr h="115690">
                <a:tc>
                  <a:txBody>
                    <a:bodyPr/>
                    <a:lstStyle/>
                    <a:p>
                      <a:pPr algn="ctr">
                        <a:lnSpc>
                          <a:spcPct val="100000"/>
                        </a:lnSpc>
                        <a:spcAft>
                          <a:spcPts val="0"/>
                        </a:spcAft>
                      </a:pPr>
                      <a:r>
                        <a:rPr lang="en-GB" sz="800" kern="100">
                          <a:effectLst/>
                          <a:latin typeface="Times New Roman" panose="02020603050405020304" pitchFamily="18" charset="0"/>
                          <a:cs typeface="Times New Roman" panose="02020603050405020304" pitchFamily="18" charset="0"/>
                        </a:rPr>
                        <a:t>Number of aromatic heavy atoms</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2400" marR="32400" marT="0" marB="0"/>
                </a:tc>
                <a:tc>
                  <a:txBody>
                    <a:bodyPr/>
                    <a:lstStyle/>
                    <a:p>
                      <a:pPr algn="ctr">
                        <a:lnSpc>
                          <a:spcPct val="100000"/>
                        </a:lnSpc>
                        <a:spcAft>
                          <a:spcPts val="0"/>
                        </a:spcAft>
                      </a:pPr>
                      <a:r>
                        <a:rPr lang="en-GB" sz="800" kern="100">
                          <a:effectLst/>
                          <a:latin typeface="Times New Roman" panose="02020603050405020304" pitchFamily="18" charset="0"/>
                          <a:cs typeface="Times New Roman" panose="02020603050405020304" pitchFamily="18" charset="0"/>
                        </a:rPr>
                        <a:t>16</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2400" marR="32400" marT="0" marB="0"/>
                </a:tc>
                <a:extLst>
                  <a:ext uri="{0D108BD9-81ED-4DB2-BD59-A6C34878D82A}">
                    <a16:rowId xmlns:a16="http://schemas.microsoft.com/office/drawing/2014/main" val="1654906827"/>
                  </a:ext>
                </a:extLst>
              </a:tr>
              <a:tr h="115690">
                <a:tc>
                  <a:txBody>
                    <a:bodyPr/>
                    <a:lstStyle/>
                    <a:p>
                      <a:pPr algn="ctr">
                        <a:lnSpc>
                          <a:spcPct val="100000"/>
                        </a:lnSpc>
                        <a:spcAft>
                          <a:spcPts val="0"/>
                        </a:spcAft>
                      </a:pPr>
                      <a:r>
                        <a:rPr lang="en-GB" sz="800" kern="100">
                          <a:effectLst/>
                          <a:latin typeface="Times New Roman" panose="02020603050405020304" pitchFamily="18" charset="0"/>
                          <a:cs typeface="Times New Roman" panose="02020603050405020304" pitchFamily="18" charset="0"/>
                        </a:rPr>
                        <a:t>Fraction Csp3</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2400" marR="32400" marT="0" marB="0"/>
                </a:tc>
                <a:tc>
                  <a:txBody>
                    <a:bodyPr/>
                    <a:lstStyle/>
                    <a:p>
                      <a:pPr algn="ctr">
                        <a:lnSpc>
                          <a:spcPct val="100000"/>
                        </a:lnSpc>
                        <a:spcAft>
                          <a:spcPts val="0"/>
                        </a:spcAft>
                      </a:pPr>
                      <a:r>
                        <a:rPr lang="en-GB" sz="800" kern="100">
                          <a:effectLst/>
                          <a:latin typeface="Times New Roman" panose="02020603050405020304" pitchFamily="18" charset="0"/>
                          <a:cs typeface="Times New Roman" panose="02020603050405020304" pitchFamily="18" charset="0"/>
                        </a:rPr>
                        <a:t>0.12</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2400" marR="32400" marT="0" marB="0"/>
                </a:tc>
                <a:extLst>
                  <a:ext uri="{0D108BD9-81ED-4DB2-BD59-A6C34878D82A}">
                    <a16:rowId xmlns:a16="http://schemas.microsoft.com/office/drawing/2014/main" val="2741488458"/>
                  </a:ext>
                </a:extLst>
              </a:tr>
              <a:tr h="115690">
                <a:tc>
                  <a:txBody>
                    <a:bodyPr/>
                    <a:lstStyle/>
                    <a:p>
                      <a:pPr algn="ctr">
                        <a:lnSpc>
                          <a:spcPct val="100000"/>
                        </a:lnSpc>
                        <a:spcAft>
                          <a:spcPts val="0"/>
                        </a:spcAft>
                      </a:pPr>
                      <a:r>
                        <a:rPr lang="en-GB" sz="800" kern="100">
                          <a:effectLst/>
                          <a:latin typeface="Times New Roman" panose="02020603050405020304" pitchFamily="18" charset="0"/>
                          <a:cs typeface="Times New Roman" panose="02020603050405020304" pitchFamily="18" charset="0"/>
                        </a:rPr>
                        <a:t>Number of rotatable bonds</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2400" marR="32400" marT="0" marB="0"/>
                </a:tc>
                <a:tc>
                  <a:txBody>
                    <a:bodyPr/>
                    <a:lstStyle/>
                    <a:p>
                      <a:pPr algn="ctr">
                        <a:lnSpc>
                          <a:spcPct val="100000"/>
                        </a:lnSpc>
                        <a:spcAft>
                          <a:spcPts val="0"/>
                        </a:spcAft>
                      </a:pPr>
                      <a:r>
                        <a:rPr lang="en-GB" sz="800" kern="100">
                          <a:effectLst/>
                          <a:latin typeface="Times New Roman" panose="02020603050405020304" pitchFamily="18" charset="0"/>
                          <a:cs typeface="Times New Roman" panose="02020603050405020304" pitchFamily="18" charset="0"/>
                        </a:rPr>
                        <a:t>3</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2400" marR="32400" marT="0" marB="0"/>
                </a:tc>
                <a:extLst>
                  <a:ext uri="{0D108BD9-81ED-4DB2-BD59-A6C34878D82A}">
                    <a16:rowId xmlns:a16="http://schemas.microsoft.com/office/drawing/2014/main" val="2938598619"/>
                  </a:ext>
                </a:extLst>
              </a:tr>
              <a:tr h="115690">
                <a:tc>
                  <a:txBody>
                    <a:bodyPr/>
                    <a:lstStyle/>
                    <a:p>
                      <a:pPr algn="ctr">
                        <a:lnSpc>
                          <a:spcPct val="100000"/>
                        </a:lnSpc>
                        <a:spcAft>
                          <a:spcPts val="0"/>
                        </a:spcAft>
                      </a:pPr>
                      <a:r>
                        <a:rPr lang="en-GB" sz="800" kern="100">
                          <a:effectLst/>
                          <a:latin typeface="Times New Roman" panose="02020603050405020304" pitchFamily="18" charset="0"/>
                          <a:cs typeface="Times New Roman" panose="02020603050405020304" pitchFamily="18" charset="0"/>
                        </a:rPr>
                        <a:t>Number of H-bond acceptors</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2400" marR="32400" marT="0" marB="0" anchor="ctr"/>
                </a:tc>
                <a:tc>
                  <a:txBody>
                    <a:bodyPr/>
                    <a:lstStyle/>
                    <a:p>
                      <a:pPr algn="ctr">
                        <a:lnSpc>
                          <a:spcPct val="100000"/>
                        </a:lnSpc>
                        <a:spcAft>
                          <a:spcPts val="0"/>
                        </a:spcAft>
                      </a:pPr>
                      <a:r>
                        <a:rPr lang="en-GB" sz="800" kern="100">
                          <a:effectLst/>
                          <a:latin typeface="Times New Roman" panose="02020603050405020304" pitchFamily="18" charset="0"/>
                          <a:cs typeface="Times New Roman" panose="02020603050405020304" pitchFamily="18" charset="0"/>
                        </a:rPr>
                        <a:t>7</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2400" marR="32400" marT="0" marB="0" anchor="ctr"/>
                </a:tc>
                <a:extLst>
                  <a:ext uri="{0D108BD9-81ED-4DB2-BD59-A6C34878D82A}">
                    <a16:rowId xmlns:a16="http://schemas.microsoft.com/office/drawing/2014/main" val="1885579293"/>
                  </a:ext>
                </a:extLst>
              </a:tr>
              <a:tr h="115690">
                <a:tc>
                  <a:txBody>
                    <a:bodyPr/>
                    <a:lstStyle/>
                    <a:p>
                      <a:pPr algn="ctr">
                        <a:lnSpc>
                          <a:spcPct val="100000"/>
                        </a:lnSpc>
                        <a:spcAft>
                          <a:spcPts val="0"/>
                        </a:spcAft>
                      </a:pPr>
                      <a:r>
                        <a:rPr lang="en-GB" sz="800" kern="100">
                          <a:effectLst/>
                          <a:latin typeface="Times New Roman" panose="02020603050405020304" pitchFamily="18" charset="0"/>
                          <a:cs typeface="Times New Roman" panose="02020603050405020304" pitchFamily="18" charset="0"/>
                        </a:rPr>
                        <a:t>Number of H-bond donors</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2400" marR="32400" marT="0" marB="0" anchor="ctr"/>
                </a:tc>
                <a:tc>
                  <a:txBody>
                    <a:bodyPr/>
                    <a:lstStyle/>
                    <a:p>
                      <a:pPr algn="ctr">
                        <a:lnSpc>
                          <a:spcPct val="100000"/>
                        </a:lnSpc>
                        <a:spcAft>
                          <a:spcPts val="0"/>
                        </a:spcAft>
                      </a:pPr>
                      <a:r>
                        <a:rPr lang="en-GB" sz="800" kern="100">
                          <a:effectLst/>
                          <a:latin typeface="Times New Roman" panose="02020603050405020304" pitchFamily="18" charset="0"/>
                          <a:cs typeface="Times New Roman" panose="02020603050405020304" pitchFamily="18" charset="0"/>
                        </a:rPr>
                        <a:t>4</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2400" marR="32400" marT="0" marB="0" anchor="ctr"/>
                </a:tc>
                <a:extLst>
                  <a:ext uri="{0D108BD9-81ED-4DB2-BD59-A6C34878D82A}">
                    <a16:rowId xmlns:a16="http://schemas.microsoft.com/office/drawing/2014/main" val="4193866400"/>
                  </a:ext>
                </a:extLst>
              </a:tr>
              <a:tr h="115690">
                <a:tc>
                  <a:txBody>
                    <a:bodyPr/>
                    <a:lstStyle/>
                    <a:p>
                      <a:pPr algn="ctr">
                        <a:lnSpc>
                          <a:spcPct val="100000"/>
                        </a:lnSpc>
                        <a:spcAft>
                          <a:spcPts val="0"/>
                        </a:spcAft>
                      </a:pPr>
                      <a:r>
                        <a:rPr lang="en-GB" sz="800" kern="100">
                          <a:effectLst/>
                          <a:latin typeface="Times New Roman" panose="02020603050405020304" pitchFamily="18" charset="0"/>
                          <a:cs typeface="Times New Roman" panose="02020603050405020304" pitchFamily="18" charset="0"/>
                        </a:rPr>
                        <a:t>Molar Refractivity</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2400" marR="32400" marT="0" marB="0" anchor="ctr"/>
                </a:tc>
                <a:tc>
                  <a:txBody>
                    <a:bodyPr/>
                    <a:lstStyle/>
                    <a:p>
                      <a:pPr algn="ctr">
                        <a:lnSpc>
                          <a:spcPct val="100000"/>
                        </a:lnSpc>
                        <a:spcAft>
                          <a:spcPts val="0"/>
                        </a:spcAft>
                      </a:pPr>
                      <a:r>
                        <a:rPr lang="en-GB" sz="800" kern="100">
                          <a:effectLst/>
                          <a:latin typeface="Times New Roman" panose="02020603050405020304" pitchFamily="18" charset="0"/>
                          <a:cs typeface="Times New Roman" panose="02020603050405020304" pitchFamily="18" charset="0"/>
                        </a:rPr>
                        <a:t>87.13</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2400" marR="32400" marT="0" marB="0" anchor="ctr"/>
                </a:tc>
                <a:extLst>
                  <a:ext uri="{0D108BD9-81ED-4DB2-BD59-A6C34878D82A}">
                    <a16:rowId xmlns:a16="http://schemas.microsoft.com/office/drawing/2014/main" val="3544275445"/>
                  </a:ext>
                </a:extLst>
              </a:tr>
              <a:tr h="115690">
                <a:tc>
                  <a:txBody>
                    <a:bodyPr/>
                    <a:lstStyle/>
                    <a:p>
                      <a:pPr algn="ctr">
                        <a:lnSpc>
                          <a:spcPct val="100000"/>
                        </a:lnSpc>
                        <a:spcAft>
                          <a:spcPts val="0"/>
                        </a:spcAft>
                      </a:pPr>
                      <a:r>
                        <a:rPr lang="en-GB" sz="800" kern="100">
                          <a:effectLst/>
                          <a:latin typeface="Times New Roman" panose="02020603050405020304" pitchFamily="18" charset="0"/>
                          <a:cs typeface="Times New Roman" panose="02020603050405020304" pitchFamily="18" charset="0"/>
                        </a:rPr>
                        <a:t>TPSA (A</a:t>
                      </a:r>
                      <a:r>
                        <a:rPr lang="en-GB" sz="800" kern="100" baseline="30000">
                          <a:effectLst/>
                          <a:latin typeface="Times New Roman" panose="02020603050405020304" pitchFamily="18" charset="0"/>
                          <a:cs typeface="Times New Roman" panose="02020603050405020304" pitchFamily="18" charset="0"/>
                        </a:rPr>
                        <a:t>2</a:t>
                      </a:r>
                      <a:r>
                        <a:rPr lang="en-GB" sz="800" kern="100">
                          <a:effectLst/>
                          <a:latin typeface="Times New Roman" panose="02020603050405020304" pitchFamily="18" charset="0"/>
                          <a:cs typeface="Times New Roman" panose="02020603050405020304" pitchFamily="18" charset="0"/>
                        </a:rPr>
                        <a:t>)</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2400" marR="32400" marT="0" marB="0" anchor="ctr"/>
                </a:tc>
                <a:tc>
                  <a:txBody>
                    <a:bodyPr/>
                    <a:lstStyle/>
                    <a:p>
                      <a:pPr algn="ctr">
                        <a:lnSpc>
                          <a:spcPct val="100000"/>
                        </a:lnSpc>
                        <a:spcAft>
                          <a:spcPts val="0"/>
                        </a:spcAft>
                      </a:pPr>
                      <a:r>
                        <a:rPr lang="en-GB" sz="800" kern="100">
                          <a:effectLst/>
                          <a:latin typeface="Times New Roman" panose="02020603050405020304" pitchFamily="18" charset="0"/>
                          <a:cs typeface="Times New Roman" panose="02020603050405020304" pitchFamily="18" charset="0"/>
                        </a:rPr>
                        <a:t>112.52</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2400" marR="32400" marT="0" marB="0" anchor="ctr"/>
                </a:tc>
                <a:extLst>
                  <a:ext uri="{0D108BD9-81ED-4DB2-BD59-A6C34878D82A}">
                    <a16:rowId xmlns:a16="http://schemas.microsoft.com/office/drawing/2014/main" val="978508270"/>
                  </a:ext>
                </a:extLst>
              </a:tr>
              <a:tr h="115690">
                <a:tc gridSpan="2">
                  <a:txBody>
                    <a:bodyPr/>
                    <a:lstStyle/>
                    <a:p>
                      <a:pPr algn="ctr">
                        <a:lnSpc>
                          <a:spcPct val="100000"/>
                        </a:lnSpc>
                        <a:spcAft>
                          <a:spcPts val="0"/>
                        </a:spcAft>
                      </a:pPr>
                      <a:r>
                        <a:rPr lang="en-GB" sz="800" kern="100">
                          <a:effectLst/>
                          <a:latin typeface="Times New Roman" panose="02020603050405020304" pitchFamily="18" charset="0"/>
                          <a:cs typeface="Times New Roman" panose="02020603050405020304" pitchFamily="18" charset="0"/>
                        </a:rPr>
                        <a:t>Lipophilicity</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2400" marR="32400" marT="0" marB="0"/>
                </a:tc>
                <a:tc hMerge="1">
                  <a:txBody>
                    <a:bodyPr/>
                    <a:lstStyle/>
                    <a:p>
                      <a:endParaRPr lang="en-IN"/>
                    </a:p>
                  </a:txBody>
                  <a:tcPr/>
                </a:tc>
                <a:extLst>
                  <a:ext uri="{0D108BD9-81ED-4DB2-BD59-A6C34878D82A}">
                    <a16:rowId xmlns:a16="http://schemas.microsoft.com/office/drawing/2014/main" val="323687683"/>
                  </a:ext>
                </a:extLst>
              </a:tr>
              <a:tr h="115690">
                <a:tc>
                  <a:txBody>
                    <a:bodyPr/>
                    <a:lstStyle/>
                    <a:p>
                      <a:pPr algn="ctr">
                        <a:lnSpc>
                          <a:spcPct val="100000"/>
                        </a:lnSpc>
                        <a:spcAft>
                          <a:spcPts val="0"/>
                        </a:spcAft>
                      </a:pPr>
                      <a:r>
                        <a:rPr lang="en-GB" sz="800" kern="100">
                          <a:effectLst/>
                          <a:latin typeface="Times New Roman" panose="02020603050405020304" pitchFamily="18" charset="0"/>
                          <a:cs typeface="Times New Roman" panose="02020603050405020304" pitchFamily="18" charset="0"/>
                        </a:rPr>
                        <a:t>Log Po/w (iLOGP) </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2400" marR="32400" marT="0" marB="0" anchor="ctr"/>
                </a:tc>
                <a:tc>
                  <a:txBody>
                    <a:bodyPr/>
                    <a:lstStyle/>
                    <a:p>
                      <a:pPr algn="ctr">
                        <a:lnSpc>
                          <a:spcPct val="100000"/>
                        </a:lnSpc>
                        <a:spcAft>
                          <a:spcPts val="0"/>
                        </a:spcAft>
                      </a:pPr>
                      <a:r>
                        <a:rPr lang="en-GB" sz="800" kern="100">
                          <a:effectLst/>
                          <a:latin typeface="Times New Roman" panose="02020603050405020304" pitchFamily="18" charset="0"/>
                          <a:cs typeface="Times New Roman" panose="02020603050405020304" pitchFamily="18" charset="0"/>
                        </a:rPr>
                        <a:t>-1.96</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2400" marR="32400" marT="0" marB="0" anchor="ctr"/>
                </a:tc>
                <a:extLst>
                  <a:ext uri="{0D108BD9-81ED-4DB2-BD59-A6C34878D82A}">
                    <a16:rowId xmlns:a16="http://schemas.microsoft.com/office/drawing/2014/main" val="2064155646"/>
                  </a:ext>
                </a:extLst>
              </a:tr>
              <a:tr h="115690">
                <a:tc>
                  <a:txBody>
                    <a:bodyPr/>
                    <a:lstStyle/>
                    <a:p>
                      <a:pPr algn="ctr">
                        <a:lnSpc>
                          <a:spcPct val="100000"/>
                        </a:lnSpc>
                        <a:spcAft>
                          <a:spcPts val="0"/>
                        </a:spcAft>
                      </a:pPr>
                      <a:r>
                        <a:rPr lang="en-GB" sz="800" kern="100">
                          <a:effectLst/>
                          <a:latin typeface="Times New Roman" panose="02020603050405020304" pitchFamily="18" charset="0"/>
                          <a:cs typeface="Times New Roman" panose="02020603050405020304" pitchFamily="18" charset="0"/>
                        </a:rPr>
                        <a:t>Log Po/w (XLOGP3)  </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2400" marR="32400" marT="0" marB="0" anchor="ctr"/>
                </a:tc>
                <a:tc>
                  <a:txBody>
                    <a:bodyPr/>
                    <a:lstStyle/>
                    <a:p>
                      <a:pPr algn="ctr">
                        <a:lnSpc>
                          <a:spcPct val="100000"/>
                        </a:lnSpc>
                        <a:spcAft>
                          <a:spcPts val="0"/>
                        </a:spcAft>
                      </a:pPr>
                      <a:r>
                        <a:rPr lang="en-GB" sz="800" kern="100">
                          <a:effectLst/>
                          <a:latin typeface="Times New Roman" panose="02020603050405020304" pitchFamily="18" charset="0"/>
                          <a:cs typeface="Times New Roman" panose="02020603050405020304" pitchFamily="18" charset="0"/>
                        </a:rPr>
                        <a:t>2.24</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2400" marR="32400" marT="0" marB="0" anchor="ctr"/>
                </a:tc>
                <a:extLst>
                  <a:ext uri="{0D108BD9-81ED-4DB2-BD59-A6C34878D82A}">
                    <a16:rowId xmlns:a16="http://schemas.microsoft.com/office/drawing/2014/main" val="223831190"/>
                  </a:ext>
                </a:extLst>
              </a:tr>
              <a:tr h="115690">
                <a:tc>
                  <a:txBody>
                    <a:bodyPr/>
                    <a:lstStyle/>
                    <a:p>
                      <a:pPr algn="ctr">
                        <a:lnSpc>
                          <a:spcPct val="100000"/>
                        </a:lnSpc>
                        <a:spcAft>
                          <a:spcPts val="0"/>
                        </a:spcAft>
                      </a:pPr>
                      <a:r>
                        <a:rPr lang="en-GB" sz="800" kern="100">
                          <a:effectLst/>
                          <a:latin typeface="Times New Roman" panose="02020603050405020304" pitchFamily="18" charset="0"/>
                          <a:cs typeface="Times New Roman" panose="02020603050405020304" pitchFamily="18" charset="0"/>
                        </a:rPr>
                        <a:t>Log Po/w (WLOGP)  </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2400" marR="32400" marT="0" marB="0" anchor="ctr"/>
                </a:tc>
                <a:tc>
                  <a:txBody>
                    <a:bodyPr/>
                    <a:lstStyle/>
                    <a:p>
                      <a:pPr algn="ctr">
                        <a:lnSpc>
                          <a:spcPct val="100000"/>
                        </a:lnSpc>
                        <a:spcAft>
                          <a:spcPts val="0"/>
                        </a:spcAft>
                      </a:pPr>
                      <a:r>
                        <a:rPr lang="en-GB" sz="800" kern="100">
                          <a:effectLst/>
                          <a:latin typeface="Times New Roman" panose="02020603050405020304" pitchFamily="18" charset="0"/>
                          <a:cs typeface="Times New Roman" panose="02020603050405020304" pitchFamily="18" charset="0"/>
                        </a:rPr>
                        <a:t>3.22</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2400" marR="32400" marT="0" marB="0" anchor="ctr"/>
                </a:tc>
                <a:extLst>
                  <a:ext uri="{0D108BD9-81ED-4DB2-BD59-A6C34878D82A}">
                    <a16:rowId xmlns:a16="http://schemas.microsoft.com/office/drawing/2014/main" val="1300715581"/>
                  </a:ext>
                </a:extLst>
              </a:tr>
              <a:tr h="115690">
                <a:tc>
                  <a:txBody>
                    <a:bodyPr/>
                    <a:lstStyle/>
                    <a:p>
                      <a:pPr algn="ctr">
                        <a:lnSpc>
                          <a:spcPct val="100000"/>
                        </a:lnSpc>
                        <a:spcAft>
                          <a:spcPts val="0"/>
                        </a:spcAft>
                      </a:pPr>
                      <a:r>
                        <a:rPr lang="en-GB" sz="800" kern="100">
                          <a:effectLst/>
                          <a:latin typeface="Times New Roman" panose="02020603050405020304" pitchFamily="18" charset="0"/>
                          <a:cs typeface="Times New Roman" panose="02020603050405020304" pitchFamily="18" charset="0"/>
                        </a:rPr>
                        <a:t>Log Po/w (MLOGP)  </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2400" marR="32400" marT="0" marB="0" anchor="ctr"/>
                </a:tc>
                <a:tc>
                  <a:txBody>
                    <a:bodyPr/>
                    <a:lstStyle/>
                    <a:p>
                      <a:pPr algn="ctr">
                        <a:lnSpc>
                          <a:spcPct val="100000"/>
                        </a:lnSpc>
                        <a:spcAft>
                          <a:spcPts val="0"/>
                        </a:spcAft>
                      </a:pPr>
                      <a:r>
                        <a:rPr lang="en-GB" sz="800" kern="100">
                          <a:effectLst/>
                          <a:latin typeface="Times New Roman" panose="02020603050405020304" pitchFamily="18" charset="0"/>
                          <a:cs typeface="Times New Roman" panose="02020603050405020304" pitchFamily="18" charset="0"/>
                        </a:rPr>
                        <a:t>0.28</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2400" marR="32400" marT="0" marB="0" anchor="ctr"/>
                </a:tc>
                <a:extLst>
                  <a:ext uri="{0D108BD9-81ED-4DB2-BD59-A6C34878D82A}">
                    <a16:rowId xmlns:a16="http://schemas.microsoft.com/office/drawing/2014/main" val="4130570626"/>
                  </a:ext>
                </a:extLst>
              </a:tr>
              <a:tr h="115690">
                <a:tc>
                  <a:txBody>
                    <a:bodyPr/>
                    <a:lstStyle/>
                    <a:p>
                      <a:pPr algn="ctr">
                        <a:lnSpc>
                          <a:spcPct val="100000"/>
                        </a:lnSpc>
                        <a:spcAft>
                          <a:spcPts val="0"/>
                        </a:spcAft>
                      </a:pPr>
                      <a:r>
                        <a:rPr lang="en-GB" sz="800" kern="100">
                          <a:effectLst/>
                          <a:latin typeface="Times New Roman" panose="02020603050405020304" pitchFamily="18" charset="0"/>
                          <a:cs typeface="Times New Roman" panose="02020603050405020304" pitchFamily="18" charset="0"/>
                        </a:rPr>
                        <a:t>Log Po/w (SILICOS-IT)  </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2400" marR="32400" marT="0" marB="0" anchor="ctr"/>
                </a:tc>
                <a:tc>
                  <a:txBody>
                    <a:bodyPr/>
                    <a:lstStyle/>
                    <a:p>
                      <a:pPr algn="ctr">
                        <a:lnSpc>
                          <a:spcPct val="100000"/>
                        </a:lnSpc>
                        <a:spcAft>
                          <a:spcPts val="0"/>
                        </a:spcAft>
                      </a:pPr>
                      <a:r>
                        <a:rPr lang="en-GB" sz="800" kern="100">
                          <a:effectLst/>
                          <a:latin typeface="Times New Roman" panose="02020603050405020304" pitchFamily="18" charset="0"/>
                          <a:cs typeface="Times New Roman" panose="02020603050405020304" pitchFamily="18" charset="0"/>
                        </a:rPr>
                        <a:t>0.80</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2400" marR="32400" marT="0" marB="0" anchor="ctr"/>
                </a:tc>
                <a:extLst>
                  <a:ext uri="{0D108BD9-81ED-4DB2-BD59-A6C34878D82A}">
                    <a16:rowId xmlns:a16="http://schemas.microsoft.com/office/drawing/2014/main" val="1597975838"/>
                  </a:ext>
                </a:extLst>
              </a:tr>
              <a:tr h="115690">
                <a:tc>
                  <a:txBody>
                    <a:bodyPr/>
                    <a:lstStyle/>
                    <a:p>
                      <a:pPr algn="ctr">
                        <a:lnSpc>
                          <a:spcPct val="100000"/>
                        </a:lnSpc>
                        <a:spcAft>
                          <a:spcPts val="0"/>
                        </a:spcAft>
                      </a:pPr>
                      <a:r>
                        <a:rPr lang="en-GB" sz="800" kern="100">
                          <a:effectLst/>
                          <a:latin typeface="Times New Roman" panose="02020603050405020304" pitchFamily="18" charset="0"/>
                          <a:cs typeface="Times New Roman" panose="02020603050405020304" pitchFamily="18" charset="0"/>
                        </a:rPr>
                        <a:t>Consensus Log Po/w </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2400" marR="32400" marT="0" marB="0" anchor="ctr"/>
                </a:tc>
                <a:tc>
                  <a:txBody>
                    <a:bodyPr/>
                    <a:lstStyle/>
                    <a:p>
                      <a:pPr algn="ctr">
                        <a:lnSpc>
                          <a:spcPct val="100000"/>
                        </a:lnSpc>
                        <a:spcAft>
                          <a:spcPts val="0"/>
                        </a:spcAft>
                      </a:pPr>
                      <a:r>
                        <a:rPr lang="en-GB" sz="800" kern="100">
                          <a:effectLst/>
                          <a:latin typeface="Times New Roman" panose="02020603050405020304" pitchFamily="18" charset="0"/>
                          <a:cs typeface="Times New Roman" panose="02020603050405020304" pitchFamily="18" charset="0"/>
                        </a:rPr>
                        <a:t>0.92</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2400" marR="32400" marT="0" marB="0" anchor="ctr"/>
                </a:tc>
                <a:extLst>
                  <a:ext uri="{0D108BD9-81ED-4DB2-BD59-A6C34878D82A}">
                    <a16:rowId xmlns:a16="http://schemas.microsoft.com/office/drawing/2014/main" val="3590289376"/>
                  </a:ext>
                </a:extLst>
              </a:tr>
              <a:tr h="115690">
                <a:tc gridSpan="2">
                  <a:txBody>
                    <a:bodyPr/>
                    <a:lstStyle/>
                    <a:p>
                      <a:pPr algn="ctr">
                        <a:lnSpc>
                          <a:spcPct val="100000"/>
                        </a:lnSpc>
                        <a:spcAft>
                          <a:spcPts val="0"/>
                        </a:spcAft>
                      </a:pPr>
                      <a:r>
                        <a:rPr lang="en-GB" sz="800" kern="100">
                          <a:effectLst/>
                          <a:latin typeface="Times New Roman" panose="02020603050405020304" pitchFamily="18" charset="0"/>
                          <a:cs typeface="Times New Roman" panose="02020603050405020304" pitchFamily="18" charset="0"/>
                        </a:rPr>
                        <a:t>Water Solubility</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2400" marR="32400" marT="0" marB="0"/>
                </a:tc>
                <a:tc hMerge="1">
                  <a:txBody>
                    <a:bodyPr/>
                    <a:lstStyle/>
                    <a:p>
                      <a:endParaRPr lang="en-IN"/>
                    </a:p>
                  </a:txBody>
                  <a:tcPr/>
                </a:tc>
                <a:extLst>
                  <a:ext uri="{0D108BD9-81ED-4DB2-BD59-A6C34878D82A}">
                    <a16:rowId xmlns:a16="http://schemas.microsoft.com/office/drawing/2014/main" val="1723892446"/>
                  </a:ext>
                </a:extLst>
              </a:tr>
              <a:tr h="115690">
                <a:tc>
                  <a:txBody>
                    <a:bodyPr/>
                    <a:lstStyle/>
                    <a:p>
                      <a:pPr algn="ctr">
                        <a:lnSpc>
                          <a:spcPct val="100000"/>
                        </a:lnSpc>
                        <a:spcAft>
                          <a:spcPts val="0"/>
                        </a:spcAft>
                      </a:pPr>
                      <a:r>
                        <a:rPr lang="en-GB" sz="800" kern="100">
                          <a:effectLst/>
                          <a:latin typeface="Times New Roman" panose="02020603050405020304" pitchFamily="18" charset="0"/>
                          <a:cs typeface="Times New Roman" panose="02020603050405020304" pitchFamily="18" charset="0"/>
                        </a:rPr>
                        <a:t>Log S (ESOL)  </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2400" marR="32400" marT="0" marB="0" anchor="ctr"/>
                </a:tc>
                <a:tc>
                  <a:txBody>
                    <a:bodyPr/>
                    <a:lstStyle/>
                    <a:p>
                      <a:pPr algn="ctr">
                        <a:lnSpc>
                          <a:spcPct val="100000"/>
                        </a:lnSpc>
                        <a:spcAft>
                          <a:spcPts val="0"/>
                        </a:spcAft>
                      </a:pPr>
                      <a:r>
                        <a:rPr lang="en-GB" sz="800" kern="100">
                          <a:effectLst/>
                          <a:latin typeface="Times New Roman" panose="02020603050405020304" pitchFamily="18" charset="0"/>
                          <a:cs typeface="Times New Roman" panose="02020603050405020304" pitchFamily="18" charset="0"/>
                        </a:rPr>
                        <a:t>-3.60</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2400" marR="32400" marT="0" marB="0" anchor="ctr"/>
                </a:tc>
                <a:extLst>
                  <a:ext uri="{0D108BD9-81ED-4DB2-BD59-A6C34878D82A}">
                    <a16:rowId xmlns:a16="http://schemas.microsoft.com/office/drawing/2014/main" val="4207690763"/>
                  </a:ext>
                </a:extLst>
              </a:tr>
              <a:tr h="115690">
                <a:tc>
                  <a:txBody>
                    <a:bodyPr/>
                    <a:lstStyle/>
                    <a:p>
                      <a:pPr algn="ctr">
                        <a:lnSpc>
                          <a:spcPct val="100000"/>
                        </a:lnSpc>
                        <a:spcAft>
                          <a:spcPts val="0"/>
                        </a:spcAft>
                      </a:pPr>
                      <a:r>
                        <a:rPr lang="en-GB" sz="800" kern="100">
                          <a:effectLst/>
                          <a:latin typeface="Times New Roman" panose="02020603050405020304" pitchFamily="18" charset="0"/>
                          <a:cs typeface="Times New Roman" panose="02020603050405020304" pitchFamily="18" charset="0"/>
                        </a:rPr>
                        <a:t>Solubility</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2400" marR="32400" marT="0" marB="0" anchor="ctr"/>
                </a:tc>
                <a:tc>
                  <a:txBody>
                    <a:bodyPr/>
                    <a:lstStyle/>
                    <a:p>
                      <a:pPr algn="ctr">
                        <a:lnSpc>
                          <a:spcPct val="100000"/>
                        </a:lnSpc>
                        <a:spcAft>
                          <a:spcPts val="0"/>
                        </a:spcAft>
                      </a:pPr>
                      <a:r>
                        <a:rPr lang="en-GB" sz="800" kern="100">
                          <a:effectLst/>
                          <a:latin typeface="Times New Roman" panose="02020603050405020304" pitchFamily="18" charset="0"/>
                          <a:cs typeface="Times New Roman" panose="02020603050405020304" pitchFamily="18" charset="0"/>
                        </a:rPr>
                        <a:t>8.31e-02 mg/ml ; 2.51e-04 mol/l</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2400" marR="32400" marT="0" marB="0" anchor="ctr"/>
                </a:tc>
                <a:extLst>
                  <a:ext uri="{0D108BD9-81ED-4DB2-BD59-A6C34878D82A}">
                    <a16:rowId xmlns:a16="http://schemas.microsoft.com/office/drawing/2014/main" val="3637954500"/>
                  </a:ext>
                </a:extLst>
              </a:tr>
              <a:tr h="115690">
                <a:tc>
                  <a:txBody>
                    <a:bodyPr/>
                    <a:lstStyle/>
                    <a:p>
                      <a:pPr algn="ctr">
                        <a:lnSpc>
                          <a:spcPct val="100000"/>
                        </a:lnSpc>
                        <a:spcAft>
                          <a:spcPts val="0"/>
                        </a:spcAft>
                      </a:pPr>
                      <a:r>
                        <a:rPr lang="en-GB" sz="800" kern="100">
                          <a:effectLst/>
                          <a:latin typeface="Times New Roman" panose="02020603050405020304" pitchFamily="18" charset="0"/>
                          <a:cs typeface="Times New Roman" panose="02020603050405020304" pitchFamily="18" charset="0"/>
                        </a:rPr>
                        <a:t>Class </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2400" marR="32400" marT="0" marB="0" anchor="ctr"/>
                </a:tc>
                <a:tc>
                  <a:txBody>
                    <a:bodyPr/>
                    <a:lstStyle/>
                    <a:p>
                      <a:pPr algn="ctr">
                        <a:lnSpc>
                          <a:spcPct val="100000"/>
                        </a:lnSpc>
                        <a:spcAft>
                          <a:spcPts val="0"/>
                        </a:spcAft>
                      </a:pPr>
                      <a:r>
                        <a:rPr lang="en-GB" sz="800" kern="100">
                          <a:effectLst/>
                          <a:latin typeface="Times New Roman" panose="02020603050405020304" pitchFamily="18" charset="0"/>
                          <a:cs typeface="Times New Roman" panose="02020603050405020304" pitchFamily="18" charset="0"/>
                        </a:rPr>
                        <a:t>Soluble</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2400" marR="32400" marT="0" marB="0" anchor="ctr"/>
                </a:tc>
                <a:extLst>
                  <a:ext uri="{0D108BD9-81ED-4DB2-BD59-A6C34878D82A}">
                    <a16:rowId xmlns:a16="http://schemas.microsoft.com/office/drawing/2014/main" val="1622192956"/>
                  </a:ext>
                </a:extLst>
              </a:tr>
              <a:tr h="115690">
                <a:tc>
                  <a:txBody>
                    <a:bodyPr/>
                    <a:lstStyle/>
                    <a:p>
                      <a:pPr algn="ctr">
                        <a:lnSpc>
                          <a:spcPct val="100000"/>
                        </a:lnSpc>
                        <a:spcAft>
                          <a:spcPts val="0"/>
                        </a:spcAft>
                      </a:pPr>
                      <a:r>
                        <a:rPr lang="en-GB" sz="800" kern="100">
                          <a:effectLst/>
                          <a:latin typeface="Times New Roman" panose="02020603050405020304" pitchFamily="18" charset="0"/>
                          <a:cs typeface="Times New Roman" panose="02020603050405020304" pitchFamily="18" charset="0"/>
                        </a:rPr>
                        <a:t>Log S (Ali)  </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2400" marR="32400" marT="0" marB="0" anchor="ctr"/>
                </a:tc>
                <a:tc>
                  <a:txBody>
                    <a:bodyPr/>
                    <a:lstStyle/>
                    <a:p>
                      <a:pPr algn="ctr">
                        <a:lnSpc>
                          <a:spcPct val="100000"/>
                        </a:lnSpc>
                        <a:spcAft>
                          <a:spcPts val="0"/>
                        </a:spcAft>
                      </a:pPr>
                      <a:r>
                        <a:rPr lang="en-GB" sz="800" kern="100">
                          <a:effectLst/>
                          <a:latin typeface="Times New Roman" panose="02020603050405020304" pitchFamily="18" charset="0"/>
                          <a:cs typeface="Times New Roman" panose="02020603050405020304" pitchFamily="18" charset="0"/>
                        </a:rPr>
                        <a:t>-4.24</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2400" marR="32400" marT="0" marB="0" anchor="ctr"/>
                </a:tc>
                <a:extLst>
                  <a:ext uri="{0D108BD9-81ED-4DB2-BD59-A6C34878D82A}">
                    <a16:rowId xmlns:a16="http://schemas.microsoft.com/office/drawing/2014/main" val="3045094428"/>
                  </a:ext>
                </a:extLst>
              </a:tr>
              <a:tr h="115690">
                <a:tc>
                  <a:txBody>
                    <a:bodyPr/>
                    <a:lstStyle/>
                    <a:p>
                      <a:pPr algn="ctr">
                        <a:lnSpc>
                          <a:spcPct val="100000"/>
                        </a:lnSpc>
                        <a:spcAft>
                          <a:spcPts val="0"/>
                        </a:spcAft>
                      </a:pPr>
                      <a:r>
                        <a:rPr lang="en-GB" sz="800" kern="100">
                          <a:effectLst/>
                          <a:latin typeface="Times New Roman" panose="02020603050405020304" pitchFamily="18" charset="0"/>
                          <a:cs typeface="Times New Roman" panose="02020603050405020304" pitchFamily="18" charset="0"/>
                        </a:rPr>
                        <a:t>Solubility</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2400" marR="32400" marT="0" marB="0" anchor="ctr"/>
                </a:tc>
                <a:tc>
                  <a:txBody>
                    <a:bodyPr/>
                    <a:lstStyle/>
                    <a:p>
                      <a:pPr algn="ctr">
                        <a:lnSpc>
                          <a:spcPct val="100000"/>
                        </a:lnSpc>
                        <a:spcAft>
                          <a:spcPts val="0"/>
                        </a:spcAft>
                      </a:pPr>
                      <a:r>
                        <a:rPr lang="en-GB" sz="800" kern="100">
                          <a:effectLst/>
                          <a:latin typeface="Times New Roman" panose="02020603050405020304" pitchFamily="18" charset="0"/>
                          <a:cs typeface="Times New Roman" panose="02020603050405020304" pitchFamily="18" charset="0"/>
                        </a:rPr>
                        <a:t>1.91e-02 mg/ml ; 5.77e-05 mol/l</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2400" marR="32400" marT="0" marB="0" anchor="ctr"/>
                </a:tc>
                <a:extLst>
                  <a:ext uri="{0D108BD9-81ED-4DB2-BD59-A6C34878D82A}">
                    <a16:rowId xmlns:a16="http://schemas.microsoft.com/office/drawing/2014/main" val="1993939074"/>
                  </a:ext>
                </a:extLst>
              </a:tr>
              <a:tr h="115690">
                <a:tc>
                  <a:txBody>
                    <a:bodyPr/>
                    <a:lstStyle/>
                    <a:p>
                      <a:pPr algn="ctr">
                        <a:lnSpc>
                          <a:spcPct val="100000"/>
                        </a:lnSpc>
                        <a:spcAft>
                          <a:spcPts val="0"/>
                        </a:spcAft>
                      </a:pPr>
                      <a:r>
                        <a:rPr lang="en-GB" sz="800" kern="100">
                          <a:effectLst/>
                          <a:latin typeface="Times New Roman" panose="02020603050405020304" pitchFamily="18" charset="0"/>
                          <a:cs typeface="Times New Roman" panose="02020603050405020304" pitchFamily="18" charset="0"/>
                        </a:rPr>
                        <a:t>Class </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2400" marR="32400" marT="0" marB="0" anchor="ctr"/>
                </a:tc>
                <a:tc>
                  <a:txBody>
                    <a:bodyPr/>
                    <a:lstStyle/>
                    <a:p>
                      <a:pPr algn="ctr">
                        <a:lnSpc>
                          <a:spcPct val="100000"/>
                        </a:lnSpc>
                        <a:spcAft>
                          <a:spcPts val="0"/>
                        </a:spcAft>
                      </a:pPr>
                      <a:r>
                        <a:rPr lang="en-GB" sz="800" kern="100">
                          <a:effectLst/>
                          <a:latin typeface="Times New Roman" panose="02020603050405020304" pitchFamily="18" charset="0"/>
                          <a:cs typeface="Times New Roman" panose="02020603050405020304" pitchFamily="18" charset="0"/>
                        </a:rPr>
                        <a:t>Moderately soluble</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2400" marR="32400" marT="0" marB="0" anchor="ctr"/>
                </a:tc>
                <a:extLst>
                  <a:ext uri="{0D108BD9-81ED-4DB2-BD59-A6C34878D82A}">
                    <a16:rowId xmlns:a16="http://schemas.microsoft.com/office/drawing/2014/main" val="1996964460"/>
                  </a:ext>
                </a:extLst>
              </a:tr>
              <a:tr h="115690">
                <a:tc>
                  <a:txBody>
                    <a:bodyPr/>
                    <a:lstStyle/>
                    <a:p>
                      <a:pPr algn="ctr">
                        <a:lnSpc>
                          <a:spcPct val="100000"/>
                        </a:lnSpc>
                        <a:spcAft>
                          <a:spcPts val="0"/>
                        </a:spcAft>
                      </a:pPr>
                      <a:r>
                        <a:rPr lang="en-GB" sz="800" kern="100">
                          <a:effectLst/>
                          <a:latin typeface="Times New Roman" panose="02020603050405020304" pitchFamily="18" charset="0"/>
                          <a:cs typeface="Times New Roman" panose="02020603050405020304" pitchFamily="18" charset="0"/>
                        </a:rPr>
                        <a:t>Log S (SILICOS-IT)  </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2400" marR="32400" marT="0" marB="0" anchor="ctr"/>
                </a:tc>
                <a:tc>
                  <a:txBody>
                    <a:bodyPr/>
                    <a:lstStyle/>
                    <a:p>
                      <a:pPr algn="ctr">
                        <a:lnSpc>
                          <a:spcPct val="100000"/>
                        </a:lnSpc>
                        <a:spcAft>
                          <a:spcPts val="0"/>
                        </a:spcAft>
                      </a:pPr>
                      <a:r>
                        <a:rPr lang="en-GB" sz="800" kern="100">
                          <a:effectLst/>
                          <a:latin typeface="Times New Roman" panose="02020603050405020304" pitchFamily="18" charset="0"/>
                          <a:cs typeface="Times New Roman" panose="02020603050405020304" pitchFamily="18" charset="0"/>
                        </a:rPr>
                        <a:t>-3.46</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2400" marR="32400" marT="0" marB="0" anchor="ctr"/>
                </a:tc>
                <a:extLst>
                  <a:ext uri="{0D108BD9-81ED-4DB2-BD59-A6C34878D82A}">
                    <a16:rowId xmlns:a16="http://schemas.microsoft.com/office/drawing/2014/main" val="2780235539"/>
                  </a:ext>
                </a:extLst>
              </a:tr>
              <a:tr h="115690">
                <a:tc>
                  <a:txBody>
                    <a:bodyPr/>
                    <a:lstStyle/>
                    <a:p>
                      <a:pPr algn="ctr">
                        <a:lnSpc>
                          <a:spcPct val="100000"/>
                        </a:lnSpc>
                        <a:spcAft>
                          <a:spcPts val="0"/>
                        </a:spcAft>
                      </a:pPr>
                      <a:r>
                        <a:rPr lang="en-GB" sz="800" kern="100">
                          <a:effectLst/>
                          <a:latin typeface="Times New Roman" panose="02020603050405020304" pitchFamily="18" charset="0"/>
                          <a:cs typeface="Times New Roman" panose="02020603050405020304" pitchFamily="18" charset="0"/>
                        </a:rPr>
                        <a:t>Solubility</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2400" marR="32400" marT="0" marB="0" anchor="ctr"/>
                </a:tc>
                <a:tc>
                  <a:txBody>
                    <a:bodyPr/>
                    <a:lstStyle/>
                    <a:p>
                      <a:pPr algn="ctr">
                        <a:lnSpc>
                          <a:spcPct val="100000"/>
                        </a:lnSpc>
                        <a:spcAft>
                          <a:spcPts val="0"/>
                        </a:spcAft>
                      </a:pPr>
                      <a:r>
                        <a:rPr lang="en-GB" sz="800" kern="100">
                          <a:effectLst/>
                          <a:latin typeface="Times New Roman" panose="02020603050405020304" pitchFamily="18" charset="0"/>
                          <a:cs typeface="Times New Roman" panose="02020603050405020304" pitchFamily="18" charset="0"/>
                        </a:rPr>
                        <a:t>1.14e-01 mg/ml ; 3.44e-04 mol/l</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2400" marR="32400" marT="0" marB="0" anchor="ctr"/>
                </a:tc>
                <a:extLst>
                  <a:ext uri="{0D108BD9-81ED-4DB2-BD59-A6C34878D82A}">
                    <a16:rowId xmlns:a16="http://schemas.microsoft.com/office/drawing/2014/main" val="4195238253"/>
                  </a:ext>
                </a:extLst>
              </a:tr>
              <a:tr h="115690">
                <a:tc>
                  <a:txBody>
                    <a:bodyPr/>
                    <a:lstStyle/>
                    <a:p>
                      <a:pPr algn="ctr">
                        <a:lnSpc>
                          <a:spcPct val="100000"/>
                        </a:lnSpc>
                        <a:spcAft>
                          <a:spcPts val="0"/>
                        </a:spcAft>
                      </a:pPr>
                      <a:r>
                        <a:rPr lang="en-GB" sz="800" kern="100">
                          <a:effectLst/>
                          <a:latin typeface="Times New Roman" panose="02020603050405020304" pitchFamily="18" charset="0"/>
                          <a:cs typeface="Times New Roman" panose="02020603050405020304" pitchFamily="18" charset="0"/>
                        </a:rPr>
                        <a:t>Class </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2400" marR="32400" marT="0" marB="0" anchor="ctr"/>
                </a:tc>
                <a:tc>
                  <a:txBody>
                    <a:bodyPr/>
                    <a:lstStyle/>
                    <a:p>
                      <a:pPr algn="ctr">
                        <a:lnSpc>
                          <a:spcPct val="100000"/>
                        </a:lnSpc>
                        <a:spcAft>
                          <a:spcPts val="0"/>
                        </a:spcAft>
                      </a:pPr>
                      <a:r>
                        <a:rPr lang="en-GB" sz="800" kern="100">
                          <a:effectLst/>
                          <a:latin typeface="Times New Roman" panose="02020603050405020304" pitchFamily="18" charset="0"/>
                          <a:cs typeface="Times New Roman" panose="02020603050405020304" pitchFamily="18" charset="0"/>
                        </a:rPr>
                        <a:t>Soluble</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2400" marR="32400" marT="0" marB="0" anchor="ctr"/>
                </a:tc>
                <a:extLst>
                  <a:ext uri="{0D108BD9-81ED-4DB2-BD59-A6C34878D82A}">
                    <a16:rowId xmlns:a16="http://schemas.microsoft.com/office/drawing/2014/main" val="640947425"/>
                  </a:ext>
                </a:extLst>
              </a:tr>
              <a:tr h="115690">
                <a:tc gridSpan="2">
                  <a:txBody>
                    <a:bodyPr/>
                    <a:lstStyle/>
                    <a:p>
                      <a:pPr algn="ctr">
                        <a:lnSpc>
                          <a:spcPct val="100000"/>
                        </a:lnSpc>
                        <a:spcAft>
                          <a:spcPts val="0"/>
                        </a:spcAft>
                      </a:pPr>
                      <a:r>
                        <a:rPr lang="en-GB" sz="800" kern="100">
                          <a:effectLst/>
                          <a:latin typeface="Times New Roman" panose="02020603050405020304" pitchFamily="18" charset="0"/>
                          <a:cs typeface="Times New Roman" panose="02020603050405020304" pitchFamily="18" charset="0"/>
                        </a:rPr>
                        <a:t>Pharmacokinetics</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2400" marR="32400" marT="0" marB="0"/>
                </a:tc>
                <a:tc hMerge="1">
                  <a:txBody>
                    <a:bodyPr/>
                    <a:lstStyle/>
                    <a:p>
                      <a:endParaRPr lang="en-IN"/>
                    </a:p>
                  </a:txBody>
                  <a:tcPr/>
                </a:tc>
                <a:extLst>
                  <a:ext uri="{0D108BD9-81ED-4DB2-BD59-A6C34878D82A}">
                    <a16:rowId xmlns:a16="http://schemas.microsoft.com/office/drawing/2014/main" val="810486419"/>
                  </a:ext>
                </a:extLst>
              </a:tr>
              <a:tr h="115690">
                <a:tc>
                  <a:txBody>
                    <a:bodyPr/>
                    <a:lstStyle/>
                    <a:p>
                      <a:pPr algn="ctr">
                        <a:lnSpc>
                          <a:spcPct val="100000"/>
                        </a:lnSpc>
                        <a:spcAft>
                          <a:spcPts val="0"/>
                        </a:spcAft>
                      </a:pPr>
                      <a:r>
                        <a:rPr lang="en-GB" sz="800" kern="100">
                          <a:effectLst/>
                          <a:latin typeface="Times New Roman" panose="02020603050405020304" pitchFamily="18" charset="0"/>
                          <a:cs typeface="Times New Roman" panose="02020603050405020304" pitchFamily="18" charset="0"/>
                        </a:rPr>
                        <a:t>GI absorption </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2400" marR="32400" marT="0" marB="0" anchor="ctr"/>
                </a:tc>
                <a:tc>
                  <a:txBody>
                    <a:bodyPr/>
                    <a:lstStyle/>
                    <a:p>
                      <a:pPr algn="ctr">
                        <a:lnSpc>
                          <a:spcPct val="100000"/>
                        </a:lnSpc>
                        <a:spcAft>
                          <a:spcPts val="0"/>
                        </a:spcAft>
                      </a:pPr>
                      <a:r>
                        <a:rPr lang="en-GB" sz="800" kern="100">
                          <a:effectLst/>
                          <a:latin typeface="Times New Roman" panose="02020603050405020304" pitchFamily="18" charset="0"/>
                          <a:cs typeface="Times New Roman" panose="02020603050405020304" pitchFamily="18" charset="0"/>
                        </a:rPr>
                        <a:t>High</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2400" marR="32400" marT="0" marB="0" anchor="ctr"/>
                </a:tc>
                <a:extLst>
                  <a:ext uri="{0D108BD9-81ED-4DB2-BD59-A6C34878D82A}">
                    <a16:rowId xmlns:a16="http://schemas.microsoft.com/office/drawing/2014/main" val="3639029857"/>
                  </a:ext>
                </a:extLst>
              </a:tr>
              <a:tr h="115690">
                <a:tc>
                  <a:txBody>
                    <a:bodyPr/>
                    <a:lstStyle/>
                    <a:p>
                      <a:pPr algn="ctr">
                        <a:lnSpc>
                          <a:spcPct val="100000"/>
                        </a:lnSpc>
                        <a:spcAft>
                          <a:spcPts val="0"/>
                        </a:spcAft>
                      </a:pPr>
                      <a:r>
                        <a:rPr lang="en-GB" sz="800" kern="100">
                          <a:effectLst/>
                          <a:latin typeface="Times New Roman" panose="02020603050405020304" pitchFamily="18" charset="0"/>
                          <a:cs typeface="Times New Roman" panose="02020603050405020304" pitchFamily="18" charset="0"/>
                        </a:rPr>
                        <a:t>BBB permeant </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2400" marR="32400" marT="0" marB="0" anchor="ctr"/>
                </a:tc>
                <a:tc>
                  <a:txBody>
                    <a:bodyPr/>
                    <a:lstStyle/>
                    <a:p>
                      <a:pPr algn="ctr">
                        <a:lnSpc>
                          <a:spcPct val="100000"/>
                        </a:lnSpc>
                        <a:spcAft>
                          <a:spcPts val="0"/>
                        </a:spcAft>
                      </a:pPr>
                      <a:r>
                        <a:rPr lang="en-GB" sz="800" kern="100">
                          <a:effectLst/>
                          <a:latin typeface="Times New Roman" panose="02020603050405020304" pitchFamily="18" charset="0"/>
                          <a:cs typeface="Times New Roman" panose="02020603050405020304" pitchFamily="18" charset="0"/>
                        </a:rPr>
                        <a:t>No</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2400" marR="32400" marT="0" marB="0" anchor="ctr"/>
                </a:tc>
                <a:extLst>
                  <a:ext uri="{0D108BD9-81ED-4DB2-BD59-A6C34878D82A}">
                    <a16:rowId xmlns:a16="http://schemas.microsoft.com/office/drawing/2014/main" val="323756199"/>
                  </a:ext>
                </a:extLst>
              </a:tr>
              <a:tr h="115690">
                <a:tc>
                  <a:txBody>
                    <a:bodyPr/>
                    <a:lstStyle/>
                    <a:p>
                      <a:pPr algn="ctr">
                        <a:lnSpc>
                          <a:spcPct val="100000"/>
                        </a:lnSpc>
                        <a:spcAft>
                          <a:spcPts val="0"/>
                        </a:spcAft>
                      </a:pPr>
                      <a:r>
                        <a:rPr lang="en-GB" sz="800" kern="100">
                          <a:effectLst/>
                          <a:latin typeface="Times New Roman" panose="02020603050405020304" pitchFamily="18" charset="0"/>
                          <a:cs typeface="Times New Roman" panose="02020603050405020304" pitchFamily="18" charset="0"/>
                        </a:rPr>
                        <a:t>P-gp substrate </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2400" marR="32400" marT="0" marB="0" anchor="ctr"/>
                </a:tc>
                <a:tc>
                  <a:txBody>
                    <a:bodyPr/>
                    <a:lstStyle/>
                    <a:p>
                      <a:pPr algn="ctr">
                        <a:lnSpc>
                          <a:spcPct val="100000"/>
                        </a:lnSpc>
                        <a:spcAft>
                          <a:spcPts val="0"/>
                        </a:spcAft>
                      </a:pPr>
                      <a:r>
                        <a:rPr lang="en-GB" sz="800" kern="100">
                          <a:effectLst/>
                          <a:latin typeface="Times New Roman" panose="02020603050405020304" pitchFamily="18" charset="0"/>
                          <a:cs typeface="Times New Roman" panose="02020603050405020304" pitchFamily="18" charset="0"/>
                        </a:rPr>
                        <a:t>Yes</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2400" marR="32400" marT="0" marB="0" anchor="ctr"/>
                </a:tc>
                <a:extLst>
                  <a:ext uri="{0D108BD9-81ED-4DB2-BD59-A6C34878D82A}">
                    <a16:rowId xmlns:a16="http://schemas.microsoft.com/office/drawing/2014/main" val="941281576"/>
                  </a:ext>
                </a:extLst>
              </a:tr>
              <a:tr h="115690">
                <a:tc>
                  <a:txBody>
                    <a:bodyPr/>
                    <a:lstStyle/>
                    <a:p>
                      <a:pPr algn="ctr">
                        <a:lnSpc>
                          <a:spcPct val="100000"/>
                        </a:lnSpc>
                        <a:spcAft>
                          <a:spcPts val="0"/>
                        </a:spcAft>
                      </a:pPr>
                      <a:r>
                        <a:rPr lang="en-GB" sz="800" kern="100">
                          <a:effectLst/>
                          <a:latin typeface="Times New Roman" panose="02020603050405020304" pitchFamily="18" charset="0"/>
                          <a:cs typeface="Times New Roman" panose="02020603050405020304" pitchFamily="18" charset="0"/>
                        </a:rPr>
                        <a:t>CYP1A2 inhibitor </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2400" marR="32400" marT="0" marB="0" anchor="ctr"/>
                </a:tc>
                <a:tc>
                  <a:txBody>
                    <a:bodyPr/>
                    <a:lstStyle/>
                    <a:p>
                      <a:pPr algn="ctr">
                        <a:lnSpc>
                          <a:spcPct val="100000"/>
                        </a:lnSpc>
                        <a:spcAft>
                          <a:spcPts val="0"/>
                        </a:spcAft>
                      </a:pPr>
                      <a:r>
                        <a:rPr lang="en-GB" sz="800" kern="100">
                          <a:effectLst/>
                          <a:latin typeface="Times New Roman" panose="02020603050405020304" pitchFamily="18" charset="0"/>
                          <a:cs typeface="Times New Roman" panose="02020603050405020304" pitchFamily="18" charset="0"/>
                        </a:rPr>
                        <a:t>Yes</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2400" marR="32400" marT="0" marB="0"/>
                </a:tc>
                <a:extLst>
                  <a:ext uri="{0D108BD9-81ED-4DB2-BD59-A6C34878D82A}">
                    <a16:rowId xmlns:a16="http://schemas.microsoft.com/office/drawing/2014/main" val="1257379357"/>
                  </a:ext>
                </a:extLst>
              </a:tr>
              <a:tr h="115690">
                <a:tc>
                  <a:txBody>
                    <a:bodyPr/>
                    <a:lstStyle/>
                    <a:p>
                      <a:pPr algn="ctr">
                        <a:lnSpc>
                          <a:spcPct val="100000"/>
                        </a:lnSpc>
                        <a:spcAft>
                          <a:spcPts val="0"/>
                        </a:spcAft>
                      </a:pPr>
                      <a:r>
                        <a:rPr lang="en-GB" sz="800" kern="100">
                          <a:effectLst/>
                          <a:latin typeface="Times New Roman" panose="02020603050405020304" pitchFamily="18" charset="0"/>
                          <a:cs typeface="Times New Roman" panose="02020603050405020304" pitchFamily="18" charset="0"/>
                        </a:rPr>
                        <a:t>CYP2C19 inhibitor </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2400" marR="32400" marT="0" marB="0" anchor="ctr"/>
                </a:tc>
                <a:tc>
                  <a:txBody>
                    <a:bodyPr/>
                    <a:lstStyle/>
                    <a:p>
                      <a:pPr algn="ctr">
                        <a:lnSpc>
                          <a:spcPct val="100000"/>
                        </a:lnSpc>
                        <a:spcAft>
                          <a:spcPts val="0"/>
                        </a:spcAft>
                      </a:pPr>
                      <a:r>
                        <a:rPr lang="en-GB" sz="800" kern="100">
                          <a:effectLst/>
                          <a:latin typeface="Times New Roman" panose="02020603050405020304" pitchFamily="18" charset="0"/>
                          <a:cs typeface="Times New Roman" panose="02020603050405020304" pitchFamily="18" charset="0"/>
                        </a:rPr>
                        <a:t>No</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2400" marR="32400" marT="0" marB="0"/>
                </a:tc>
                <a:extLst>
                  <a:ext uri="{0D108BD9-81ED-4DB2-BD59-A6C34878D82A}">
                    <a16:rowId xmlns:a16="http://schemas.microsoft.com/office/drawing/2014/main" val="3138723578"/>
                  </a:ext>
                </a:extLst>
              </a:tr>
              <a:tr h="115690">
                <a:tc>
                  <a:txBody>
                    <a:bodyPr/>
                    <a:lstStyle/>
                    <a:p>
                      <a:pPr algn="ctr">
                        <a:lnSpc>
                          <a:spcPct val="100000"/>
                        </a:lnSpc>
                        <a:spcAft>
                          <a:spcPts val="0"/>
                        </a:spcAft>
                      </a:pPr>
                      <a:r>
                        <a:rPr lang="en-GB" sz="800" kern="100">
                          <a:effectLst/>
                          <a:latin typeface="Times New Roman" panose="02020603050405020304" pitchFamily="18" charset="0"/>
                          <a:cs typeface="Times New Roman" panose="02020603050405020304" pitchFamily="18" charset="0"/>
                        </a:rPr>
                        <a:t>CYP2C9 inhibitor </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2400" marR="32400" marT="0" marB="0" anchor="ctr"/>
                </a:tc>
                <a:tc>
                  <a:txBody>
                    <a:bodyPr/>
                    <a:lstStyle/>
                    <a:p>
                      <a:pPr algn="ctr">
                        <a:lnSpc>
                          <a:spcPct val="100000"/>
                        </a:lnSpc>
                        <a:spcAft>
                          <a:spcPts val="0"/>
                        </a:spcAft>
                      </a:pPr>
                      <a:r>
                        <a:rPr lang="en-GB" sz="800" kern="100">
                          <a:effectLst/>
                          <a:latin typeface="Times New Roman" panose="02020603050405020304" pitchFamily="18" charset="0"/>
                          <a:cs typeface="Times New Roman" panose="02020603050405020304" pitchFamily="18" charset="0"/>
                        </a:rPr>
                        <a:t>No</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2400" marR="32400" marT="0" marB="0"/>
                </a:tc>
                <a:extLst>
                  <a:ext uri="{0D108BD9-81ED-4DB2-BD59-A6C34878D82A}">
                    <a16:rowId xmlns:a16="http://schemas.microsoft.com/office/drawing/2014/main" val="992068186"/>
                  </a:ext>
                </a:extLst>
              </a:tr>
              <a:tr h="115690">
                <a:tc>
                  <a:txBody>
                    <a:bodyPr/>
                    <a:lstStyle/>
                    <a:p>
                      <a:pPr algn="ctr">
                        <a:lnSpc>
                          <a:spcPct val="100000"/>
                        </a:lnSpc>
                        <a:spcAft>
                          <a:spcPts val="0"/>
                        </a:spcAft>
                      </a:pPr>
                      <a:r>
                        <a:rPr lang="en-GB" sz="800" kern="100">
                          <a:effectLst/>
                          <a:latin typeface="Times New Roman" panose="02020603050405020304" pitchFamily="18" charset="0"/>
                          <a:cs typeface="Times New Roman" panose="02020603050405020304" pitchFamily="18" charset="0"/>
                        </a:rPr>
                        <a:t>CYP2D6 inhibitor </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2400" marR="32400" marT="0" marB="0" anchor="ctr"/>
                </a:tc>
                <a:tc>
                  <a:txBody>
                    <a:bodyPr/>
                    <a:lstStyle/>
                    <a:p>
                      <a:pPr algn="ctr">
                        <a:lnSpc>
                          <a:spcPct val="100000"/>
                        </a:lnSpc>
                        <a:spcAft>
                          <a:spcPts val="0"/>
                        </a:spcAft>
                      </a:pPr>
                      <a:r>
                        <a:rPr lang="en-GB" sz="800" kern="100">
                          <a:effectLst/>
                          <a:latin typeface="Times New Roman" panose="02020603050405020304" pitchFamily="18" charset="0"/>
                          <a:cs typeface="Times New Roman" panose="02020603050405020304" pitchFamily="18" charset="0"/>
                        </a:rPr>
                        <a:t>No</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2400" marR="32400" marT="0" marB="0"/>
                </a:tc>
                <a:extLst>
                  <a:ext uri="{0D108BD9-81ED-4DB2-BD59-A6C34878D82A}">
                    <a16:rowId xmlns:a16="http://schemas.microsoft.com/office/drawing/2014/main" val="3599394738"/>
                  </a:ext>
                </a:extLst>
              </a:tr>
              <a:tr h="115690">
                <a:tc>
                  <a:txBody>
                    <a:bodyPr/>
                    <a:lstStyle/>
                    <a:p>
                      <a:pPr algn="ctr">
                        <a:lnSpc>
                          <a:spcPct val="100000"/>
                        </a:lnSpc>
                        <a:spcAft>
                          <a:spcPts val="0"/>
                        </a:spcAft>
                      </a:pPr>
                      <a:r>
                        <a:rPr lang="en-GB" sz="800" kern="100">
                          <a:effectLst/>
                          <a:latin typeface="Times New Roman" panose="02020603050405020304" pitchFamily="18" charset="0"/>
                          <a:cs typeface="Times New Roman" panose="02020603050405020304" pitchFamily="18" charset="0"/>
                        </a:rPr>
                        <a:t>CYP3A4 inhibitor </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2400" marR="32400" marT="0" marB="0" anchor="ctr"/>
                </a:tc>
                <a:tc>
                  <a:txBody>
                    <a:bodyPr/>
                    <a:lstStyle/>
                    <a:p>
                      <a:pPr algn="ctr">
                        <a:lnSpc>
                          <a:spcPct val="100000"/>
                        </a:lnSpc>
                        <a:spcAft>
                          <a:spcPts val="0"/>
                        </a:spcAft>
                      </a:pPr>
                      <a:r>
                        <a:rPr lang="en-GB" sz="800" kern="100">
                          <a:effectLst/>
                          <a:latin typeface="Times New Roman" panose="02020603050405020304" pitchFamily="18" charset="0"/>
                          <a:cs typeface="Times New Roman" panose="02020603050405020304" pitchFamily="18" charset="0"/>
                        </a:rPr>
                        <a:t>No</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2400" marR="32400" marT="0" marB="0"/>
                </a:tc>
                <a:extLst>
                  <a:ext uri="{0D108BD9-81ED-4DB2-BD59-A6C34878D82A}">
                    <a16:rowId xmlns:a16="http://schemas.microsoft.com/office/drawing/2014/main" val="2245322027"/>
                  </a:ext>
                </a:extLst>
              </a:tr>
              <a:tr h="115690">
                <a:tc>
                  <a:txBody>
                    <a:bodyPr/>
                    <a:lstStyle/>
                    <a:p>
                      <a:pPr algn="ctr">
                        <a:lnSpc>
                          <a:spcPct val="100000"/>
                        </a:lnSpc>
                        <a:spcAft>
                          <a:spcPts val="0"/>
                        </a:spcAft>
                      </a:pPr>
                      <a:r>
                        <a:rPr lang="en-GB" sz="800" kern="100">
                          <a:effectLst/>
                          <a:latin typeface="Times New Roman" panose="02020603050405020304" pitchFamily="18" charset="0"/>
                          <a:cs typeface="Times New Roman" panose="02020603050405020304" pitchFamily="18" charset="0"/>
                        </a:rPr>
                        <a:t>Log Kp (skin permeation)  </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2400" marR="32400" marT="0" marB="0" anchor="ctr"/>
                </a:tc>
                <a:tc>
                  <a:txBody>
                    <a:bodyPr/>
                    <a:lstStyle/>
                    <a:p>
                      <a:pPr algn="ctr">
                        <a:lnSpc>
                          <a:spcPct val="100000"/>
                        </a:lnSpc>
                        <a:spcAft>
                          <a:spcPts val="0"/>
                        </a:spcAft>
                      </a:pPr>
                      <a:r>
                        <a:rPr lang="en-GB" sz="800" kern="100">
                          <a:effectLst/>
                          <a:latin typeface="Times New Roman" panose="02020603050405020304" pitchFamily="18" charset="0"/>
                          <a:cs typeface="Times New Roman" panose="02020603050405020304" pitchFamily="18" charset="0"/>
                        </a:rPr>
                        <a:t>-6.73 cm/s</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2400" marR="32400" marT="0" marB="0" anchor="ctr"/>
                </a:tc>
                <a:extLst>
                  <a:ext uri="{0D108BD9-81ED-4DB2-BD59-A6C34878D82A}">
                    <a16:rowId xmlns:a16="http://schemas.microsoft.com/office/drawing/2014/main" val="2478103721"/>
                  </a:ext>
                </a:extLst>
              </a:tr>
              <a:tr h="115690">
                <a:tc gridSpan="2">
                  <a:txBody>
                    <a:bodyPr/>
                    <a:lstStyle/>
                    <a:p>
                      <a:pPr algn="ctr">
                        <a:lnSpc>
                          <a:spcPct val="100000"/>
                        </a:lnSpc>
                        <a:spcAft>
                          <a:spcPts val="0"/>
                        </a:spcAft>
                      </a:pPr>
                      <a:r>
                        <a:rPr lang="en-GB" sz="800" kern="100">
                          <a:effectLst/>
                          <a:latin typeface="Times New Roman" panose="02020603050405020304" pitchFamily="18" charset="0"/>
                          <a:cs typeface="Times New Roman" panose="02020603050405020304" pitchFamily="18" charset="0"/>
                        </a:rPr>
                        <a:t>Drug-likeness</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2400" marR="32400" marT="0" marB="0"/>
                </a:tc>
                <a:tc hMerge="1">
                  <a:txBody>
                    <a:bodyPr/>
                    <a:lstStyle/>
                    <a:p>
                      <a:endParaRPr lang="en-IN"/>
                    </a:p>
                  </a:txBody>
                  <a:tcPr/>
                </a:tc>
                <a:extLst>
                  <a:ext uri="{0D108BD9-81ED-4DB2-BD59-A6C34878D82A}">
                    <a16:rowId xmlns:a16="http://schemas.microsoft.com/office/drawing/2014/main" val="3486421642"/>
                  </a:ext>
                </a:extLst>
              </a:tr>
              <a:tr h="115690">
                <a:tc>
                  <a:txBody>
                    <a:bodyPr/>
                    <a:lstStyle/>
                    <a:p>
                      <a:pPr algn="ctr">
                        <a:lnSpc>
                          <a:spcPct val="100000"/>
                        </a:lnSpc>
                        <a:spcAft>
                          <a:spcPts val="0"/>
                        </a:spcAft>
                      </a:pPr>
                      <a:r>
                        <a:rPr lang="en-GB" sz="800" kern="100">
                          <a:effectLst/>
                          <a:latin typeface="Times New Roman" panose="02020603050405020304" pitchFamily="18" charset="0"/>
                          <a:cs typeface="Times New Roman" panose="02020603050405020304" pitchFamily="18" charset="0"/>
                        </a:rPr>
                        <a:t>Lipinski </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2400" marR="32400" marT="0" marB="0" anchor="ctr"/>
                </a:tc>
                <a:tc>
                  <a:txBody>
                    <a:bodyPr/>
                    <a:lstStyle/>
                    <a:p>
                      <a:pPr algn="ctr">
                        <a:lnSpc>
                          <a:spcPct val="100000"/>
                        </a:lnSpc>
                        <a:spcAft>
                          <a:spcPts val="0"/>
                        </a:spcAft>
                      </a:pPr>
                      <a:r>
                        <a:rPr lang="en-GB" sz="800" kern="100">
                          <a:effectLst/>
                          <a:latin typeface="Times New Roman" panose="02020603050405020304" pitchFamily="18" charset="0"/>
                          <a:cs typeface="Times New Roman" panose="02020603050405020304" pitchFamily="18" charset="0"/>
                        </a:rPr>
                        <a:t>Yes; 0 violation</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2400" marR="32400" marT="0" marB="0" anchor="ctr"/>
                </a:tc>
                <a:extLst>
                  <a:ext uri="{0D108BD9-81ED-4DB2-BD59-A6C34878D82A}">
                    <a16:rowId xmlns:a16="http://schemas.microsoft.com/office/drawing/2014/main" val="3765353938"/>
                  </a:ext>
                </a:extLst>
              </a:tr>
              <a:tr h="115690">
                <a:tc>
                  <a:txBody>
                    <a:bodyPr/>
                    <a:lstStyle/>
                    <a:p>
                      <a:pPr algn="ctr">
                        <a:lnSpc>
                          <a:spcPct val="100000"/>
                        </a:lnSpc>
                        <a:spcAft>
                          <a:spcPts val="0"/>
                        </a:spcAft>
                      </a:pPr>
                      <a:r>
                        <a:rPr lang="en-GB" sz="800" kern="100">
                          <a:effectLst/>
                          <a:latin typeface="Times New Roman" panose="02020603050405020304" pitchFamily="18" charset="0"/>
                          <a:cs typeface="Times New Roman" panose="02020603050405020304" pitchFamily="18" charset="0"/>
                        </a:rPr>
                        <a:t>Ghose </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2400" marR="32400" marT="0" marB="0" anchor="ctr"/>
                </a:tc>
                <a:tc>
                  <a:txBody>
                    <a:bodyPr/>
                    <a:lstStyle/>
                    <a:p>
                      <a:pPr algn="ctr">
                        <a:lnSpc>
                          <a:spcPct val="100000"/>
                        </a:lnSpc>
                        <a:spcAft>
                          <a:spcPts val="0"/>
                        </a:spcAft>
                      </a:pPr>
                      <a:r>
                        <a:rPr lang="en-GB" sz="800" kern="100">
                          <a:effectLst/>
                          <a:latin typeface="Times New Roman" panose="02020603050405020304" pitchFamily="18" charset="0"/>
                          <a:cs typeface="Times New Roman" panose="02020603050405020304" pitchFamily="18" charset="0"/>
                        </a:rPr>
                        <a:t>Yes</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2400" marR="32400" marT="0" marB="0" anchor="ctr"/>
                </a:tc>
                <a:extLst>
                  <a:ext uri="{0D108BD9-81ED-4DB2-BD59-A6C34878D82A}">
                    <a16:rowId xmlns:a16="http://schemas.microsoft.com/office/drawing/2014/main" val="2345186711"/>
                  </a:ext>
                </a:extLst>
              </a:tr>
              <a:tr h="115690">
                <a:tc>
                  <a:txBody>
                    <a:bodyPr/>
                    <a:lstStyle/>
                    <a:p>
                      <a:pPr algn="ctr">
                        <a:lnSpc>
                          <a:spcPct val="100000"/>
                        </a:lnSpc>
                        <a:spcAft>
                          <a:spcPts val="0"/>
                        </a:spcAft>
                      </a:pPr>
                      <a:r>
                        <a:rPr lang="en-GB" sz="800" kern="100">
                          <a:effectLst/>
                          <a:latin typeface="Times New Roman" panose="02020603050405020304" pitchFamily="18" charset="0"/>
                          <a:cs typeface="Times New Roman" panose="02020603050405020304" pitchFamily="18" charset="0"/>
                        </a:rPr>
                        <a:t>Veber </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2400" marR="32400" marT="0" marB="0" anchor="ctr"/>
                </a:tc>
                <a:tc>
                  <a:txBody>
                    <a:bodyPr/>
                    <a:lstStyle/>
                    <a:p>
                      <a:pPr algn="ctr">
                        <a:lnSpc>
                          <a:spcPct val="100000"/>
                        </a:lnSpc>
                        <a:spcAft>
                          <a:spcPts val="0"/>
                        </a:spcAft>
                      </a:pPr>
                      <a:r>
                        <a:rPr lang="en-GB" sz="800" kern="100">
                          <a:effectLst/>
                          <a:latin typeface="Times New Roman" panose="02020603050405020304" pitchFamily="18" charset="0"/>
                          <a:cs typeface="Times New Roman" panose="02020603050405020304" pitchFamily="18" charset="0"/>
                        </a:rPr>
                        <a:t>Yes</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2400" marR="32400" marT="0" marB="0" anchor="ctr"/>
                </a:tc>
                <a:extLst>
                  <a:ext uri="{0D108BD9-81ED-4DB2-BD59-A6C34878D82A}">
                    <a16:rowId xmlns:a16="http://schemas.microsoft.com/office/drawing/2014/main" val="3113490368"/>
                  </a:ext>
                </a:extLst>
              </a:tr>
              <a:tr h="115690">
                <a:tc>
                  <a:txBody>
                    <a:bodyPr/>
                    <a:lstStyle/>
                    <a:p>
                      <a:pPr algn="ctr">
                        <a:lnSpc>
                          <a:spcPct val="100000"/>
                        </a:lnSpc>
                        <a:spcAft>
                          <a:spcPts val="0"/>
                        </a:spcAft>
                      </a:pPr>
                      <a:r>
                        <a:rPr lang="en-GB" sz="800" kern="100">
                          <a:effectLst/>
                          <a:latin typeface="Times New Roman" panose="02020603050405020304" pitchFamily="18" charset="0"/>
                          <a:cs typeface="Times New Roman" panose="02020603050405020304" pitchFamily="18" charset="0"/>
                        </a:rPr>
                        <a:t>Egan </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2400" marR="32400" marT="0" marB="0" anchor="ctr"/>
                </a:tc>
                <a:tc>
                  <a:txBody>
                    <a:bodyPr/>
                    <a:lstStyle/>
                    <a:p>
                      <a:pPr algn="ctr">
                        <a:lnSpc>
                          <a:spcPct val="100000"/>
                        </a:lnSpc>
                        <a:spcAft>
                          <a:spcPts val="0"/>
                        </a:spcAft>
                      </a:pPr>
                      <a:r>
                        <a:rPr lang="en-GB" sz="800" kern="100">
                          <a:effectLst/>
                          <a:latin typeface="Times New Roman" panose="02020603050405020304" pitchFamily="18" charset="0"/>
                          <a:cs typeface="Times New Roman" panose="02020603050405020304" pitchFamily="18" charset="0"/>
                        </a:rPr>
                        <a:t>Yes</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2400" marR="32400" marT="0" marB="0" anchor="ctr"/>
                </a:tc>
                <a:extLst>
                  <a:ext uri="{0D108BD9-81ED-4DB2-BD59-A6C34878D82A}">
                    <a16:rowId xmlns:a16="http://schemas.microsoft.com/office/drawing/2014/main" val="1374128232"/>
                  </a:ext>
                </a:extLst>
              </a:tr>
              <a:tr h="115690">
                <a:tc>
                  <a:txBody>
                    <a:bodyPr/>
                    <a:lstStyle/>
                    <a:p>
                      <a:pPr algn="ctr">
                        <a:lnSpc>
                          <a:spcPct val="100000"/>
                        </a:lnSpc>
                        <a:spcAft>
                          <a:spcPts val="0"/>
                        </a:spcAft>
                      </a:pPr>
                      <a:r>
                        <a:rPr lang="en-GB" sz="800" kern="100">
                          <a:effectLst/>
                          <a:latin typeface="Times New Roman" panose="02020603050405020304" pitchFamily="18" charset="0"/>
                          <a:cs typeface="Times New Roman" panose="02020603050405020304" pitchFamily="18" charset="0"/>
                        </a:rPr>
                        <a:t>Muegge </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2400" marR="32400" marT="0" marB="0" anchor="ctr"/>
                </a:tc>
                <a:tc>
                  <a:txBody>
                    <a:bodyPr/>
                    <a:lstStyle/>
                    <a:p>
                      <a:pPr algn="ctr">
                        <a:lnSpc>
                          <a:spcPct val="100000"/>
                        </a:lnSpc>
                        <a:spcAft>
                          <a:spcPts val="0"/>
                        </a:spcAft>
                      </a:pPr>
                      <a:r>
                        <a:rPr lang="en-GB" sz="800" kern="100">
                          <a:effectLst/>
                          <a:latin typeface="Times New Roman" panose="02020603050405020304" pitchFamily="18" charset="0"/>
                          <a:cs typeface="Times New Roman" panose="02020603050405020304" pitchFamily="18" charset="0"/>
                        </a:rPr>
                        <a:t>Yes</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2400" marR="32400" marT="0" marB="0" anchor="ctr"/>
                </a:tc>
                <a:extLst>
                  <a:ext uri="{0D108BD9-81ED-4DB2-BD59-A6C34878D82A}">
                    <a16:rowId xmlns:a16="http://schemas.microsoft.com/office/drawing/2014/main" val="1708027912"/>
                  </a:ext>
                </a:extLst>
              </a:tr>
              <a:tr h="115690">
                <a:tc>
                  <a:txBody>
                    <a:bodyPr/>
                    <a:lstStyle/>
                    <a:p>
                      <a:pPr algn="ctr">
                        <a:lnSpc>
                          <a:spcPct val="100000"/>
                        </a:lnSpc>
                        <a:spcAft>
                          <a:spcPts val="0"/>
                        </a:spcAft>
                      </a:pPr>
                      <a:r>
                        <a:rPr lang="en-GB" sz="800" kern="100">
                          <a:effectLst/>
                          <a:latin typeface="Times New Roman" panose="02020603050405020304" pitchFamily="18" charset="0"/>
                          <a:cs typeface="Times New Roman" panose="02020603050405020304" pitchFamily="18" charset="0"/>
                        </a:rPr>
                        <a:t>Bioavailability Score</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2400" marR="32400" marT="0" marB="0" anchor="ctr"/>
                </a:tc>
                <a:tc>
                  <a:txBody>
                    <a:bodyPr/>
                    <a:lstStyle/>
                    <a:p>
                      <a:pPr algn="ctr">
                        <a:lnSpc>
                          <a:spcPct val="100000"/>
                        </a:lnSpc>
                        <a:spcAft>
                          <a:spcPts val="0"/>
                        </a:spcAft>
                      </a:pPr>
                      <a:r>
                        <a:rPr lang="en-GB" sz="800" kern="100">
                          <a:effectLst/>
                          <a:latin typeface="Times New Roman" panose="02020603050405020304" pitchFamily="18" charset="0"/>
                          <a:cs typeface="Times New Roman" panose="02020603050405020304" pitchFamily="18" charset="0"/>
                        </a:rPr>
                        <a:t>0.55</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2400" marR="32400" marT="0" marB="0" anchor="ctr"/>
                </a:tc>
                <a:extLst>
                  <a:ext uri="{0D108BD9-81ED-4DB2-BD59-A6C34878D82A}">
                    <a16:rowId xmlns:a16="http://schemas.microsoft.com/office/drawing/2014/main" val="3593988482"/>
                  </a:ext>
                </a:extLst>
              </a:tr>
              <a:tr h="115690">
                <a:tc gridSpan="2">
                  <a:txBody>
                    <a:bodyPr/>
                    <a:lstStyle/>
                    <a:p>
                      <a:pPr algn="ctr">
                        <a:lnSpc>
                          <a:spcPct val="100000"/>
                        </a:lnSpc>
                        <a:spcAft>
                          <a:spcPts val="0"/>
                        </a:spcAft>
                      </a:pPr>
                      <a:r>
                        <a:rPr lang="en-GB" sz="800" kern="100">
                          <a:effectLst/>
                          <a:latin typeface="Times New Roman" panose="02020603050405020304" pitchFamily="18" charset="0"/>
                          <a:cs typeface="Times New Roman" panose="02020603050405020304" pitchFamily="18" charset="0"/>
                        </a:rPr>
                        <a:t>Medicinal Chemistry</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2400" marR="32400" marT="0" marB="0"/>
                </a:tc>
                <a:tc hMerge="1">
                  <a:txBody>
                    <a:bodyPr/>
                    <a:lstStyle/>
                    <a:p>
                      <a:endParaRPr lang="en-IN"/>
                    </a:p>
                  </a:txBody>
                  <a:tcPr/>
                </a:tc>
                <a:extLst>
                  <a:ext uri="{0D108BD9-81ED-4DB2-BD59-A6C34878D82A}">
                    <a16:rowId xmlns:a16="http://schemas.microsoft.com/office/drawing/2014/main" val="1400463446"/>
                  </a:ext>
                </a:extLst>
              </a:tr>
              <a:tr h="115690">
                <a:tc>
                  <a:txBody>
                    <a:bodyPr/>
                    <a:lstStyle/>
                    <a:p>
                      <a:pPr algn="ctr">
                        <a:lnSpc>
                          <a:spcPct val="100000"/>
                        </a:lnSpc>
                        <a:spcAft>
                          <a:spcPts val="0"/>
                        </a:spcAft>
                      </a:pPr>
                      <a:r>
                        <a:rPr lang="en-GB" sz="800" kern="100">
                          <a:effectLst/>
                          <a:latin typeface="Times New Roman" panose="02020603050405020304" pitchFamily="18" charset="0"/>
                          <a:cs typeface="Times New Roman" panose="02020603050405020304" pitchFamily="18" charset="0"/>
                        </a:rPr>
                        <a:t>PAINS </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2400" marR="32400" marT="0" marB="0" anchor="ctr"/>
                </a:tc>
                <a:tc>
                  <a:txBody>
                    <a:bodyPr/>
                    <a:lstStyle/>
                    <a:p>
                      <a:pPr algn="ctr">
                        <a:lnSpc>
                          <a:spcPct val="100000"/>
                        </a:lnSpc>
                        <a:spcAft>
                          <a:spcPts val="0"/>
                        </a:spcAft>
                      </a:pPr>
                      <a:r>
                        <a:rPr lang="en-GB" sz="800" kern="100">
                          <a:effectLst/>
                          <a:latin typeface="Times New Roman" panose="02020603050405020304" pitchFamily="18" charset="0"/>
                          <a:cs typeface="Times New Roman" panose="02020603050405020304" pitchFamily="18" charset="0"/>
                        </a:rPr>
                        <a:t>0 alert</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2400" marR="32400" marT="0" marB="0" anchor="ctr"/>
                </a:tc>
                <a:extLst>
                  <a:ext uri="{0D108BD9-81ED-4DB2-BD59-A6C34878D82A}">
                    <a16:rowId xmlns:a16="http://schemas.microsoft.com/office/drawing/2014/main" val="4278663464"/>
                  </a:ext>
                </a:extLst>
              </a:tr>
              <a:tr h="115690">
                <a:tc>
                  <a:txBody>
                    <a:bodyPr/>
                    <a:lstStyle/>
                    <a:p>
                      <a:pPr algn="ctr">
                        <a:lnSpc>
                          <a:spcPct val="100000"/>
                        </a:lnSpc>
                        <a:spcAft>
                          <a:spcPts val="0"/>
                        </a:spcAft>
                      </a:pPr>
                      <a:r>
                        <a:rPr lang="en-GB" sz="800" kern="100">
                          <a:effectLst/>
                          <a:latin typeface="Times New Roman" panose="02020603050405020304" pitchFamily="18" charset="0"/>
                          <a:cs typeface="Times New Roman" panose="02020603050405020304" pitchFamily="18" charset="0"/>
                        </a:rPr>
                        <a:t>Brenk </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2400" marR="32400" marT="0" marB="0" anchor="ctr"/>
                </a:tc>
                <a:tc>
                  <a:txBody>
                    <a:bodyPr/>
                    <a:lstStyle/>
                    <a:p>
                      <a:pPr algn="ctr">
                        <a:lnSpc>
                          <a:spcPct val="100000"/>
                        </a:lnSpc>
                        <a:spcAft>
                          <a:spcPts val="0"/>
                        </a:spcAft>
                      </a:pPr>
                      <a:r>
                        <a:rPr lang="en-GB" sz="800" kern="100">
                          <a:effectLst/>
                          <a:latin typeface="Times New Roman" panose="02020603050405020304" pitchFamily="18" charset="0"/>
                          <a:cs typeface="Times New Roman" panose="02020603050405020304" pitchFamily="18" charset="0"/>
                        </a:rPr>
                        <a:t>1 alert; charged_oxygen_sulfur </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2400" marR="32400" marT="0" marB="0" anchor="ctr"/>
                </a:tc>
                <a:extLst>
                  <a:ext uri="{0D108BD9-81ED-4DB2-BD59-A6C34878D82A}">
                    <a16:rowId xmlns:a16="http://schemas.microsoft.com/office/drawing/2014/main" val="3947857471"/>
                  </a:ext>
                </a:extLst>
              </a:tr>
              <a:tr h="115690">
                <a:tc>
                  <a:txBody>
                    <a:bodyPr/>
                    <a:lstStyle/>
                    <a:p>
                      <a:pPr algn="ctr">
                        <a:lnSpc>
                          <a:spcPct val="100000"/>
                        </a:lnSpc>
                        <a:spcAft>
                          <a:spcPts val="0"/>
                        </a:spcAft>
                      </a:pPr>
                      <a:r>
                        <a:rPr lang="en-GB" sz="800" kern="100">
                          <a:effectLst/>
                          <a:latin typeface="Times New Roman" panose="02020603050405020304" pitchFamily="18" charset="0"/>
                          <a:cs typeface="Times New Roman" panose="02020603050405020304" pitchFamily="18" charset="0"/>
                        </a:rPr>
                        <a:t>Lead-likeness </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2400" marR="32400" marT="0" marB="0" anchor="ctr"/>
                </a:tc>
                <a:tc>
                  <a:txBody>
                    <a:bodyPr/>
                    <a:lstStyle/>
                    <a:p>
                      <a:pPr algn="ctr">
                        <a:lnSpc>
                          <a:spcPct val="100000"/>
                        </a:lnSpc>
                        <a:spcAft>
                          <a:spcPts val="0"/>
                        </a:spcAft>
                      </a:pPr>
                      <a:r>
                        <a:rPr lang="en-GB" sz="800" kern="100">
                          <a:effectLst/>
                          <a:latin typeface="Times New Roman" panose="02020603050405020304" pitchFamily="18" charset="0"/>
                          <a:cs typeface="Times New Roman" panose="02020603050405020304" pitchFamily="18" charset="0"/>
                        </a:rPr>
                        <a:t>Yes</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2400" marR="32400" marT="0" marB="0" anchor="ctr"/>
                </a:tc>
                <a:extLst>
                  <a:ext uri="{0D108BD9-81ED-4DB2-BD59-A6C34878D82A}">
                    <a16:rowId xmlns:a16="http://schemas.microsoft.com/office/drawing/2014/main" val="3981447627"/>
                  </a:ext>
                </a:extLst>
              </a:tr>
              <a:tr h="115690">
                <a:tc>
                  <a:txBody>
                    <a:bodyPr/>
                    <a:lstStyle/>
                    <a:p>
                      <a:pPr algn="ctr">
                        <a:lnSpc>
                          <a:spcPct val="100000"/>
                        </a:lnSpc>
                        <a:spcAft>
                          <a:spcPts val="0"/>
                        </a:spcAft>
                      </a:pPr>
                      <a:r>
                        <a:rPr lang="en-GB" sz="800" kern="100">
                          <a:effectLst/>
                          <a:latin typeface="Times New Roman" panose="02020603050405020304" pitchFamily="18" charset="0"/>
                          <a:cs typeface="Times New Roman" panose="02020603050405020304" pitchFamily="18" charset="0"/>
                        </a:rPr>
                        <a:t>Synthetic accessibility </a:t>
                      </a:r>
                      <a:endParaRPr lang="en-IN" sz="9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2400" marR="32400" marT="0" marB="0" anchor="ctr"/>
                </a:tc>
                <a:tc>
                  <a:txBody>
                    <a:bodyPr/>
                    <a:lstStyle/>
                    <a:p>
                      <a:pPr algn="ctr">
                        <a:lnSpc>
                          <a:spcPct val="100000"/>
                        </a:lnSpc>
                        <a:spcAft>
                          <a:spcPts val="0"/>
                        </a:spcAft>
                      </a:pPr>
                      <a:r>
                        <a:rPr lang="en-GB" sz="800" kern="100" dirty="0">
                          <a:effectLst/>
                          <a:latin typeface="Times New Roman" panose="02020603050405020304" pitchFamily="18" charset="0"/>
                          <a:cs typeface="Times New Roman" panose="02020603050405020304" pitchFamily="18" charset="0"/>
                        </a:rPr>
                        <a:t>3.33</a:t>
                      </a:r>
                      <a:endParaRPr lang="en-IN" sz="900" kern="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2400" marR="32400" marT="0" marB="0" anchor="ctr"/>
                </a:tc>
                <a:extLst>
                  <a:ext uri="{0D108BD9-81ED-4DB2-BD59-A6C34878D82A}">
                    <a16:rowId xmlns:a16="http://schemas.microsoft.com/office/drawing/2014/main" val="3456580694"/>
                  </a:ext>
                </a:extLst>
              </a:tr>
            </a:tbl>
          </a:graphicData>
        </a:graphic>
      </p:graphicFrame>
      <p:sp>
        <p:nvSpPr>
          <p:cNvPr id="4" name="Rectangle 3">
            <a:extLst>
              <a:ext uri="{FF2B5EF4-FFF2-40B4-BE49-F238E27FC236}">
                <a16:creationId xmlns:a16="http://schemas.microsoft.com/office/drawing/2014/main" id="{F7F8E79B-2A9A-45DD-B056-00E4F96D99D1}"/>
              </a:ext>
            </a:extLst>
          </p:cNvPr>
          <p:cNvSpPr/>
          <p:nvPr/>
        </p:nvSpPr>
        <p:spPr>
          <a:xfrm>
            <a:off x="880764" y="5037295"/>
            <a:ext cx="4245028" cy="878895"/>
          </a:xfrm>
          <a:prstGeom prst="rect">
            <a:avLst/>
          </a:prstGeom>
        </p:spPr>
        <p:txBody>
          <a:bodyPr wrap="square">
            <a:spAutoFit/>
          </a:bodyPr>
          <a:lstStyle/>
          <a:p>
            <a:pPr algn="ctr">
              <a:lnSpc>
                <a:spcPct val="150000"/>
              </a:lnSpc>
              <a:spcAft>
                <a:spcPts val="0"/>
              </a:spcAft>
            </a:pPr>
            <a:r>
              <a:rPr lang="en-GB" b="1" kern="100" dirty="0">
                <a:latin typeface="Times New Roman" panose="02020603050405020304" pitchFamily="18" charset="0"/>
                <a:ea typeface="Times New Roman" panose="02020603050405020304" pitchFamily="18" charset="0"/>
                <a:cs typeface="Times New Roman" panose="02020603050405020304" pitchFamily="18" charset="0"/>
              </a:rPr>
              <a:t>Table 2.</a:t>
            </a:r>
            <a:r>
              <a:rPr lang="en-GB" kern="100" dirty="0">
                <a:latin typeface="Times New Roman" panose="02020603050405020304" pitchFamily="18" charset="0"/>
                <a:ea typeface="Times New Roman" panose="02020603050405020304" pitchFamily="18" charset="0"/>
                <a:cs typeface="Times New Roman" panose="02020603050405020304" pitchFamily="18" charset="0"/>
              </a:rPr>
              <a:t> Pharmacokinetics and physicochemical properties of Malvidin.</a:t>
            </a:r>
            <a:endParaRPr lang="en-IN" kern="100" dirty="0">
              <a:latin typeface="Aptos"/>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1196360"/>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B8EC89-4B35-4CFF-8F19-ED60473C41B4}"/>
              </a:ext>
            </a:extLst>
          </p:cNvPr>
          <p:cNvSpPr>
            <a:spLocks noGrp="1"/>
          </p:cNvSpPr>
          <p:nvPr>
            <p:ph type="title"/>
          </p:nvPr>
        </p:nvSpPr>
        <p:spPr>
          <a:xfrm>
            <a:off x="838200" y="468157"/>
            <a:ext cx="10515600" cy="690942"/>
          </a:xfrm>
        </p:spPr>
        <p:txBody>
          <a:bodyPr>
            <a:normAutofit/>
          </a:bodyPr>
          <a:lstStyle/>
          <a:p>
            <a:pPr algn="ctr"/>
            <a:r>
              <a:rPr lang="en-GB" sz="4000" b="1" dirty="0">
                <a:latin typeface="Times New Roman" panose="02020603050405020304" pitchFamily="18" charset="0"/>
                <a:cs typeface="Times New Roman" panose="02020603050405020304" pitchFamily="18" charset="0"/>
              </a:rPr>
              <a:t>CONCLUSION</a:t>
            </a:r>
            <a:endParaRPr lang="en-IN" sz="4000" dirty="0">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359A54E2-BC0B-4C2A-B17D-B47ECE134F12}"/>
              </a:ext>
            </a:extLst>
          </p:cNvPr>
          <p:cNvSpPr/>
          <p:nvPr/>
        </p:nvSpPr>
        <p:spPr>
          <a:xfrm>
            <a:off x="1867437" y="1308510"/>
            <a:ext cx="8487177" cy="4618380"/>
          </a:xfrm>
          <a:prstGeom prst="rect">
            <a:avLst/>
          </a:prstGeom>
        </p:spPr>
        <p:txBody>
          <a:bodyPr wrap="square">
            <a:spAutoFit/>
          </a:bodyPr>
          <a:lstStyle/>
          <a:p>
            <a:pPr algn="just">
              <a:lnSpc>
                <a:spcPct val="150000"/>
              </a:lnSpc>
            </a:pPr>
            <a:r>
              <a:rPr lang="en-GB" dirty="0">
                <a:latin typeface="Times New Roman" panose="02020603050405020304" pitchFamily="18" charset="0"/>
                <a:ea typeface="Times New Roman" panose="02020603050405020304" pitchFamily="18" charset="0"/>
              </a:rPr>
              <a:t>The present study involved identification of novel bioactive compounds as potent anti-Lassa virus</a:t>
            </a:r>
            <a:r>
              <a:rPr lang="en-GB" i="1" dirty="0">
                <a:latin typeface="Times New Roman" panose="02020603050405020304" pitchFamily="18" charset="0"/>
                <a:ea typeface="Times New Roman" panose="02020603050405020304" pitchFamily="18" charset="0"/>
              </a:rPr>
              <a:t> </a:t>
            </a:r>
            <a:r>
              <a:rPr lang="en-GB" dirty="0">
                <a:latin typeface="Times New Roman" panose="02020603050405020304" pitchFamily="18" charset="0"/>
                <a:ea typeface="Times New Roman" panose="02020603050405020304" pitchFamily="18" charset="0"/>
              </a:rPr>
              <a:t>agents by inhibiting the target </a:t>
            </a:r>
            <a:r>
              <a:rPr lang="en-GB" dirty="0">
                <a:latin typeface="Calibri" panose="020F0502020204030204" pitchFamily="34" charset="0"/>
                <a:ea typeface="Calibri" panose="020F0502020204030204" pitchFamily="34" charset="0"/>
              </a:rPr>
              <a:t>α</a:t>
            </a:r>
            <a:r>
              <a:rPr lang="en-GB" dirty="0">
                <a:latin typeface="Times New Roman" panose="02020603050405020304" pitchFamily="18" charset="0"/>
                <a:ea typeface="Times New Roman" panose="02020603050405020304" pitchFamily="18" charset="0"/>
              </a:rPr>
              <a:t>-</a:t>
            </a:r>
            <a:r>
              <a:rPr lang="en-GB" dirty="0" err="1">
                <a:latin typeface="Times New Roman" panose="02020603050405020304" pitchFamily="18" charset="0"/>
                <a:ea typeface="Times New Roman" panose="02020603050405020304" pitchFamily="18" charset="0"/>
              </a:rPr>
              <a:t>dystroglycan</a:t>
            </a:r>
            <a:r>
              <a:rPr lang="en-GB" dirty="0">
                <a:latin typeface="Times New Roman" panose="02020603050405020304" pitchFamily="18" charset="0"/>
                <a:ea typeface="Times New Roman" panose="02020603050405020304" pitchFamily="18" charset="0"/>
              </a:rPr>
              <a:t>. It was clear from this research that all the compounds perfectly bound with the active site cavity of the biological target with varied levels. The most promising inhibitor was found to be Malvidin with Glide Score of –5.264 Kcal/mol whereas the natural compound with lowest Glide Score was identified as 3,4,5-tri-</a:t>
            </a:r>
            <a:r>
              <a:rPr lang="en-GB" i="1" dirty="0">
                <a:latin typeface="Times New Roman" panose="02020603050405020304" pitchFamily="18" charset="0"/>
                <a:ea typeface="Times New Roman" panose="02020603050405020304" pitchFamily="18" charset="0"/>
              </a:rPr>
              <a:t>O</a:t>
            </a:r>
            <a:r>
              <a:rPr lang="en-GB" dirty="0">
                <a:latin typeface="Times New Roman" panose="02020603050405020304" pitchFamily="18" charset="0"/>
                <a:ea typeface="Times New Roman" panose="02020603050405020304" pitchFamily="18" charset="0"/>
              </a:rPr>
              <a:t>-caffeoylquinic acid. The inhibitors demonstrated hydrogen bonding interactions directly as wells as through water molecules with the amino acid residues, and thus they could penetrate deeper into the active site cavity. These may provide the compounds a better orientation and can inhibit them complementary to the active site. Therefore, the research will undeniably motivate the modern day (medicinal) chemists and biologists to further explore and study the better halves of applications.</a:t>
            </a:r>
            <a:endParaRPr lang="en-IN" dirty="0"/>
          </a:p>
        </p:txBody>
      </p:sp>
    </p:spTree>
    <p:extLst>
      <p:ext uri="{BB962C8B-B14F-4D97-AF65-F5344CB8AC3E}">
        <p14:creationId xmlns:p14="http://schemas.microsoft.com/office/powerpoint/2010/main" val="3700104413"/>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A1FDA1-BF5E-4A70-954F-E223175F7644}"/>
              </a:ext>
            </a:extLst>
          </p:cNvPr>
          <p:cNvSpPr>
            <a:spLocks noGrp="1"/>
          </p:cNvSpPr>
          <p:nvPr>
            <p:ph type="title"/>
          </p:nvPr>
        </p:nvSpPr>
        <p:spPr>
          <a:xfrm>
            <a:off x="838200" y="493915"/>
            <a:ext cx="10515600" cy="742457"/>
          </a:xfrm>
        </p:spPr>
        <p:txBody>
          <a:bodyPr>
            <a:normAutofit/>
          </a:bodyPr>
          <a:lstStyle/>
          <a:p>
            <a:pPr algn="ctr"/>
            <a:r>
              <a:rPr lang="en-GB" sz="4000" b="1" dirty="0">
                <a:latin typeface="Times New Roman" panose="02020603050405020304" pitchFamily="18" charset="0"/>
                <a:cs typeface="Times New Roman" panose="02020603050405020304" pitchFamily="18" charset="0"/>
              </a:rPr>
              <a:t>REFERENCES</a:t>
            </a:r>
            <a:endParaRPr lang="en-IN" sz="4000" dirty="0">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3C7CC0C2-6AE1-4984-8BDE-AF1EDBB44678}"/>
              </a:ext>
            </a:extLst>
          </p:cNvPr>
          <p:cNvSpPr/>
          <p:nvPr/>
        </p:nvSpPr>
        <p:spPr>
          <a:xfrm>
            <a:off x="746974" y="1236372"/>
            <a:ext cx="11075831" cy="5028556"/>
          </a:xfrm>
          <a:prstGeom prst="rect">
            <a:avLst/>
          </a:prstGeom>
        </p:spPr>
        <p:txBody>
          <a:bodyPr wrap="square">
            <a:spAutoFit/>
          </a:bodyPr>
          <a:lstStyle/>
          <a:p>
            <a:pPr marL="342900" lvl="0" indent="-342900" algn="just">
              <a:lnSpc>
                <a:spcPct val="150000"/>
              </a:lnSpc>
              <a:spcAft>
                <a:spcPts val="0"/>
              </a:spcAft>
              <a:buFont typeface="Arial" panose="020B0604020202020204" pitchFamily="34" charset="0"/>
              <a:buChar char="•"/>
            </a:pPr>
            <a:r>
              <a:rPr lang="en-GB" i="1" kern="100" dirty="0" err="1">
                <a:latin typeface="Times New Roman" panose="02020603050405020304" pitchFamily="18" charset="0"/>
                <a:ea typeface="Times New Roman" panose="02020603050405020304" pitchFamily="18" charset="0"/>
                <a:cs typeface="Times New Roman" panose="02020603050405020304" pitchFamily="18" charset="0"/>
              </a:rPr>
              <a:t>Centers</a:t>
            </a:r>
            <a:r>
              <a:rPr lang="en-GB" i="1" kern="100" dirty="0">
                <a:latin typeface="Times New Roman" panose="02020603050405020304" pitchFamily="18" charset="0"/>
                <a:ea typeface="Times New Roman" panose="02020603050405020304" pitchFamily="18" charset="0"/>
                <a:cs typeface="Times New Roman" panose="02020603050405020304" pitchFamily="18" charset="0"/>
              </a:rPr>
              <a:t> for Disease Control and Prevention. Lassa fever [EB/OL]. [2021-05-23]. </a:t>
            </a:r>
            <a:r>
              <a:rPr lang="en-GB" i="1" kern="100" dirty="0">
                <a:latin typeface="Times New Roman" panose="02020603050405020304" pitchFamily="18" charset="0"/>
                <a:ea typeface="Times New Roman" panose="02020603050405020304" pitchFamily="18" charset="0"/>
                <a:cs typeface="Times New Roman" panose="02020603050405020304" pitchFamily="18" charset="0"/>
                <a:hlinkClick r:id="rId2">
                  <a:extLst>
                    <a:ext uri="{A12FA001-AC4F-418D-AE19-62706E023703}">
                      <ahyp:hlinkClr xmlns:ahyp="http://schemas.microsoft.com/office/drawing/2018/hyperlinkcolor" val="tx"/>
                    </a:ext>
                  </a:extLst>
                </a:hlinkClick>
              </a:rPr>
              <a:t>https://www.cdc.gov/vhf/lassa/index.html</a:t>
            </a:r>
            <a:r>
              <a:rPr lang="en-GB" i="1" kern="100" dirty="0">
                <a:latin typeface="Times New Roman" panose="02020603050405020304" pitchFamily="18" charset="0"/>
                <a:ea typeface="Times New Roman" panose="02020603050405020304" pitchFamily="18" charset="0"/>
                <a:cs typeface="Times New Roman" panose="02020603050405020304" pitchFamily="18" charset="0"/>
              </a:rPr>
              <a:t>.</a:t>
            </a:r>
            <a:endParaRPr lang="en-IN" i="1" kern="100" dirty="0">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lgn="just">
              <a:lnSpc>
                <a:spcPct val="150000"/>
              </a:lnSpc>
              <a:spcAft>
                <a:spcPts val="0"/>
              </a:spcAft>
              <a:buFont typeface="Arial" panose="020B0604020202020204" pitchFamily="34" charset="0"/>
              <a:buChar char="•"/>
            </a:pPr>
            <a:r>
              <a:rPr lang="en-GB" i="1" kern="100" dirty="0">
                <a:latin typeface="Times New Roman" panose="02020603050405020304" pitchFamily="18" charset="0"/>
                <a:ea typeface="Times New Roman" panose="02020603050405020304" pitchFamily="18" charset="0"/>
                <a:cs typeface="Times New Roman" panose="02020603050405020304" pitchFamily="18" charset="0"/>
              </a:rPr>
              <a:t>Garry RF. 50 years of Lassa fever research[J]. </a:t>
            </a:r>
            <a:r>
              <a:rPr lang="en-GB" i="1" kern="100" dirty="0" err="1">
                <a:latin typeface="Times New Roman" panose="02020603050405020304" pitchFamily="18" charset="0"/>
                <a:ea typeface="Times New Roman" panose="02020603050405020304" pitchFamily="18" charset="0"/>
                <a:cs typeface="Times New Roman" panose="02020603050405020304" pitchFamily="18" charset="0"/>
              </a:rPr>
              <a:t>Curr</a:t>
            </a:r>
            <a:r>
              <a:rPr lang="en-GB" i="1" kern="100" dirty="0">
                <a:latin typeface="Times New Roman" panose="02020603050405020304" pitchFamily="18" charset="0"/>
                <a:ea typeface="Times New Roman" panose="02020603050405020304" pitchFamily="18" charset="0"/>
                <a:cs typeface="Times New Roman" panose="02020603050405020304" pitchFamily="18" charset="0"/>
              </a:rPr>
              <a:t> Top </a:t>
            </a:r>
            <a:r>
              <a:rPr lang="en-GB" i="1" kern="100" dirty="0" err="1">
                <a:latin typeface="Times New Roman" panose="02020603050405020304" pitchFamily="18" charset="0"/>
                <a:ea typeface="Times New Roman" panose="02020603050405020304" pitchFamily="18" charset="0"/>
                <a:cs typeface="Times New Roman" panose="02020603050405020304" pitchFamily="18" charset="0"/>
              </a:rPr>
              <a:t>Microbiol</a:t>
            </a:r>
            <a:r>
              <a:rPr lang="en-GB" i="1" kern="100" dirty="0">
                <a:latin typeface="Times New Roman" panose="02020603050405020304" pitchFamily="18" charset="0"/>
                <a:ea typeface="Times New Roman" panose="02020603050405020304" pitchFamily="18" charset="0"/>
                <a:cs typeface="Times New Roman" panose="02020603050405020304" pitchFamily="18" charset="0"/>
              </a:rPr>
              <a:t> Immunol, 2020, </a:t>
            </a:r>
            <a:r>
              <a:rPr lang="en-GB" i="1" kern="100" dirty="0" err="1">
                <a:latin typeface="Times New Roman" panose="02020603050405020304" pitchFamily="18" charset="0"/>
                <a:ea typeface="Times New Roman" panose="02020603050405020304" pitchFamily="18" charset="0"/>
                <a:cs typeface="Times New Roman" panose="02020603050405020304" pitchFamily="18" charset="0"/>
              </a:rPr>
              <a:t>doi</a:t>
            </a:r>
            <a:r>
              <a:rPr lang="en-GB" i="1" kern="100" dirty="0">
                <a:latin typeface="Times New Roman" panose="02020603050405020304" pitchFamily="18" charset="0"/>
                <a:ea typeface="Times New Roman" panose="02020603050405020304" pitchFamily="18" charset="0"/>
                <a:cs typeface="Times New Roman" panose="02020603050405020304" pitchFamily="18" charset="0"/>
              </a:rPr>
              <a:t>: 10.1007/82_2020_214.</a:t>
            </a:r>
            <a:endParaRPr lang="en-IN" i="1" kern="100" dirty="0">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lgn="just">
              <a:lnSpc>
                <a:spcPct val="150000"/>
              </a:lnSpc>
              <a:spcAft>
                <a:spcPts val="0"/>
              </a:spcAft>
              <a:buFont typeface="Arial" panose="020B0604020202020204" pitchFamily="34" charset="0"/>
              <a:buChar char="•"/>
            </a:pPr>
            <a:r>
              <a:rPr lang="en-GB" i="1" kern="100" dirty="0" err="1">
                <a:latin typeface="Times New Roman" panose="02020603050405020304" pitchFamily="18" charset="0"/>
                <a:ea typeface="Times New Roman" panose="02020603050405020304" pitchFamily="18" charset="0"/>
                <a:cs typeface="Times New Roman" panose="02020603050405020304" pitchFamily="18" charset="0"/>
              </a:rPr>
              <a:t>Brisse</a:t>
            </a:r>
            <a:r>
              <a:rPr lang="en-GB" i="1" kern="100" dirty="0">
                <a:latin typeface="Times New Roman" panose="02020603050405020304" pitchFamily="18" charset="0"/>
                <a:ea typeface="Times New Roman" panose="02020603050405020304" pitchFamily="18" charset="0"/>
                <a:cs typeface="Times New Roman" panose="02020603050405020304" pitchFamily="18" charset="0"/>
              </a:rPr>
              <a:t> ME, Ly H. </a:t>
            </a:r>
            <a:r>
              <a:rPr lang="en-GB" i="1" kern="100" dirty="0" err="1">
                <a:latin typeface="Times New Roman" panose="02020603050405020304" pitchFamily="18" charset="0"/>
                <a:ea typeface="Times New Roman" panose="02020603050405020304" pitchFamily="18" charset="0"/>
                <a:cs typeface="Times New Roman" panose="02020603050405020304" pitchFamily="18" charset="0"/>
              </a:rPr>
              <a:t>Hemorrhagic</a:t>
            </a:r>
            <a:r>
              <a:rPr lang="en-GB" i="1" kern="100" dirty="0">
                <a:latin typeface="Times New Roman" panose="02020603050405020304" pitchFamily="18" charset="0"/>
                <a:ea typeface="Times New Roman" panose="02020603050405020304" pitchFamily="18" charset="0"/>
                <a:cs typeface="Times New Roman" panose="02020603050405020304" pitchFamily="18" charset="0"/>
              </a:rPr>
              <a:t> fever-causing arenaviruses: lethal pathogens and potent immune suppressors[J]. Front Immunol, 2019, 10: 372.</a:t>
            </a:r>
            <a:endParaRPr lang="en-IN" i="1" kern="100" dirty="0">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lgn="just">
              <a:lnSpc>
                <a:spcPct val="150000"/>
              </a:lnSpc>
              <a:spcAft>
                <a:spcPts val="0"/>
              </a:spcAft>
              <a:buFont typeface="Arial" panose="020B0604020202020204" pitchFamily="34" charset="0"/>
              <a:buChar char="•"/>
            </a:pPr>
            <a:r>
              <a:rPr lang="en-GB" i="1" kern="100" dirty="0" err="1">
                <a:latin typeface="Times New Roman" panose="02020603050405020304" pitchFamily="18" charset="0"/>
                <a:ea typeface="Times New Roman" panose="02020603050405020304" pitchFamily="18" charset="0"/>
                <a:cs typeface="Times New Roman" panose="02020603050405020304" pitchFamily="18" charset="0"/>
              </a:rPr>
              <a:t>Olayemi</a:t>
            </a:r>
            <a:r>
              <a:rPr lang="en-GB" i="1" kern="100" dirty="0">
                <a:latin typeface="Times New Roman" panose="02020603050405020304" pitchFamily="18" charset="0"/>
                <a:ea typeface="Times New Roman" panose="02020603050405020304" pitchFamily="18" charset="0"/>
                <a:cs typeface="Times New Roman" panose="02020603050405020304" pitchFamily="18" charset="0"/>
              </a:rPr>
              <a:t> A, </a:t>
            </a:r>
            <a:r>
              <a:rPr lang="en-GB" i="1" kern="100" dirty="0" err="1">
                <a:latin typeface="Times New Roman" panose="02020603050405020304" pitchFamily="18" charset="0"/>
                <a:ea typeface="Times New Roman" panose="02020603050405020304" pitchFamily="18" charset="0"/>
                <a:cs typeface="Times New Roman" panose="02020603050405020304" pitchFamily="18" charset="0"/>
              </a:rPr>
              <a:t>Cadar</a:t>
            </a:r>
            <a:r>
              <a:rPr lang="en-GB" i="1" kern="100" dirty="0">
                <a:latin typeface="Times New Roman" panose="02020603050405020304" pitchFamily="18" charset="0"/>
                <a:ea typeface="Times New Roman" panose="02020603050405020304" pitchFamily="18" charset="0"/>
                <a:cs typeface="Times New Roman" panose="02020603050405020304" pitchFamily="18" charset="0"/>
              </a:rPr>
              <a:t> D, </a:t>
            </a:r>
            <a:r>
              <a:rPr lang="en-GB" i="1" kern="100" dirty="0" err="1">
                <a:latin typeface="Times New Roman" panose="02020603050405020304" pitchFamily="18" charset="0"/>
                <a:ea typeface="Times New Roman" panose="02020603050405020304" pitchFamily="18" charset="0"/>
                <a:cs typeface="Times New Roman" panose="02020603050405020304" pitchFamily="18" charset="0"/>
              </a:rPr>
              <a:t>Magassouba</a:t>
            </a:r>
            <a:r>
              <a:rPr lang="en-GB" i="1" kern="100" dirty="0">
                <a:latin typeface="Times New Roman" panose="02020603050405020304" pitchFamily="18" charset="0"/>
                <a:ea typeface="Times New Roman" panose="02020603050405020304" pitchFamily="18" charset="0"/>
                <a:cs typeface="Times New Roman" panose="02020603050405020304" pitchFamily="18" charset="0"/>
              </a:rPr>
              <a:t> N, et al. New hosts of the Lassa virus[J]. Sci Rep, 2016, 6: 25280.</a:t>
            </a:r>
            <a:endParaRPr lang="en-IN" i="1" kern="100" dirty="0">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lgn="just">
              <a:lnSpc>
                <a:spcPct val="150000"/>
              </a:lnSpc>
              <a:spcAft>
                <a:spcPts val="0"/>
              </a:spcAft>
              <a:buFont typeface="Arial" panose="020B0604020202020204" pitchFamily="34" charset="0"/>
              <a:buChar char="•"/>
            </a:pPr>
            <a:r>
              <a:rPr lang="en-GB" i="1" kern="100" dirty="0" err="1">
                <a:latin typeface="Times New Roman" panose="02020603050405020304" pitchFamily="18" charset="0"/>
                <a:ea typeface="Times New Roman" panose="02020603050405020304" pitchFamily="18" charset="0"/>
                <a:cs typeface="Times New Roman" panose="02020603050405020304" pitchFamily="18" charset="0"/>
              </a:rPr>
              <a:t>Bonwitt</a:t>
            </a:r>
            <a:r>
              <a:rPr lang="en-GB" i="1" kern="100" dirty="0">
                <a:latin typeface="Times New Roman" panose="02020603050405020304" pitchFamily="18" charset="0"/>
                <a:ea typeface="Times New Roman" panose="02020603050405020304" pitchFamily="18" charset="0"/>
                <a:cs typeface="Times New Roman" panose="02020603050405020304" pitchFamily="18" charset="0"/>
              </a:rPr>
              <a:t> J, </a:t>
            </a:r>
            <a:r>
              <a:rPr lang="en-GB" i="1" kern="100" dirty="0" err="1">
                <a:latin typeface="Times New Roman" panose="02020603050405020304" pitchFamily="18" charset="0"/>
                <a:ea typeface="Times New Roman" panose="02020603050405020304" pitchFamily="18" charset="0"/>
                <a:cs typeface="Times New Roman" panose="02020603050405020304" pitchFamily="18" charset="0"/>
              </a:rPr>
              <a:t>Sáez</a:t>
            </a:r>
            <a:r>
              <a:rPr lang="en-GB" i="1" kern="100" dirty="0">
                <a:latin typeface="Times New Roman" panose="02020603050405020304" pitchFamily="18" charset="0"/>
                <a:ea typeface="Times New Roman" panose="02020603050405020304" pitchFamily="18" charset="0"/>
                <a:cs typeface="Times New Roman" panose="02020603050405020304" pitchFamily="18" charset="0"/>
              </a:rPr>
              <a:t> AM, </a:t>
            </a:r>
            <a:r>
              <a:rPr lang="en-GB" i="1" kern="100" dirty="0" err="1">
                <a:latin typeface="Times New Roman" panose="02020603050405020304" pitchFamily="18" charset="0"/>
                <a:ea typeface="Times New Roman" panose="02020603050405020304" pitchFamily="18" charset="0"/>
                <a:cs typeface="Times New Roman" panose="02020603050405020304" pitchFamily="18" charset="0"/>
              </a:rPr>
              <a:t>Lamin</a:t>
            </a:r>
            <a:r>
              <a:rPr lang="en-GB" i="1" kern="100" dirty="0">
                <a:latin typeface="Times New Roman" panose="02020603050405020304" pitchFamily="18" charset="0"/>
                <a:ea typeface="Times New Roman" panose="02020603050405020304" pitchFamily="18" charset="0"/>
                <a:cs typeface="Times New Roman" panose="02020603050405020304" pitchFamily="18" charset="0"/>
              </a:rPr>
              <a:t> J, et al. At home with </a:t>
            </a:r>
            <a:r>
              <a:rPr lang="en-GB" i="1" kern="100" dirty="0" err="1">
                <a:latin typeface="Times New Roman" panose="02020603050405020304" pitchFamily="18" charset="0"/>
                <a:ea typeface="Times New Roman" panose="02020603050405020304" pitchFamily="18" charset="0"/>
                <a:cs typeface="Times New Roman" panose="02020603050405020304" pitchFamily="18" charset="0"/>
              </a:rPr>
              <a:t>Mastomys</a:t>
            </a:r>
            <a:r>
              <a:rPr lang="en-GB" i="1" kern="100" dirty="0">
                <a:latin typeface="Times New Roman" panose="02020603050405020304" pitchFamily="18" charset="0"/>
                <a:ea typeface="Times New Roman" panose="02020603050405020304" pitchFamily="18" charset="0"/>
                <a:cs typeface="Times New Roman" panose="02020603050405020304" pitchFamily="18" charset="0"/>
              </a:rPr>
              <a:t> and Rattus: human-rodent interactions and potential for primary transmission of Lassa virus in domestic spaces[J]. Am J Trop Med </a:t>
            </a:r>
            <a:r>
              <a:rPr lang="en-GB" i="1" kern="100" dirty="0" err="1">
                <a:latin typeface="Times New Roman" panose="02020603050405020304" pitchFamily="18" charset="0"/>
                <a:ea typeface="Times New Roman" panose="02020603050405020304" pitchFamily="18" charset="0"/>
                <a:cs typeface="Times New Roman" panose="02020603050405020304" pitchFamily="18" charset="0"/>
              </a:rPr>
              <a:t>Hyg</a:t>
            </a:r>
            <a:r>
              <a:rPr lang="en-GB" i="1" kern="100" dirty="0">
                <a:latin typeface="Times New Roman" panose="02020603050405020304" pitchFamily="18" charset="0"/>
                <a:ea typeface="Times New Roman" panose="02020603050405020304" pitchFamily="18" charset="0"/>
                <a:cs typeface="Times New Roman" panose="02020603050405020304" pitchFamily="18" charset="0"/>
              </a:rPr>
              <a:t>, 2017, 96(4): 935–943.</a:t>
            </a:r>
            <a:endParaRPr lang="en-IN" i="1" kern="100" dirty="0">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lgn="just">
              <a:lnSpc>
                <a:spcPct val="150000"/>
              </a:lnSpc>
              <a:spcAft>
                <a:spcPts val="0"/>
              </a:spcAft>
              <a:buFont typeface="Arial" panose="020B0604020202020204" pitchFamily="34" charset="0"/>
              <a:buChar char="•"/>
            </a:pPr>
            <a:r>
              <a:rPr lang="en-GB" i="1" kern="100" dirty="0">
                <a:latin typeface="Times New Roman" panose="02020603050405020304" pitchFamily="18" charset="0"/>
                <a:ea typeface="Times New Roman" panose="02020603050405020304" pitchFamily="18" charset="0"/>
                <a:cs typeface="Times New Roman" panose="02020603050405020304" pitchFamily="18" charset="0"/>
              </a:rPr>
              <a:t>Andersen KG, Shapiro BJ, </a:t>
            </a:r>
            <a:r>
              <a:rPr lang="en-GB" i="1" kern="100" dirty="0" err="1">
                <a:latin typeface="Times New Roman" panose="02020603050405020304" pitchFamily="18" charset="0"/>
                <a:ea typeface="Times New Roman" panose="02020603050405020304" pitchFamily="18" charset="0"/>
                <a:cs typeface="Times New Roman" panose="02020603050405020304" pitchFamily="18" charset="0"/>
              </a:rPr>
              <a:t>Matranga</a:t>
            </a:r>
            <a:r>
              <a:rPr lang="en-GB" i="1" kern="100" dirty="0">
                <a:latin typeface="Times New Roman" panose="02020603050405020304" pitchFamily="18" charset="0"/>
                <a:ea typeface="Times New Roman" panose="02020603050405020304" pitchFamily="18" charset="0"/>
                <a:cs typeface="Times New Roman" panose="02020603050405020304" pitchFamily="18" charset="0"/>
              </a:rPr>
              <a:t> CB, et al. Clinical sequencing uncovers origins and evolution of Lassa virus[J]. Cell, 2015, 162(4): 738–750.</a:t>
            </a:r>
            <a:endParaRPr lang="en-IN" i="1" kern="100" dirty="0">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lgn="just">
              <a:lnSpc>
                <a:spcPct val="150000"/>
              </a:lnSpc>
              <a:spcAft>
                <a:spcPts val="0"/>
              </a:spcAft>
              <a:buFont typeface="Arial" panose="020B0604020202020204" pitchFamily="34" charset="0"/>
              <a:buChar char="•"/>
            </a:pPr>
            <a:r>
              <a:rPr lang="en-GB" i="1" kern="100" dirty="0" err="1">
                <a:latin typeface="Times New Roman" panose="02020603050405020304" pitchFamily="18" charset="0"/>
                <a:ea typeface="Times New Roman" panose="02020603050405020304" pitchFamily="18" charset="0"/>
                <a:cs typeface="Times New Roman" panose="02020603050405020304" pitchFamily="18" charset="0"/>
              </a:rPr>
              <a:t>Torriani</a:t>
            </a:r>
            <a:r>
              <a:rPr lang="en-GB" i="1" kern="100" dirty="0">
                <a:latin typeface="Times New Roman" panose="02020603050405020304" pitchFamily="18" charset="0"/>
                <a:ea typeface="Times New Roman" panose="02020603050405020304" pitchFamily="18" charset="0"/>
                <a:cs typeface="Times New Roman" panose="02020603050405020304" pitchFamily="18" charset="0"/>
              </a:rPr>
              <a:t> G, Galan-Navarro C, Kunz S. Lassa virus cell entry reveals new aspects of virus-host cell interaction[J]. J </a:t>
            </a:r>
            <a:r>
              <a:rPr lang="en-GB" i="1" kern="100" dirty="0" err="1">
                <a:latin typeface="Times New Roman" panose="02020603050405020304" pitchFamily="18" charset="0"/>
                <a:ea typeface="Times New Roman" panose="02020603050405020304" pitchFamily="18" charset="0"/>
                <a:cs typeface="Times New Roman" panose="02020603050405020304" pitchFamily="18" charset="0"/>
              </a:rPr>
              <a:t>Virol</a:t>
            </a:r>
            <a:r>
              <a:rPr lang="en-GB" i="1" kern="100" dirty="0">
                <a:latin typeface="Times New Roman" panose="02020603050405020304" pitchFamily="18" charset="0"/>
                <a:ea typeface="Times New Roman" panose="02020603050405020304" pitchFamily="18" charset="0"/>
                <a:cs typeface="Times New Roman" panose="02020603050405020304" pitchFamily="18" charset="0"/>
              </a:rPr>
              <a:t>, 2017, 91(4): e01902–16.</a:t>
            </a:r>
            <a:endParaRPr lang="en-IN" i="1" kern="100" dirty="0">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45854326"/>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C1787C-6A40-4E00-AC80-5F4CA7670819}"/>
              </a:ext>
            </a:extLst>
          </p:cNvPr>
          <p:cNvSpPr>
            <a:spLocks noGrp="1"/>
          </p:cNvSpPr>
          <p:nvPr>
            <p:ph type="title"/>
          </p:nvPr>
        </p:nvSpPr>
        <p:spPr>
          <a:xfrm>
            <a:off x="4430332" y="2706005"/>
            <a:ext cx="2686318" cy="1445989"/>
          </a:xfrm>
        </p:spPr>
        <p:txBody>
          <a:bodyPr>
            <a:noAutofit/>
          </a:bodyPr>
          <a:lstStyle/>
          <a:p>
            <a:pPr algn="ctr"/>
            <a:r>
              <a:rPr lang="en-IN" sz="5000" b="1" dirty="0">
                <a:latin typeface="Times New Roman" panose="02020603050405020304" pitchFamily="18" charset="0"/>
                <a:cs typeface="Times New Roman" panose="02020603050405020304" pitchFamily="18" charset="0"/>
              </a:rPr>
              <a:t>THANK</a:t>
            </a:r>
            <a:br>
              <a:rPr lang="en-IN" sz="5000" b="1" dirty="0">
                <a:latin typeface="Times New Roman" panose="02020603050405020304" pitchFamily="18" charset="0"/>
                <a:cs typeface="Times New Roman" panose="02020603050405020304" pitchFamily="18" charset="0"/>
              </a:rPr>
            </a:br>
            <a:r>
              <a:rPr lang="en-IN" sz="5000" b="1" dirty="0">
                <a:latin typeface="Times New Roman" panose="02020603050405020304" pitchFamily="18" charset="0"/>
                <a:cs typeface="Times New Roman" panose="02020603050405020304" pitchFamily="18" charset="0"/>
              </a:rPr>
              <a:t>YOU</a:t>
            </a:r>
          </a:p>
        </p:txBody>
      </p:sp>
    </p:spTree>
    <p:extLst>
      <p:ext uri="{BB962C8B-B14F-4D97-AF65-F5344CB8AC3E}">
        <p14:creationId xmlns:p14="http://schemas.microsoft.com/office/powerpoint/2010/main" val="4019498065"/>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theme/theme1.xml><?xml version="1.0" encoding="utf-8"?>
<a:theme xmlns:a="http://schemas.openxmlformats.org/drawingml/2006/main" name="Basis">
  <a:themeElements>
    <a:clrScheme name="Basis">
      <a:dk1>
        <a:sysClr val="windowText" lastClr="000000"/>
      </a:dk1>
      <a:lt1>
        <a:sysClr val="window" lastClr="FFFFFF"/>
      </a:lt1>
      <a:dk2>
        <a:srgbClr val="505046"/>
      </a:dk2>
      <a:lt2>
        <a:srgbClr val="EEECE1"/>
      </a:lt2>
      <a:accent1>
        <a:srgbClr val="DF5327"/>
      </a:accent1>
      <a:accent2>
        <a:srgbClr val="FFBD47"/>
      </a:accent2>
      <a:accent3>
        <a:srgbClr val="B64926"/>
      </a:accent3>
      <a:accent4>
        <a:srgbClr val="FF8427"/>
      </a:accent4>
      <a:accent5>
        <a:srgbClr val="CC9900"/>
      </a:accent5>
      <a:accent6>
        <a:srgbClr val="B22600"/>
      </a:accent6>
      <a:hlink>
        <a:srgbClr val="CC9900"/>
      </a:hlink>
      <a:folHlink>
        <a:srgbClr val="666699"/>
      </a:folHlink>
    </a:clrScheme>
    <a:fontScheme name="Basis">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sis">
      <a:fillStyleLst>
        <a:solidFill>
          <a:schemeClr val="phClr"/>
        </a:solidFill>
        <a:solidFill>
          <a:schemeClr val="phClr">
            <a:tint val="63000"/>
            <a:satMod val="130000"/>
          </a:schemeClr>
        </a:solidFill>
        <a:gradFill rotWithShape="1">
          <a:gsLst>
            <a:gs pos="0">
              <a:schemeClr val="phClr"/>
            </a:gs>
            <a:gs pos="90000">
              <a:schemeClr val="phClr">
                <a:shade val="100000"/>
                <a:satMod val="105000"/>
              </a:schemeClr>
            </a:gs>
            <a:gs pos="100000">
              <a:schemeClr val="phClr">
                <a:shade val="80000"/>
                <a:satMod val="120000"/>
              </a:schemeClr>
            </a:gs>
          </a:gsLst>
          <a:path path="circle">
            <a:fillToRect l="100000" t="100000" r="100000" b="100000"/>
          </a:path>
        </a:gradFill>
      </a:fillStyleLst>
      <a:lnStyleLst>
        <a:ln w="10000" cap="flat" cmpd="sng" algn="ctr">
          <a:solidFill>
            <a:schemeClr val="phClr"/>
          </a:solidFill>
          <a:prstDash val="solid"/>
        </a:ln>
        <a:ln w="19050" cap="flat" cmpd="sng" algn="ctr">
          <a:solidFill>
            <a:schemeClr val="phClr"/>
          </a:solidFill>
          <a:prstDash val="solid"/>
        </a:ln>
        <a:ln w="53975" cap="flat" cmpd="dbl"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phClr">
                <a:shade val="27000"/>
                <a:satMod val="120000"/>
              </a:schemeClr>
            </a:contourClr>
          </a:sp3d>
        </a:effectStyle>
      </a:effectStyleLst>
      <a:bgFillStyleLst>
        <a:solidFill>
          <a:schemeClr val="phClr"/>
        </a:solidFill>
        <a:solidFill>
          <a:schemeClr val="phClr">
            <a:tint val="95000"/>
            <a:shade val="95000"/>
            <a:satMod val="140000"/>
          </a:schemeClr>
        </a:solidFill>
        <a:solidFill>
          <a:schemeClr val="phClr">
            <a:tint val="90000"/>
            <a:shade val="85000"/>
            <a:satMod val="160000"/>
            <a:lumMod val="110000"/>
          </a:schemeClr>
        </a:solidFill>
      </a:bgFillStyleLst>
    </a:fmtScheme>
  </a:themeElements>
  <a:objectDefaults/>
  <a:extraClrSchemeLst/>
  <a:extLst>
    <a:ext uri="{05A4C25C-085E-4340-85A3-A5531E510DB2}">
      <thm15:themeFamily xmlns:thm15="http://schemas.microsoft.com/office/thememl/2012/main" name="Basis" id="{5665723A-49BA-4B57-8411-A56F8F207965}" vid="{446C221D-F63F-4DD8-B509-CFE168687BF2}"/>
    </a:ext>
  </a:extLst>
</a:theme>
</file>

<file path=docProps/app.xml><?xml version="1.0" encoding="utf-8"?>
<Properties xmlns="http://schemas.openxmlformats.org/officeDocument/2006/extended-properties" xmlns:vt="http://schemas.openxmlformats.org/officeDocument/2006/docPropsVTypes">
  <Template>Basis</Template>
  <TotalTime>28</TotalTime>
  <Words>2788</Words>
  <Application>Microsoft Office PowerPoint</Application>
  <PresentationFormat>Widescreen</PresentationFormat>
  <Paragraphs>258</Paragraphs>
  <Slides>10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10</vt:i4>
      </vt:variant>
    </vt:vector>
  </HeadingPairs>
  <TitlesOfParts>
    <vt:vector size="16" baseType="lpstr">
      <vt:lpstr>Aptos</vt:lpstr>
      <vt:lpstr>Arial</vt:lpstr>
      <vt:lpstr>Calibri</vt:lpstr>
      <vt:lpstr>Corbel</vt:lpstr>
      <vt:lpstr>Times New Roman</vt:lpstr>
      <vt:lpstr>Basis</vt:lpstr>
      <vt:lpstr>IN SILICO APPROACH TO DETERMINE TARGET SPECIFICITY OF SEVERAL PHYTOCONSTITUENTS AGAINST HUMAN ΑLPHA-DYSTROGLYCAN RECEPTOR: CHALLENGING LASSA VIRUS INFECTIVITY, VIRULENCE, AND PATHOGENICITY</vt:lpstr>
      <vt:lpstr>ABSTRACT</vt:lpstr>
      <vt:lpstr>INTRODUCTION</vt:lpstr>
      <vt:lpstr>MATERIALS AND METHODS</vt:lpstr>
      <vt:lpstr>PowerPoint Presentation</vt:lpstr>
      <vt:lpstr>RESULTS AND DISCUSSION</vt:lpstr>
      <vt:lpstr>PowerPoint Presentation</vt:lpstr>
      <vt:lpstr>CONCLUSION</vt:lpstr>
      <vt:lpstr>REFERENCES</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 SILICO APPROACH TO DETERMINE TARGET SPECIFICITY OF SEVERAL PHYTOCONSTITUENTS AGAINST HUMAN ΑLPHA-DYSTROGLYCAN RECEPTOR: CHALLENGING LASSA VIRUS INFECTIVITY, VIRULENCE, AND PATHOGENICITY</dc:title>
  <dc:creator>qwe</dc:creator>
  <cp:lastModifiedBy>qwe</cp:lastModifiedBy>
  <cp:revision>40</cp:revision>
  <dcterms:created xsi:type="dcterms:W3CDTF">2024-11-28T06:51:30Z</dcterms:created>
  <dcterms:modified xsi:type="dcterms:W3CDTF">2024-11-28T07:19:31Z</dcterms:modified>
</cp:coreProperties>
</file>