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DFD63FD-16A9-48F4-BF3D-D148D43ACF79}" type="datetimeFigureOut">
              <a:rPr lang="en-US" smtClean="0"/>
              <a:t>3/20/2025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5360C8-1A09-4055-9590-4D658A4F6CED}" type="slidenum">
              <a:rPr lang="en-US" smtClean="0"/>
              <a:t>‹#›</a:t>
            </a:fld>
            <a:endParaRPr lang="en-US"/>
          </a:p>
        </p:txBody>
      </p:sp>
    </p:spTree>
    <p:extLst>
      <p:ext uri="{BB962C8B-B14F-4D97-AF65-F5344CB8AC3E}">
        <p14:creationId xmlns:p14="http://schemas.microsoft.com/office/powerpoint/2010/main" val="41067708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FD63FD-16A9-48F4-BF3D-D148D43ACF79}" type="datetimeFigureOut">
              <a:rPr lang="en-US" smtClean="0"/>
              <a:t>3/20/2025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5360C8-1A09-4055-9590-4D658A4F6CED}" type="slidenum">
              <a:rPr lang="en-US" smtClean="0"/>
              <a:t>‹#›</a:t>
            </a:fld>
            <a:endParaRPr lang="en-US"/>
          </a:p>
        </p:txBody>
      </p:sp>
    </p:spTree>
    <p:extLst>
      <p:ext uri="{BB962C8B-B14F-4D97-AF65-F5344CB8AC3E}">
        <p14:creationId xmlns:p14="http://schemas.microsoft.com/office/powerpoint/2010/main" val="14109229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DFD63FD-16A9-48F4-BF3D-D148D43ACF79}" type="datetimeFigureOut">
              <a:rPr lang="en-US" smtClean="0"/>
              <a:t>3/20/2025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5360C8-1A09-4055-9590-4D658A4F6CED}" type="slidenum">
              <a:rPr lang="en-US" smtClean="0"/>
              <a:t>‹#›</a:t>
            </a:fld>
            <a:endParaRPr lang="en-US"/>
          </a:p>
        </p:txBody>
      </p:sp>
    </p:spTree>
    <p:extLst>
      <p:ext uri="{BB962C8B-B14F-4D97-AF65-F5344CB8AC3E}">
        <p14:creationId xmlns:p14="http://schemas.microsoft.com/office/powerpoint/2010/main" val="41947933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DFD63FD-16A9-48F4-BF3D-D148D43ACF79}" type="datetimeFigureOut">
              <a:rPr lang="en-US" smtClean="0"/>
              <a:t>3/20/2025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5360C8-1A09-4055-9590-4D658A4F6CED}" type="slidenum">
              <a:rPr lang="en-US" smtClean="0"/>
              <a:t>‹#›</a:t>
            </a:fld>
            <a:endParaRPr lang="en-US"/>
          </a:p>
        </p:txBody>
      </p:sp>
    </p:spTree>
    <p:extLst>
      <p:ext uri="{BB962C8B-B14F-4D97-AF65-F5344CB8AC3E}">
        <p14:creationId xmlns:p14="http://schemas.microsoft.com/office/powerpoint/2010/main" val="36642227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DFD63FD-16A9-48F4-BF3D-D148D43ACF79}" type="datetimeFigureOut">
              <a:rPr lang="en-US" smtClean="0"/>
              <a:t>3/20/2025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95360C8-1A09-4055-9590-4D658A4F6CED}" type="slidenum">
              <a:rPr lang="en-US" smtClean="0"/>
              <a:t>‹#›</a:t>
            </a:fld>
            <a:endParaRPr lang="en-US"/>
          </a:p>
        </p:txBody>
      </p:sp>
    </p:spTree>
    <p:extLst>
      <p:ext uri="{BB962C8B-B14F-4D97-AF65-F5344CB8AC3E}">
        <p14:creationId xmlns:p14="http://schemas.microsoft.com/office/powerpoint/2010/main" val="8081286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DFD63FD-16A9-48F4-BF3D-D148D43ACF79}" type="datetimeFigureOut">
              <a:rPr lang="en-US" smtClean="0"/>
              <a:t>3/20/2025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95360C8-1A09-4055-9590-4D658A4F6CED}" type="slidenum">
              <a:rPr lang="en-US" smtClean="0"/>
              <a:t>‹#›</a:t>
            </a:fld>
            <a:endParaRPr lang="en-US"/>
          </a:p>
        </p:txBody>
      </p:sp>
    </p:spTree>
    <p:extLst>
      <p:ext uri="{BB962C8B-B14F-4D97-AF65-F5344CB8AC3E}">
        <p14:creationId xmlns:p14="http://schemas.microsoft.com/office/powerpoint/2010/main" val="30755382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DFD63FD-16A9-48F4-BF3D-D148D43ACF79}" type="datetimeFigureOut">
              <a:rPr lang="en-US" smtClean="0"/>
              <a:t>3/20/2025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95360C8-1A09-4055-9590-4D658A4F6CED}" type="slidenum">
              <a:rPr lang="en-US" smtClean="0"/>
              <a:t>‹#›</a:t>
            </a:fld>
            <a:endParaRPr lang="en-US"/>
          </a:p>
        </p:txBody>
      </p:sp>
    </p:spTree>
    <p:extLst>
      <p:ext uri="{BB962C8B-B14F-4D97-AF65-F5344CB8AC3E}">
        <p14:creationId xmlns:p14="http://schemas.microsoft.com/office/powerpoint/2010/main" val="6077612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DFD63FD-16A9-48F4-BF3D-D148D43ACF79}" type="datetimeFigureOut">
              <a:rPr lang="en-US" smtClean="0"/>
              <a:t>3/20/2025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5360C8-1A09-4055-9590-4D658A4F6CED}" type="slidenum">
              <a:rPr lang="en-US" smtClean="0"/>
              <a:t>‹#›</a:t>
            </a:fld>
            <a:endParaRPr lang="en-US"/>
          </a:p>
        </p:txBody>
      </p:sp>
    </p:spTree>
    <p:extLst>
      <p:ext uri="{BB962C8B-B14F-4D97-AF65-F5344CB8AC3E}">
        <p14:creationId xmlns:p14="http://schemas.microsoft.com/office/powerpoint/2010/main" val="4681375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DFD63FD-16A9-48F4-BF3D-D148D43ACF79}" type="datetimeFigureOut">
              <a:rPr lang="en-US" smtClean="0"/>
              <a:t>3/20/2025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5360C8-1A09-4055-9590-4D658A4F6CED}" type="slidenum">
              <a:rPr lang="en-US" smtClean="0"/>
              <a:t>‹#›</a:t>
            </a:fld>
            <a:endParaRPr lang="en-US"/>
          </a:p>
        </p:txBody>
      </p:sp>
    </p:spTree>
    <p:extLst>
      <p:ext uri="{BB962C8B-B14F-4D97-AF65-F5344CB8AC3E}">
        <p14:creationId xmlns:p14="http://schemas.microsoft.com/office/powerpoint/2010/main" val="22848575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DFD63FD-16A9-48F4-BF3D-D148D43ACF79}" type="datetimeFigureOut">
              <a:rPr lang="en-US" smtClean="0"/>
              <a:t>3/20/2025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5360C8-1A09-4055-9590-4D658A4F6CED}" type="slidenum">
              <a:rPr lang="en-US" smtClean="0"/>
              <a:t>‹#›</a:t>
            </a:fld>
            <a:endParaRPr lang="en-US"/>
          </a:p>
        </p:txBody>
      </p:sp>
    </p:spTree>
    <p:extLst>
      <p:ext uri="{BB962C8B-B14F-4D97-AF65-F5344CB8AC3E}">
        <p14:creationId xmlns:p14="http://schemas.microsoft.com/office/powerpoint/2010/main" val="21457593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DFD63FD-16A9-48F4-BF3D-D148D43ACF79}" type="datetimeFigureOut">
              <a:rPr lang="en-US" smtClean="0"/>
              <a:t>3/20/2025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5360C8-1A09-4055-9590-4D658A4F6CED}"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1443633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DFD63FD-16A9-48F4-BF3D-D148D43ACF79}" type="datetimeFigureOut">
              <a:rPr lang="en-US" smtClean="0"/>
              <a:t>3/20/2025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5360C8-1A09-4055-9590-4D658A4F6CED}" type="slidenum">
              <a:rPr lang="en-US" smtClean="0"/>
              <a:t>‹#›</a:t>
            </a:fld>
            <a:endParaRPr lang="en-US"/>
          </a:p>
        </p:txBody>
      </p:sp>
    </p:spTree>
    <p:extLst>
      <p:ext uri="{BB962C8B-B14F-4D97-AF65-F5344CB8AC3E}">
        <p14:creationId xmlns:p14="http://schemas.microsoft.com/office/powerpoint/2010/main" val="14123382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DFD63FD-16A9-48F4-BF3D-D148D43ACF79}" type="datetimeFigureOut">
              <a:rPr lang="en-US" smtClean="0"/>
              <a:t>3/20/2025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5360C8-1A09-4055-9590-4D658A4F6CED}"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376146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DFD63FD-16A9-48F4-BF3D-D148D43ACF79}" type="datetimeFigureOut">
              <a:rPr lang="en-US" smtClean="0"/>
              <a:t>3/20/2025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5360C8-1A09-4055-9590-4D658A4F6CED}" type="slidenum">
              <a:rPr lang="en-US" smtClean="0"/>
              <a:t>‹#›</a:t>
            </a:fld>
            <a:endParaRPr lang="en-US"/>
          </a:p>
        </p:txBody>
      </p:sp>
    </p:spTree>
    <p:extLst>
      <p:ext uri="{BB962C8B-B14F-4D97-AF65-F5344CB8AC3E}">
        <p14:creationId xmlns:p14="http://schemas.microsoft.com/office/powerpoint/2010/main" val="28504205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FD63FD-16A9-48F4-BF3D-D148D43ACF79}" type="datetimeFigureOut">
              <a:rPr lang="en-US" smtClean="0"/>
              <a:t>3/20/2025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5360C8-1A09-4055-9590-4D658A4F6CED}" type="slidenum">
              <a:rPr lang="en-US" smtClean="0"/>
              <a:t>‹#›</a:t>
            </a:fld>
            <a:endParaRPr lang="en-US"/>
          </a:p>
        </p:txBody>
      </p:sp>
    </p:spTree>
    <p:extLst>
      <p:ext uri="{BB962C8B-B14F-4D97-AF65-F5344CB8AC3E}">
        <p14:creationId xmlns:p14="http://schemas.microsoft.com/office/powerpoint/2010/main" val="2527483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FD63FD-16A9-48F4-BF3D-D148D43ACF79}" type="datetimeFigureOut">
              <a:rPr lang="en-US" smtClean="0"/>
              <a:t>3/20/2025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5360C8-1A09-4055-9590-4D658A4F6CED}" type="slidenum">
              <a:rPr lang="en-US" smtClean="0"/>
              <a:t>‹#›</a:t>
            </a:fld>
            <a:endParaRPr lang="en-US"/>
          </a:p>
        </p:txBody>
      </p:sp>
    </p:spTree>
    <p:extLst>
      <p:ext uri="{BB962C8B-B14F-4D97-AF65-F5344CB8AC3E}">
        <p14:creationId xmlns:p14="http://schemas.microsoft.com/office/powerpoint/2010/main" val="2235761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DFD63FD-16A9-48F4-BF3D-D148D43ACF79}" type="datetimeFigureOut">
              <a:rPr lang="en-US" smtClean="0"/>
              <a:t>3/20/2025</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95360C8-1A09-4055-9590-4D658A4F6CED}" type="slidenum">
              <a:rPr lang="en-US" smtClean="0"/>
              <a:t>‹#›</a:t>
            </a:fld>
            <a:endParaRPr lang="en-US"/>
          </a:p>
        </p:txBody>
      </p:sp>
    </p:spTree>
    <p:extLst>
      <p:ext uri="{BB962C8B-B14F-4D97-AF65-F5344CB8AC3E}">
        <p14:creationId xmlns:p14="http://schemas.microsoft.com/office/powerpoint/2010/main" val="352489567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singhrameshkumar148@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3B3F0BD-AFD4-4411-B266-5FDAD9BAB667}"/>
              </a:ext>
            </a:extLst>
          </p:cNvPr>
          <p:cNvSpPr/>
          <p:nvPr/>
        </p:nvSpPr>
        <p:spPr>
          <a:xfrm>
            <a:off x="172107" y="2314383"/>
            <a:ext cx="11493062" cy="1481175"/>
          </a:xfrm>
          <a:prstGeom prst="rect">
            <a:avLst/>
          </a:prstGeom>
        </p:spPr>
        <p:txBody>
          <a:bodyPr wrap="square">
            <a:spAutoFit/>
          </a:bodyPr>
          <a:lstStyle/>
          <a:p>
            <a:pPr algn="ctr">
              <a:lnSpc>
                <a:spcPct val="150000"/>
              </a:lnSpc>
              <a:spcAft>
                <a:spcPts val="800"/>
              </a:spcAft>
            </a:pPr>
            <a:r>
              <a:rPr lang="en-US" sz="3200" b="1" u="sng" dirty="0">
                <a:latin typeface="Times New Roman" panose="02020603050405020304" pitchFamily="18" charset="0"/>
                <a:ea typeface="Calibri" panose="020F0502020204030204" pitchFamily="34" charset="0"/>
              </a:rPr>
              <a:t>MODERN APPROACH TO HUMAN RIGHTS IN INTERNATIONAL LAW</a:t>
            </a:r>
            <a:endParaRPr lang="en-US" sz="3200" u="sng" dirty="0">
              <a:latin typeface="Times New Roman" panose="02020603050405020304" pitchFamily="18" charset="0"/>
              <a:ea typeface="Calibri" panose="020F0502020204030204" pitchFamily="34" charset="0"/>
            </a:endParaRPr>
          </a:p>
        </p:txBody>
      </p:sp>
      <p:sp>
        <p:nvSpPr>
          <p:cNvPr id="3" name="TextBox 2">
            <a:extLst>
              <a:ext uri="{FF2B5EF4-FFF2-40B4-BE49-F238E27FC236}">
                <a16:creationId xmlns:a16="http://schemas.microsoft.com/office/drawing/2014/main" id="{0D3E0F10-DE6C-79C3-3F32-7AEB086435C9}"/>
              </a:ext>
            </a:extLst>
          </p:cNvPr>
          <p:cNvSpPr txBox="1"/>
          <p:nvPr/>
        </p:nvSpPr>
        <p:spPr>
          <a:xfrm>
            <a:off x="349469" y="5048113"/>
            <a:ext cx="5569169" cy="1477328"/>
          </a:xfrm>
          <a:prstGeom prst="rect">
            <a:avLst/>
          </a:prstGeom>
          <a:noFill/>
        </p:spPr>
        <p:txBody>
          <a:bodyPr wrap="square">
            <a:spAutoFit/>
          </a:bodyPr>
          <a:lstStyle/>
          <a:p>
            <a:pPr marL="0" marR="0">
              <a:spcBef>
                <a:spcPts val="0"/>
              </a:spcBef>
              <a:spcAft>
                <a:spcPts val="0"/>
              </a:spcAft>
            </a:pPr>
            <a:r>
              <a:rPr lang="en-US" sz="1800" b="1" dirty="0">
                <a:effectLst/>
                <a:latin typeface="Times New Roman" panose="02020603050405020304" pitchFamily="18" charset="0"/>
                <a:ea typeface="Calibri" panose="020F0502020204030204" pitchFamily="34" charset="0"/>
              </a:rPr>
              <a:t>Dr. Ramesh Kumar Singh</a:t>
            </a:r>
            <a:endParaRPr lang="en-US" sz="2400" b="1" dirty="0">
              <a:latin typeface="Times New Roman" panose="02020603050405020304" pitchFamily="18" charset="0"/>
              <a:ea typeface="Calibri" panose="020F0502020204030204" pitchFamily="34" charset="0"/>
            </a:endParaRPr>
          </a:p>
          <a:p>
            <a:pPr marL="0" marR="0">
              <a:spcBef>
                <a:spcPts val="0"/>
              </a:spcBef>
              <a:spcAft>
                <a:spcPts val="0"/>
              </a:spcAft>
            </a:pPr>
            <a:r>
              <a:rPr lang="en-US" sz="1800" dirty="0">
                <a:effectLst/>
                <a:latin typeface="Times New Roman" panose="02020603050405020304" pitchFamily="18" charset="0"/>
                <a:ea typeface="Calibri" panose="020F0502020204030204" pitchFamily="34" charset="0"/>
              </a:rPr>
              <a:t>Assistant Professor (Law)</a:t>
            </a:r>
            <a:endParaRPr lang="en-US" sz="2400" dirty="0">
              <a:latin typeface="Times New Roman" panose="02020603050405020304" pitchFamily="18" charset="0"/>
              <a:ea typeface="Calibri" panose="020F0502020204030204" pitchFamily="34" charset="0"/>
            </a:endParaRPr>
          </a:p>
          <a:p>
            <a:pPr marL="0" marR="0">
              <a:spcBef>
                <a:spcPts val="0"/>
              </a:spcBef>
              <a:spcAft>
                <a:spcPts val="0"/>
              </a:spcAft>
            </a:pPr>
            <a:r>
              <a:rPr lang="en-US" sz="1800" dirty="0">
                <a:effectLst/>
                <a:latin typeface="Times New Roman" panose="02020603050405020304" pitchFamily="18" charset="0"/>
                <a:ea typeface="Calibri" panose="020F0502020204030204" pitchFamily="34" charset="0"/>
              </a:rPr>
              <a:t>Veer Kunwar Singh University, Ara Bihar  </a:t>
            </a:r>
            <a:endParaRPr lang="en-US" sz="2400" dirty="0">
              <a:latin typeface="Times New Roman" panose="02020603050405020304" pitchFamily="18" charset="0"/>
              <a:ea typeface="Calibri" panose="020F0502020204030204" pitchFamily="34" charset="0"/>
            </a:endParaRPr>
          </a:p>
          <a:p>
            <a:pPr marL="0" marR="0">
              <a:spcBef>
                <a:spcPts val="0"/>
              </a:spcBef>
              <a:spcAft>
                <a:spcPts val="0"/>
              </a:spcAft>
            </a:pPr>
            <a:r>
              <a:rPr lang="en-US" sz="1800" dirty="0">
                <a:effectLst/>
                <a:latin typeface="Times New Roman" panose="02020603050405020304" pitchFamily="18" charset="0"/>
                <a:ea typeface="Calibri" panose="020F0502020204030204" pitchFamily="34" charset="0"/>
              </a:rPr>
              <a:t>Posted at Maharaja Law College, Ara</a:t>
            </a:r>
          </a:p>
          <a:p>
            <a:pPr marL="0" marR="0">
              <a:spcBef>
                <a:spcPts val="0"/>
              </a:spcBef>
              <a:spcAft>
                <a:spcPts val="0"/>
              </a:spcAft>
            </a:pPr>
            <a:r>
              <a:rPr lang="en-US" sz="18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singhrameshkumar148@gmail.com</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0142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2D0B412-9334-41F6-9743-5C2F62C2415B}"/>
              </a:ext>
            </a:extLst>
          </p:cNvPr>
          <p:cNvSpPr/>
          <p:nvPr/>
        </p:nvSpPr>
        <p:spPr>
          <a:xfrm>
            <a:off x="688426" y="438337"/>
            <a:ext cx="10815145" cy="916982"/>
          </a:xfrm>
          <a:prstGeom prst="rect">
            <a:avLst/>
          </a:prstGeom>
        </p:spPr>
        <p:txBody>
          <a:bodyPr wrap="square">
            <a:spAutoFit/>
          </a:bodyPr>
          <a:lstStyle/>
          <a:p>
            <a:pPr marR="0" lvl="0" algn="ctr">
              <a:lnSpc>
                <a:spcPct val="150000"/>
              </a:lnSpc>
              <a:spcBef>
                <a:spcPts val="0"/>
              </a:spcBef>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INTRODUCTION</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C049F5F8-2A88-40C9-8AB5-0038CE85305E}"/>
              </a:ext>
            </a:extLst>
          </p:cNvPr>
          <p:cNvSpPr/>
          <p:nvPr/>
        </p:nvSpPr>
        <p:spPr>
          <a:xfrm>
            <a:off x="436179" y="1355319"/>
            <a:ext cx="11319641" cy="5023426"/>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The concept of human rights has undergone significant transformation in international law, evolving from a primarily state-centered framework to a more individual-centric approach.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Traditionally, human rights protections were limited to domestic legal systems, with little international intervention. However, historical events, particularly the atrocities of the world wars, led to the establishment of international legal instruments that recognize and protect fundamental rights globally.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The adoption of various conventions and treaties has reinforced the notion that human dignity transcends national boundaries, necessitating a collective commitment to upholding these rights.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Today, human rights are no longer seen as mere moral aspirations but as legally binding principles enforced through </a:t>
            </a:r>
            <a:r>
              <a:rPr lang="en-US" dirty="0">
                <a:latin typeface="Times New Roman" panose="02020603050405020304" pitchFamily="18" charset="0"/>
                <a:cs typeface="Mangal" panose="02040503050203030202" pitchFamily="18" charset="0"/>
              </a:rPr>
              <a:t>global and regional judicial mechanisms.</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cs typeface="Mangal" panose="02040503050203030202" pitchFamily="18" charset="0"/>
              </a:rPr>
              <a:t>The modern approach to human rights in international law reflects a dynamic and evolving legal landscape that responds to contemporary challenges such as digital privacy, climate justice, and migration crises. </a:t>
            </a:r>
          </a:p>
        </p:txBody>
      </p:sp>
    </p:spTree>
    <p:extLst>
      <p:ext uri="{BB962C8B-B14F-4D97-AF65-F5344CB8AC3E}">
        <p14:creationId xmlns:p14="http://schemas.microsoft.com/office/powerpoint/2010/main" val="21668830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1D60995-CD55-4CB2-8513-CE9307FAF397}"/>
              </a:ext>
            </a:extLst>
          </p:cNvPr>
          <p:cNvSpPr/>
          <p:nvPr/>
        </p:nvSpPr>
        <p:spPr>
          <a:xfrm>
            <a:off x="2381329" y="1587969"/>
            <a:ext cx="7429341" cy="916982"/>
          </a:xfrm>
          <a:prstGeom prst="rect">
            <a:avLst/>
          </a:prstGeom>
        </p:spPr>
        <p:txBody>
          <a:bodyPr wrap="none">
            <a:spAutoFit/>
          </a:bodyPr>
          <a:lstStyle/>
          <a:p>
            <a:pPr algn="just">
              <a:lnSpc>
                <a:spcPct val="150000"/>
              </a:lnSpc>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OBJECTIVES OF THE STUDY </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20E55EE8-C62B-47E8-BBAE-C9DDCD714912}"/>
              </a:ext>
            </a:extLst>
          </p:cNvPr>
          <p:cNvSpPr/>
          <p:nvPr/>
        </p:nvSpPr>
        <p:spPr>
          <a:xfrm>
            <a:off x="914400" y="2807739"/>
            <a:ext cx="10121462" cy="1709892"/>
          </a:xfrm>
          <a:prstGeom prst="rect">
            <a:avLst/>
          </a:prstGeom>
        </p:spPr>
        <p:txBody>
          <a:bodyPr wrap="square">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dirty="0">
                <a:latin typeface="Times New Roman" panose="02020603050405020304" pitchFamily="18" charset="0"/>
                <a:ea typeface="Calibri" panose="020F0502020204030204" pitchFamily="34" charset="0"/>
                <a:cs typeface="Mangal" panose="02040503050203030202" pitchFamily="18" charset="0"/>
              </a:rPr>
              <a:t>To look into how treaties and international organizations support the defense and progress of human rights.</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Times New Roman" panose="02020603050405020304" pitchFamily="18" charset="0"/>
              <a:buChar char="•"/>
            </a:pPr>
            <a:r>
              <a:rPr lang="en-US" dirty="0">
                <a:latin typeface="Times New Roman" panose="02020603050405020304" pitchFamily="18" charset="0"/>
                <a:ea typeface="Calibri" panose="020F0502020204030204" pitchFamily="34" charset="0"/>
                <a:cs typeface="Mangal" panose="02040503050203030202" pitchFamily="18" charset="0"/>
              </a:rPr>
              <a:t>To analyze the evolution of human rights under international law, including key turning points and historical development.</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550585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F0858F6-ABB0-4703-8F3F-36A53E15C681}"/>
              </a:ext>
            </a:extLst>
          </p:cNvPr>
          <p:cNvSpPr/>
          <p:nvPr/>
        </p:nvSpPr>
        <p:spPr>
          <a:xfrm>
            <a:off x="704193" y="129183"/>
            <a:ext cx="10783614" cy="916982"/>
          </a:xfrm>
          <a:prstGeom prst="rect">
            <a:avLst/>
          </a:prstGeom>
        </p:spPr>
        <p:txBody>
          <a:bodyPr wrap="square">
            <a:spAutoFit/>
          </a:bodyPr>
          <a:lstStyle/>
          <a:p>
            <a:pPr marR="0" lvl="0" algn="ctr">
              <a:lnSpc>
                <a:spcPct val="150000"/>
              </a:lnSpc>
              <a:spcBef>
                <a:spcPts val="0"/>
              </a:spcBef>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LITERATURE REVIEW</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390F5DE8-73D8-493F-99AA-231B887D5C8F}"/>
              </a:ext>
            </a:extLst>
          </p:cNvPr>
          <p:cNvSpPr/>
          <p:nvPr/>
        </p:nvSpPr>
        <p:spPr>
          <a:xfrm>
            <a:off x="320565" y="1074256"/>
            <a:ext cx="11393214" cy="5654561"/>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US" b="1" dirty="0" err="1">
                <a:latin typeface="Times New Roman" panose="02020603050405020304" pitchFamily="18" charset="0"/>
                <a:ea typeface="Calibri" panose="020F0502020204030204" pitchFamily="34" charset="0"/>
                <a:cs typeface="Mangal" panose="02040503050203030202" pitchFamily="18" charset="0"/>
              </a:rPr>
              <a:t>Orakhelashvili</a:t>
            </a:r>
            <a:r>
              <a:rPr lang="en-US" b="1" dirty="0">
                <a:latin typeface="Times New Roman" panose="02020603050405020304" pitchFamily="18" charset="0"/>
                <a:ea typeface="Calibri" panose="020F0502020204030204" pitchFamily="34" charset="0"/>
                <a:cs typeface="Mangal" panose="02040503050203030202" pitchFamily="18" charset="0"/>
              </a:rPr>
              <a:t>, A. (2022)</a:t>
            </a:r>
            <a:r>
              <a:rPr lang="en-US" dirty="0">
                <a:latin typeface="Times New Roman" panose="02020603050405020304" pitchFamily="18" charset="0"/>
                <a:ea typeface="Calibri" panose="020F0502020204030204" pitchFamily="34" charset="0"/>
                <a:cs typeface="Mangal" panose="02040503050203030202" pitchFamily="18" charset="0"/>
              </a:rPr>
              <a:t> provided a full overview of the development, structure and guiding principles of international law. The origin of international law and the responsibility and the rights of the nations in the community. bridge. </a:t>
            </a:r>
            <a:r>
              <a:rPr lang="en-US" dirty="0" err="1">
                <a:latin typeface="Times New Roman" panose="02020603050405020304" pitchFamily="18" charset="0"/>
                <a:ea typeface="Calibri" panose="020F0502020204030204" pitchFamily="34" charset="0"/>
                <a:cs typeface="Mangal" panose="02040503050203030202" pitchFamily="18" charset="0"/>
              </a:rPr>
              <a:t>Orakhelashvili</a:t>
            </a:r>
            <a:r>
              <a:rPr lang="en-US" dirty="0">
                <a:latin typeface="Times New Roman" panose="02020603050405020304" pitchFamily="18" charset="0"/>
                <a:ea typeface="Calibri" panose="020F0502020204030204" pitchFamily="34" charset="0"/>
                <a:cs typeface="Mangal" panose="02040503050203030202" pitchFamily="18" charset="0"/>
              </a:rPr>
              <a:t> has prioritized the relationship between global management and international law, investigating the development of the role of non -subject subjects and the driving force of state sovereignty. </a:t>
            </a:r>
          </a:p>
          <a:p>
            <a:pPr marL="285750" indent="-285750" algn="just">
              <a:lnSpc>
                <a:spcPct val="150000"/>
              </a:lnSpc>
              <a:spcAft>
                <a:spcPts val="800"/>
              </a:spcAft>
              <a:buFont typeface="Arial" panose="020B0604020202020204" pitchFamily="34" charset="0"/>
              <a:buChar char="•"/>
            </a:pPr>
            <a:r>
              <a:rPr lang="en-US" b="1" dirty="0">
                <a:latin typeface="Times New Roman" panose="02020603050405020304" pitchFamily="18" charset="0"/>
                <a:ea typeface="Calibri" panose="020F0502020204030204" pitchFamily="34" charset="0"/>
                <a:cs typeface="Mangal" panose="02040503050203030202" pitchFamily="18" charset="0"/>
              </a:rPr>
              <a:t>Smith, R. K. (2022)</a:t>
            </a:r>
            <a:r>
              <a:rPr lang="en-US" dirty="0">
                <a:latin typeface="Times New Roman" panose="02020603050405020304" pitchFamily="18" charset="0"/>
                <a:ea typeface="Calibri" panose="020F0502020204030204" pitchFamily="34" charset="0"/>
                <a:cs typeface="Mangal" panose="02040503050203030202" pitchFamily="18" charset="0"/>
              </a:rPr>
              <a:t> provided an inspection in the growth and evolution of the Global Human Rights Law. This book has checked protection measures provided by international organizations, treaties and conventions and determines the activities of human rights in the region and the United Nations. Smith emphasizes the importance of the main legal tools. </a:t>
            </a:r>
          </a:p>
          <a:p>
            <a:pPr marL="285750" indent="-285750" algn="just">
              <a:lnSpc>
                <a:spcPct val="150000"/>
              </a:lnSpc>
              <a:spcAft>
                <a:spcPts val="800"/>
              </a:spcAft>
              <a:buFont typeface="Arial" panose="020B0604020202020204" pitchFamily="34" charset="0"/>
              <a:buChar char="•"/>
            </a:pPr>
            <a:r>
              <a:rPr lang="en-US" b="1" dirty="0">
                <a:latin typeface="Times New Roman" panose="02020603050405020304" pitchFamily="18" charset="0"/>
                <a:ea typeface="Calibri" panose="020F0502020204030204" pitchFamily="34" charset="0"/>
                <a:cs typeface="Mangal" panose="02040503050203030202" pitchFamily="18" charset="0"/>
              </a:rPr>
              <a:t>Shelton (2015)</a:t>
            </a:r>
            <a:r>
              <a:rPr lang="en-US" dirty="0">
                <a:latin typeface="Times New Roman" panose="02020603050405020304" pitchFamily="18" charset="0"/>
                <a:ea typeface="Calibri" panose="020F0502020204030204" pitchFamily="34" charset="0"/>
                <a:cs typeface="Mangal" panose="02040503050203030202" pitchFamily="18" charset="0"/>
              </a:rPr>
              <a:t> checked legal appeals that individuals and groups may search for justice for human rights violations according to international law. Research has included different types of appeals, such as compensation, rehabilitation and non -repetitive insurance, with a specific reference to international courts. Shelton's research has illuminated political, ethical and legal aspects of confrontation with human rights violations by checking traditional standards and contemporary practices of international law. </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023033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E25F4D3-EDDD-4CEB-A2F0-5020AD2B2EA6}"/>
              </a:ext>
            </a:extLst>
          </p:cNvPr>
          <p:cNvSpPr/>
          <p:nvPr/>
        </p:nvSpPr>
        <p:spPr>
          <a:xfrm>
            <a:off x="317938" y="252248"/>
            <a:ext cx="11556124" cy="1665521"/>
          </a:xfrm>
          <a:prstGeom prst="rect">
            <a:avLst/>
          </a:prstGeom>
        </p:spPr>
        <p:txBody>
          <a:bodyPr wrap="square">
            <a:spAutoFit/>
          </a:bodyPr>
          <a:lstStyle/>
          <a:p>
            <a:pPr marR="0" lvl="0" algn="ctr">
              <a:lnSpc>
                <a:spcPct val="150000"/>
              </a:lnSpc>
              <a:spcBef>
                <a:spcPts val="0"/>
              </a:spcBef>
              <a:spcAft>
                <a:spcPts val="800"/>
              </a:spcAft>
            </a:pPr>
            <a:r>
              <a:rPr lang="en-US" sz="3600" b="1" dirty="0">
                <a:latin typeface="Times New Roman" panose="02020603050405020304" pitchFamily="18" charset="0"/>
                <a:ea typeface="Calibri" panose="020F0502020204030204" pitchFamily="34" charset="0"/>
                <a:cs typeface="Mangal" panose="02040503050203030202" pitchFamily="18" charset="0"/>
              </a:rPr>
              <a:t>EVOLUTION OF HUMAN RIGHTS IN INTERNATIONAL LAW</a:t>
            </a:r>
            <a:endParaRPr lang="en-US" sz="3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220E37A7-410C-4268-BDD7-0565B255A85B}"/>
              </a:ext>
            </a:extLst>
          </p:cNvPr>
          <p:cNvSpPr/>
          <p:nvPr/>
        </p:nvSpPr>
        <p:spPr>
          <a:xfrm>
            <a:off x="317938" y="1917769"/>
            <a:ext cx="11332779" cy="4607928"/>
          </a:xfrm>
          <a:prstGeom prst="rect">
            <a:avLst/>
          </a:prstGeom>
        </p:spPr>
        <p:txBody>
          <a:bodyPr wrap="square">
            <a:spAutoFit/>
          </a:bodyPr>
          <a:lstStyle/>
          <a:p>
            <a:pPr algn="just">
              <a:lnSpc>
                <a:spcPct val="150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The evolution of human rights in international law has been gradual, influenced by historical events, philosophical ideas, and legal advancements. Key milestones include:</a:t>
            </a:r>
          </a:p>
          <a:p>
            <a:pPr marL="800100" lvl="1" indent="-342900" algn="just">
              <a:lnSpc>
                <a:spcPct val="150000"/>
              </a:lnSpc>
              <a:spcAft>
                <a:spcPts val="800"/>
              </a:spcAft>
              <a:buFont typeface="+mj-lt"/>
              <a:buAutoNum type="arabicPeriod"/>
            </a:pPr>
            <a:r>
              <a:rPr lang="en-US" b="1" dirty="0">
                <a:latin typeface="Times New Roman" panose="02020603050405020304" pitchFamily="18" charset="0"/>
                <a:ea typeface="Calibri" panose="020F0502020204030204" pitchFamily="34" charset="0"/>
                <a:cs typeface="Times New Roman" panose="02020603050405020304" pitchFamily="18" charset="0"/>
              </a:rPr>
              <a:t>Early Influences: </a:t>
            </a:r>
            <a:r>
              <a:rPr lang="en-US" dirty="0">
                <a:latin typeface="Times New Roman" panose="02020603050405020304" pitchFamily="18" charset="0"/>
                <a:ea typeface="Calibri" panose="020F0502020204030204" pitchFamily="34" charset="0"/>
                <a:cs typeface="Times New Roman" panose="02020603050405020304" pitchFamily="18" charset="0"/>
              </a:rPr>
              <a:t>Ancient civilizations and religious texts laid the groundwork for concepts of justice and equality.</a:t>
            </a:r>
          </a:p>
          <a:p>
            <a:pPr marL="800100" lvl="1" indent="-342900" algn="just">
              <a:lnSpc>
                <a:spcPct val="150000"/>
              </a:lnSpc>
              <a:spcAft>
                <a:spcPts val="800"/>
              </a:spcAft>
              <a:buFont typeface="+mj-lt"/>
              <a:buAutoNum type="arabicPeriod"/>
            </a:pPr>
            <a:r>
              <a:rPr lang="en-US" b="1" dirty="0">
                <a:latin typeface="Times New Roman" panose="02020603050405020304" pitchFamily="18" charset="0"/>
                <a:ea typeface="Calibri" panose="020F0502020204030204" pitchFamily="34" charset="0"/>
                <a:cs typeface="Times New Roman" panose="02020603050405020304" pitchFamily="18" charset="0"/>
              </a:rPr>
              <a:t>Magna Carta and Enlightenment: </a:t>
            </a:r>
            <a:r>
              <a:rPr lang="en-US" dirty="0">
                <a:latin typeface="Times New Roman" panose="02020603050405020304" pitchFamily="18" charset="0"/>
                <a:ea typeface="Calibri" panose="020F0502020204030204" pitchFamily="34" charset="0"/>
                <a:cs typeface="Times New Roman" panose="02020603050405020304" pitchFamily="18" charset="0"/>
              </a:rPr>
              <a:t>The Magna Carta (1215) limited monarchical power and introduced natural rights, while Enlightenment thinkers like Locke and Rousseau emphasized liberty and social contracts.</a:t>
            </a:r>
          </a:p>
          <a:p>
            <a:pPr marL="800100" lvl="1" indent="-342900" algn="just">
              <a:lnSpc>
                <a:spcPct val="150000"/>
              </a:lnSpc>
              <a:spcAft>
                <a:spcPts val="800"/>
              </a:spcAft>
              <a:buFont typeface="+mj-lt"/>
              <a:buAutoNum type="arabicPeriod"/>
            </a:pPr>
            <a:r>
              <a:rPr lang="en-US" b="1" dirty="0">
                <a:latin typeface="Times New Roman" panose="02020603050405020304" pitchFamily="18" charset="0"/>
                <a:ea typeface="Calibri" panose="020F0502020204030204" pitchFamily="34" charset="0"/>
                <a:cs typeface="Times New Roman" panose="02020603050405020304" pitchFamily="18" charset="0"/>
              </a:rPr>
              <a:t>Abolition of Slavery: </a:t>
            </a:r>
            <a:r>
              <a:rPr lang="en-US" dirty="0">
                <a:latin typeface="Times New Roman" panose="02020603050405020304" pitchFamily="18" charset="0"/>
                <a:ea typeface="Calibri" panose="020F0502020204030204" pitchFamily="34" charset="0"/>
                <a:cs typeface="Times New Roman" panose="02020603050405020304" pitchFamily="18" charset="0"/>
              </a:rPr>
              <a:t>The 19th century saw movements against slavery and the establishment of humanitarian </a:t>
            </a:r>
            <a:r>
              <a:rPr lang="en-US" dirty="0">
                <a:latin typeface="Times New Roman" panose="02020603050405020304" pitchFamily="18" charset="0"/>
                <a:cs typeface="Times New Roman" panose="02020603050405020304" pitchFamily="18" charset="0"/>
              </a:rPr>
              <a:t>organizations like the Red Cross, promoting early human rights through international law.</a:t>
            </a:r>
          </a:p>
          <a:p>
            <a:pPr marL="800100" lvl="1" indent="-342900" algn="just">
              <a:lnSpc>
                <a:spcPct val="150000"/>
              </a:lnSpc>
              <a:spcAft>
                <a:spcPts val="800"/>
              </a:spcAft>
              <a:buFont typeface="+mj-lt"/>
              <a:buAutoNum type="arabicPeriod"/>
            </a:pPr>
            <a:r>
              <a:rPr lang="en-US" b="1" dirty="0">
                <a:latin typeface="Times New Roman" panose="02020603050405020304" pitchFamily="18" charset="0"/>
                <a:cs typeface="Times New Roman" panose="02020603050405020304" pitchFamily="18" charset="0"/>
              </a:rPr>
              <a:t>League of Nations: </a:t>
            </a:r>
            <a:r>
              <a:rPr lang="en-US" dirty="0">
                <a:latin typeface="Times New Roman" panose="02020603050405020304" pitchFamily="18" charset="0"/>
                <a:cs typeface="Times New Roman" panose="02020603050405020304" pitchFamily="18" charset="0"/>
              </a:rPr>
              <a:t>Formed post-World War I, it aimed to protect minorities and labor rights, despite limited success.</a:t>
            </a:r>
          </a:p>
        </p:txBody>
      </p:sp>
    </p:spTree>
    <p:extLst>
      <p:ext uri="{BB962C8B-B14F-4D97-AF65-F5344CB8AC3E}">
        <p14:creationId xmlns:p14="http://schemas.microsoft.com/office/powerpoint/2010/main" val="1640230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A9E10F0-A846-4FE2-A4CA-6E58F0607E92}"/>
              </a:ext>
            </a:extLst>
          </p:cNvPr>
          <p:cNvSpPr/>
          <p:nvPr/>
        </p:nvSpPr>
        <p:spPr>
          <a:xfrm>
            <a:off x="396765" y="399196"/>
            <a:ext cx="11398469" cy="6059608"/>
          </a:xfrm>
          <a:prstGeom prst="rect">
            <a:avLst/>
          </a:prstGeom>
        </p:spPr>
        <p:txBody>
          <a:bodyPr wrap="square">
            <a:spAutoFit/>
          </a:bodyPr>
          <a:lstStyle/>
          <a:p>
            <a:pPr>
              <a:lnSpc>
                <a:spcPct val="150000"/>
              </a:lnSpc>
              <a:spcAft>
                <a:spcPts val="800"/>
              </a:spcAft>
            </a:pPr>
            <a:r>
              <a:rPr lang="en-US" b="1" dirty="0">
                <a:latin typeface="Times New Roman" panose="02020603050405020304" pitchFamily="18" charset="0"/>
                <a:cs typeface="Times New Roman" panose="02020603050405020304" pitchFamily="18" charset="0"/>
              </a:rPr>
              <a:t>5. United Nations: </a:t>
            </a:r>
            <a:r>
              <a:rPr lang="en-US" dirty="0">
                <a:latin typeface="Times New Roman" panose="02020603050405020304" pitchFamily="18" charset="0"/>
                <a:cs typeface="Times New Roman" panose="02020603050405020304" pitchFamily="18" charset="0"/>
              </a:rPr>
              <a:t>Established in 1945 after WWII atrocities, the UN prioritized human rights, culminating in the Universal Declaration of Human Rights (UDHR) in 1948, which influenced national laws.</a:t>
            </a:r>
          </a:p>
          <a:p>
            <a:pPr>
              <a:lnSpc>
                <a:spcPct val="150000"/>
              </a:lnSpc>
              <a:spcAft>
                <a:spcPts val="800"/>
              </a:spcAft>
            </a:pPr>
            <a:r>
              <a:rPr lang="en-US" b="1" dirty="0">
                <a:latin typeface="Times New Roman" panose="02020603050405020304" pitchFamily="18" charset="0"/>
                <a:cs typeface="Times New Roman" panose="02020603050405020304" pitchFamily="18" charset="0"/>
              </a:rPr>
              <a:t>6. Binding Treaties: </a:t>
            </a:r>
            <a:r>
              <a:rPr lang="en-US" dirty="0">
                <a:latin typeface="Times New Roman" panose="02020603050405020304" pitchFamily="18" charset="0"/>
                <a:cs typeface="Times New Roman" panose="02020603050405020304" pitchFamily="18" charset="0"/>
              </a:rPr>
              <a:t>Following the UDHR, treaties like the ICCPR and ICESCR created enforceable human rights obligations for states.</a:t>
            </a:r>
          </a:p>
          <a:p>
            <a:pPr marL="742950" lvl="1" indent="-285750">
              <a:lnSpc>
                <a:spcPct val="150000"/>
              </a:lnSpc>
              <a:spcAft>
                <a:spcPts val="800"/>
              </a:spcAft>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International Covenant on Civil and Political Rights (ICCPR, 1966) – </a:t>
            </a:r>
            <a:r>
              <a:rPr lang="en-US" dirty="0">
                <a:latin typeface="Times New Roman" panose="02020603050405020304" pitchFamily="18" charset="0"/>
                <a:cs typeface="Times New Roman" panose="02020603050405020304" pitchFamily="18" charset="0"/>
              </a:rPr>
              <a:t>Treated rights like freedom of expression, impartial trials, and protection against torture.</a:t>
            </a:r>
          </a:p>
          <a:p>
            <a:pPr marL="742950" lvl="1" indent="-285750">
              <a:lnSpc>
                <a:spcPct val="150000"/>
              </a:lnSpc>
              <a:spcAft>
                <a:spcPts val="800"/>
              </a:spcAft>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International Covenant on Economic, Social, and Cultural Rights (ICESCR, 1966) – </a:t>
            </a:r>
            <a:r>
              <a:rPr lang="en-US" dirty="0">
                <a:latin typeface="Times New Roman" panose="02020603050405020304" pitchFamily="18" charset="0"/>
                <a:cs typeface="Times New Roman" panose="02020603050405020304" pitchFamily="18" charset="0"/>
              </a:rPr>
              <a:t>Identified the right to education, healthcare, and equal working conditions.</a:t>
            </a:r>
          </a:p>
          <a:p>
            <a:pPr marL="742950" lvl="1" indent="-285750">
              <a:lnSpc>
                <a:spcPct val="150000"/>
              </a:lnSpc>
              <a:spcAft>
                <a:spcPts val="800"/>
              </a:spcAft>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Convention on the Elimination of Racial Discrimination (CERD, 1965) – </a:t>
            </a:r>
            <a:r>
              <a:rPr lang="en-US" dirty="0">
                <a:latin typeface="Times New Roman" panose="02020603050405020304" pitchFamily="18" charset="0"/>
                <a:cs typeface="Times New Roman" panose="02020603050405020304" pitchFamily="18" charset="0"/>
              </a:rPr>
              <a:t>Intended to end racial disparity.</a:t>
            </a:r>
          </a:p>
          <a:p>
            <a:pPr marL="742950" lvl="1" indent="-285750">
              <a:lnSpc>
                <a:spcPct val="150000"/>
              </a:lnSpc>
              <a:spcAft>
                <a:spcPts val="800"/>
              </a:spcAft>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Convention on the Rights of the Child (CRC, 1989) – </a:t>
            </a:r>
            <a:r>
              <a:rPr lang="en-US" dirty="0">
                <a:latin typeface="Times New Roman" panose="02020603050405020304" pitchFamily="18" charset="0"/>
                <a:cs typeface="Times New Roman" panose="02020603050405020304" pitchFamily="18" charset="0"/>
              </a:rPr>
              <a:t>Provided special safeguards for children.</a:t>
            </a:r>
          </a:p>
          <a:p>
            <a:pPr>
              <a:lnSpc>
                <a:spcPct val="150000"/>
              </a:lnSpc>
              <a:spcAft>
                <a:spcPts val="800"/>
              </a:spcAft>
            </a:pPr>
            <a:r>
              <a:rPr lang="en-US" b="1" dirty="0">
                <a:latin typeface="Times New Roman" panose="02020603050405020304" pitchFamily="18" charset="0"/>
                <a:cs typeface="Times New Roman" panose="02020603050405020304" pitchFamily="18" charset="0"/>
              </a:rPr>
              <a:t>7. Post-Cold War Era: </a:t>
            </a:r>
            <a:r>
              <a:rPr lang="en-US" dirty="0">
                <a:latin typeface="Times New Roman" panose="02020603050405020304" pitchFamily="18" charset="0"/>
                <a:cs typeface="Times New Roman" panose="02020603050405020304" pitchFamily="18" charset="0"/>
              </a:rPr>
              <a:t>The end of the Cold War heightened the focus on human rights, leading to war crime tribunals and the establishment of the International Criminal Court (ICC) in 2002. Globalization introduced new challenges, including corporate accountability, refugee rights, and climate justice.</a:t>
            </a:r>
          </a:p>
        </p:txBody>
      </p:sp>
    </p:spTree>
    <p:extLst>
      <p:ext uri="{BB962C8B-B14F-4D97-AF65-F5344CB8AC3E}">
        <p14:creationId xmlns:p14="http://schemas.microsoft.com/office/powerpoint/2010/main" val="5426613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A6010DD-9E5A-4F9C-8643-7DCF9688A97D}"/>
              </a:ext>
            </a:extLst>
          </p:cNvPr>
          <p:cNvSpPr/>
          <p:nvPr/>
        </p:nvSpPr>
        <p:spPr>
          <a:xfrm>
            <a:off x="367862" y="0"/>
            <a:ext cx="11461531" cy="1665521"/>
          </a:xfrm>
          <a:prstGeom prst="rect">
            <a:avLst/>
          </a:prstGeom>
        </p:spPr>
        <p:txBody>
          <a:bodyPr wrap="square">
            <a:spAutoFit/>
          </a:bodyPr>
          <a:lstStyle/>
          <a:p>
            <a:pPr marR="0" lvl="0" algn="ctr">
              <a:lnSpc>
                <a:spcPct val="150000"/>
              </a:lnSpc>
              <a:spcBef>
                <a:spcPts val="0"/>
              </a:spcBef>
              <a:spcAft>
                <a:spcPts val="800"/>
              </a:spcAft>
            </a:pPr>
            <a:r>
              <a:rPr lang="en-US" sz="3600" b="1" dirty="0">
                <a:latin typeface="Times New Roman" panose="02020603050405020304" pitchFamily="18" charset="0"/>
                <a:ea typeface="Calibri" panose="020F0502020204030204" pitchFamily="34" charset="0"/>
                <a:cs typeface="Mangal" panose="02040503050203030202" pitchFamily="18" charset="0"/>
              </a:rPr>
              <a:t>CONTEMPORARY CHALLENGES IN HUMAN RIGHTS LAW</a:t>
            </a:r>
            <a:endParaRPr lang="en-US" sz="3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CBA391D5-44A4-4244-92BE-55EE183099A5}"/>
              </a:ext>
            </a:extLst>
          </p:cNvPr>
          <p:cNvSpPr/>
          <p:nvPr/>
        </p:nvSpPr>
        <p:spPr>
          <a:xfrm>
            <a:off x="362607" y="1521667"/>
            <a:ext cx="11461531" cy="5336333"/>
          </a:xfrm>
          <a:prstGeom prst="rect">
            <a:avLst/>
          </a:prstGeom>
        </p:spPr>
        <p:txBody>
          <a:bodyPr wrap="square">
            <a:spAutoFit/>
          </a:bodyPr>
          <a:lstStyle/>
          <a:p>
            <a:pPr algn="just">
              <a:lnSpc>
                <a:spcPct val="150000"/>
              </a:lnSpc>
              <a:spcAft>
                <a:spcPts val="800"/>
              </a:spcAft>
            </a:pPr>
            <a:r>
              <a:rPr lang="en-US" b="1" dirty="0">
                <a:latin typeface="Times New Roman" panose="02020603050405020304" pitchFamily="18" charset="0"/>
                <a:ea typeface="Calibri" panose="020F0502020204030204" pitchFamily="34" charset="0"/>
                <a:cs typeface="Times New Roman" panose="02020603050405020304" pitchFamily="18" charset="0"/>
              </a:rPr>
              <a:t>a) Digital and Technological Human Rights: </a:t>
            </a:r>
            <a:r>
              <a:rPr lang="en-US" dirty="0">
                <a:latin typeface="Times New Roman" panose="02020603050405020304" pitchFamily="18" charset="0"/>
                <a:ea typeface="Calibri" panose="020F0502020204030204" pitchFamily="34" charset="0"/>
                <a:cs typeface="Times New Roman" panose="02020603050405020304" pitchFamily="18" charset="0"/>
              </a:rPr>
              <a:t>Legislation like the GDPR enhances individual control over personal data, while the UNGPs require companies to respect digital rights. Key ICCPR articles address freedom of expression and privacy concerns in the digital age.</a:t>
            </a:r>
          </a:p>
          <a:p>
            <a:pPr algn="just">
              <a:lnSpc>
                <a:spcPct val="150000"/>
              </a:lnSpc>
              <a:spcAft>
                <a:spcPts val="800"/>
              </a:spcAft>
            </a:pPr>
            <a:r>
              <a:rPr lang="en-US" b="1" dirty="0">
                <a:latin typeface="Times New Roman" panose="02020603050405020304" pitchFamily="18" charset="0"/>
                <a:ea typeface="Calibri" panose="020F0502020204030204" pitchFamily="34" charset="0"/>
                <a:cs typeface="Times New Roman" panose="02020603050405020304" pitchFamily="18" charset="0"/>
              </a:rPr>
              <a:t>b) Environmental and Climate Justice: </a:t>
            </a:r>
            <a:r>
              <a:rPr lang="en-US" dirty="0">
                <a:latin typeface="Times New Roman" panose="02020603050405020304" pitchFamily="18" charset="0"/>
                <a:ea typeface="Calibri" panose="020F0502020204030204" pitchFamily="34" charset="0"/>
                <a:cs typeface="Times New Roman" panose="02020603050405020304" pitchFamily="18" charset="0"/>
              </a:rPr>
              <a:t>The UN Human Rights Council recognizes the right to a healthy environment, urging countries to mitigate environmental harm. International legal frameworks aim to ensure all individuals can enjoy a sustainable environment.</a:t>
            </a:r>
          </a:p>
          <a:p>
            <a:pPr algn="just">
              <a:lnSpc>
                <a:spcPct val="150000"/>
              </a:lnSpc>
              <a:spcAft>
                <a:spcPts val="800"/>
              </a:spcAft>
            </a:pPr>
            <a:r>
              <a:rPr lang="en-US" b="1" dirty="0">
                <a:latin typeface="Times New Roman" panose="02020603050405020304" pitchFamily="18" charset="0"/>
                <a:ea typeface="Calibri" panose="020F0502020204030204" pitchFamily="34" charset="0"/>
                <a:cs typeface="Times New Roman" panose="02020603050405020304" pitchFamily="18" charset="0"/>
              </a:rPr>
              <a:t>c) Migration and Refugee Rights: </a:t>
            </a:r>
            <a:r>
              <a:rPr lang="en-US" dirty="0">
                <a:latin typeface="Times New Roman" panose="02020603050405020304" pitchFamily="18" charset="0"/>
                <a:ea typeface="Calibri" panose="020F0502020204030204" pitchFamily="34" charset="0"/>
                <a:cs typeface="Times New Roman" panose="02020603050405020304" pitchFamily="18" charset="0"/>
              </a:rPr>
              <a:t>Global migration issues, driven by conflict and inequality, lead to human rights violations for refugees and migrants. International laws, including the 1951 Refugee Convention, aim to protect their rights and promote safe migration, ensuring access to labor, healthcare, and education</a:t>
            </a:r>
          </a:p>
          <a:p>
            <a:pPr algn="just">
              <a:lnSpc>
                <a:spcPct val="150000"/>
              </a:lnSpc>
              <a:spcAft>
                <a:spcPts val="800"/>
              </a:spcAft>
            </a:pPr>
            <a:r>
              <a:rPr lang="en-US" b="1" dirty="0">
                <a:latin typeface="Times New Roman" panose="02020603050405020304" pitchFamily="18" charset="0"/>
                <a:ea typeface="Calibri" panose="020F0502020204030204" pitchFamily="34" charset="0"/>
                <a:cs typeface="Times New Roman" panose="02020603050405020304" pitchFamily="18" charset="0"/>
              </a:rPr>
              <a:t>d) Gender and LGBTQ+ Rights: </a:t>
            </a:r>
            <a:r>
              <a:rPr lang="en-US" dirty="0">
                <a:latin typeface="Times New Roman" panose="02020603050405020304" pitchFamily="18" charset="0"/>
                <a:ea typeface="Calibri" panose="020F0502020204030204" pitchFamily="34" charset="0"/>
                <a:cs typeface="Times New Roman" panose="02020603050405020304" pitchFamily="18" charset="0"/>
              </a:rPr>
              <a:t>Despite progress, significant barriers remain for gender equality and LGBTQ+ rights. International law promotes non-discrimination, with CEDAW and the Yogyakarta Principles advocating for protection against discrimination based on gender and sexual orientation. </a:t>
            </a:r>
          </a:p>
        </p:txBody>
      </p:sp>
    </p:spTree>
    <p:extLst>
      <p:ext uri="{BB962C8B-B14F-4D97-AF65-F5344CB8AC3E}">
        <p14:creationId xmlns:p14="http://schemas.microsoft.com/office/powerpoint/2010/main" val="24244574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4A5AAC8-B620-4BED-8ACC-B4B5C3F60326}"/>
              </a:ext>
            </a:extLst>
          </p:cNvPr>
          <p:cNvSpPr/>
          <p:nvPr/>
        </p:nvSpPr>
        <p:spPr>
          <a:xfrm>
            <a:off x="412530" y="545898"/>
            <a:ext cx="11146221" cy="1490729"/>
          </a:xfrm>
          <a:prstGeom prst="rect">
            <a:avLst/>
          </a:prstGeom>
        </p:spPr>
        <p:txBody>
          <a:bodyPr wrap="square">
            <a:spAutoFit/>
          </a:bodyPr>
          <a:lstStyle/>
          <a:p>
            <a:pPr marR="0" lvl="0" algn="ctr">
              <a:lnSpc>
                <a:spcPct val="150000"/>
              </a:lnSpc>
              <a:spcBef>
                <a:spcPts val="0"/>
              </a:spcBef>
              <a:spcAft>
                <a:spcPts val="800"/>
              </a:spcAft>
            </a:pPr>
            <a:r>
              <a:rPr lang="en-US" sz="3200" b="1" dirty="0">
                <a:latin typeface="Times New Roman" panose="02020603050405020304" pitchFamily="18" charset="0"/>
                <a:ea typeface="Calibri" panose="020F0502020204030204" pitchFamily="34" charset="0"/>
                <a:cs typeface="Mangal" panose="02040503050203030202" pitchFamily="18" charset="0"/>
              </a:rPr>
              <a:t>ROLE OF INTERNATIONAL ORGANIZATIONS AND LEGAL INSTRUMENTS</a:t>
            </a:r>
            <a:endParaRPr lang="en-US" sz="32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2DC2AF12-AAB0-41FD-9917-93E648E08776}"/>
              </a:ext>
            </a:extLst>
          </p:cNvPr>
          <p:cNvSpPr/>
          <p:nvPr/>
        </p:nvSpPr>
        <p:spPr>
          <a:xfrm>
            <a:off x="412530" y="2213480"/>
            <a:ext cx="11366938" cy="3879524"/>
          </a:xfrm>
          <a:prstGeom prst="rect">
            <a:avLst/>
          </a:prstGeom>
        </p:spPr>
        <p:txBody>
          <a:bodyPr wrap="square">
            <a:spAutoFit/>
          </a:bodyPr>
          <a:lstStyle/>
          <a:p>
            <a:pPr algn="just">
              <a:lnSpc>
                <a:spcPct val="150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International organizations are crucial for promoting and protecting human rights globally through conventions and treaties. Key players include:</a:t>
            </a:r>
          </a:p>
          <a:p>
            <a:pPr marL="285750" indent="-285750" algn="just">
              <a:lnSpc>
                <a:spcPct val="150000"/>
              </a:lnSpc>
              <a:spcAft>
                <a:spcPts val="800"/>
              </a:spcAft>
              <a:buFont typeface="Arial" panose="020B0604020202020204" pitchFamily="34" charset="0"/>
              <a:buChar char="•"/>
            </a:pPr>
            <a:r>
              <a:rPr lang="en-US" b="1" dirty="0">
                <a:latin typeface="Times New Roman" panose="02020603050405020304" pitchFamily="18" charset="0"/>
                <a:ea typeface="Calibri" panose="020F0502020204030204" pitchFamily="34" charset="0"/>
                <a:cs typeface="Times New Roman" panose="02020603050405020304" pitchFamily="18" charset="0"/>
              </a:rPr>
              <a:t>The UN: </a:t>
            </a:r>
            <a:r>
              <a:rPr lang="en-US" dirty="0">
                <a:latin typeface="Times New Roman" panose="02020603050405020304" pitchFamily="18" charset="0"/>
                <a:ea typeface="Calibri" panose="020F0502020204030204" pitchFamily="34" charset="0"/>
                <a:cs typeface="Times New Roman" panose="02020603050405020304" pitchFamily="18" charset="0"/>
              </a:rPr>
              <a:t>The UN is the primary agency for human rights, focusing on dignity, equality, and international cooperation. Its main legal tools include:</a:t>
            </a:r>
          </a:p>
          <a:p>
            <a:pPr lvl="1" algn="just">
              <a:lnSpc>
                <a:spcPct val="150000"/>
              </a:lnSpc>
              <a:spcAft>
                <a:spcPts val="800"/>
              </a:spcAft>
            </a:pPr>
            <a:r>
              <a:rPr lang="en-US" b="1" dirty="0">
                <a:latin typeface="Times New Roman" panose="02020603050405020304" pitchFamily="18" charset="0"/>
                <a:ea typeface="Calibri" panose="020F0502020204030204" pitchFamily="34" charset="0"/>
                <a:cs typeface="Times New Roman" panose="02020603050405020304" pitchFamily="18" charset="0"/>
              </a:rPr>
              <a:t>- UDHR (1948): </a:t>
            </a:r>
            <a:r>
              <a:rPr lang="en-US" dirty="0">
                <a:latin typeface="Times New Roman" panose="02020603050405020304" pitchFamily="18" charset="0"/>
                <a:ea typeface="Calibri" panose="020F0502020204030204" pitchFamily="34" charset="0"/>
                <a:cs typeface="Times New Roman" panose="02020603050405020304" pitchFamily="18" charset="0"/>
              </a:rPr>
              <a:t>Establishes fundamental human rights but is not legally binding.</a:t>
            </a:r>
          </a:p>
          <a:p>
            <a:pPr lvl="1" algn="just">
              <a:lnSpc>
                <a:spcPct val="150000"/>
              </a:lnSpc>
              <a:spcAft>
                <a:spcPts val="800"/>
              </a:spcAft>
            </a:pPr>
            <a:r>
              <a:rPr lang="en-US" b="1" dirty="0">
                <a:latin typeface="Times New Roman" panose="02020603050405020304" pitchFamily="18" charset="0"/>
                <a:ea typeface="Calibri" panose="020F0502020204030204" pitchFamily="34" charset="0"/>
                <a:cs typeface="Times New Roman" panose="02020603050405020304" pitchFamily="18" charset="0"/>
              </a:rPr>
              <a:t>- ICCPR (1966): </a:t>
            </a:r>
            <a:r>
              <a:rPr lang="en-US" dirty="0">
                <a:latin typeface="Times New Roman" panose="02020603050405020304" pitchFamily="18" charset="0"/>
                <a:ea typeface="Calibri" panose="020F0502020204030204" pitchFamily="34" charset="0"/>
                <a:cs typeface="Times New Roman" panose="02020603050405020304" pitchFamily="18" charset="0"/>
              </a:rPr>
              <a:t>Guarantees rights such as life, freedom of speech, and anti-torture measures for signatory states.</a:t>
            </a:r>
          </a:p>
          <a:p>
            <a:pPr lvl="1" algn="just">
              <a:lnSpc>
                <a:spcPct val="150000"/>
              </a:lnSpc>
              <a:spcAft>
                <a:spcPts val="800"/>
              </a:spcAft>
            </a:pPr>
            <a:r>
              <a:rPr lang="en-US" b="1" dirty="0">
                <a:latin typeface="Times New Roman" panose="02020603050405020304" pitchFamily="18" charset="0"/>
                <a:ea typeface="Calibri" panose="020F0502020204030204" pitchFamily="34" charset="0"/>
                <a:cs typeface="Times New Roman" panose="02020603050405020304" pitchFamily="18" charset="0"/>
              </a:rPr>
              <a:t>- ICESCR: </a:t>
            </a:r>
            <a:r>
              <a:rPr lang="en-US" dirty="0">
                <a:latin typeface="Times New Roman" panose="02020603050405020304" pitchFamily="18" charset="0"/>
                <a:ea typeface="Calibri" panose="020F0502020204030204" pitchFamily="34" charset="0"/>
                <a:cs typeface="Times New Roman" panose="02020603050405020304" pitchFamily="18" charset="0"/>
              </a:rPr>
              <a:t>Addresses rights related to health, education, and employment.</a:t>
            </a:r>
          </a:p>
          <a:p>
            <a:pPr lvl="1" algn="just">
              <a:lnSpc>
                <a:spcPct val="150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 Various UN Human Rights Councils monitor compliance.</a:t>
            </a:r>
          </a:p>
        </p:txBody>
      </p:sp>
    </p:spTree>
    <p:extLst>
      <p:ext uri="{BB962C8B-B14F-4D97-AF65-F5344CB8AC3E}">
        <p14:creationId xmlns:p14="http://schemas.microsoft.com/office/powerpoint/2010/main" val="12894609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BE71456-C7D3-456F-BDD2-C627251B4A64}"/>
              </a:ext>
            </a:extLst>
          </p:cNvPr>
          <p:cNvSpPr/>
          <p:nvPr/>
        </p:nvSpPr>
        <p:spPr>
          <a:xfrm>
            <a:off x="315310" y="490072"/>
            <a:ext cx="11288110" cy="6059608"/>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US" b="1" dirty="0">
                <a:latin typeface="Times New Roman" panose="02020603050405020304" pitchFamily="18" charset="0"/>
                <a:ea typeface="Calibri" panose="020F0502020204030204" pitchFamily="34" charset="0"/>
                <a:cs typeface="Times New Roman" panose="02020603050405020304" pitchFamily="18" charset="0"/>
              </a:rPr>
              <a:t>International Labor Organization (ILO): </a:t>
            </a:r>
            <a:r>
              <a:rPr lang="en-US" dirty="0">
                <a:latin typeface="Times New Roman" panose="02020603050405020304" pitchFamily="18" charset="0"/>
                <a:ea typeface="Calibri" panose="020F0502020204030204" pitchFamily="34" charset="0"/>
                <a:cs typeface="Times New Roman" panose="02020603050405020304" pitchFamily="18" charset="0"/>
              </a:rPr>
              <a:t>An agency of the UN that advocates for labor rights and social justice, ensuring fair wages and working conditions. Key legal instruments include: ILO conventions that protect workers' rights, including the right to organize and collective bargaining.; ILO 138 Convention (1973) aims to prevent child labor.</a:t>
            </a:r>
          </a:p>
          <a:p>
            <a:pPr algn="just">
              <a:lnSpc>
                <a:spcPct val="150000"/>
              </a:lnSpc>
              <a:spcAft>
                <a:spcPts val="800"/>
              </a:spcAft>
            </a:pP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US" b="1" dirty="0">
                <a:latin typeface="Times New Roman" panose="02020603050405020304" pitchFamily="18" charset="0"/>
                <a:ea typeface="Calibri" panose="020F0502020204030204" pitchFamily="34" charset="0"/>
                <a:cs typeface="Times New Roman" panose="02020603050405020304" pitchFamily="18" charset="0"/>
              </a:rPr>
              <a:t>World Health Organization (WHO): </a:t>
            </a:r>
            <a:r>
              <a:rPr lang="en-US" dirty="0">
                <a:latin typeface="Times New Roman" panose="02020603050405020304" pitchFamily="18" charset="0"/>
                <a:ea typeface="Calibri" panose="020F0502020204030204" pitchFamily="34" charset="0"/>
                <a:cs typeface="Times New Roman" panose="02020603050405020304" pitchFamily="18" charset="0"/>
              </a:rPr>
              <a:t>A UN specialized agency focused on global health. Important legal documents include: International Health Regulations (IHR) (2005) A legally binding framework for managing global health threats while upholding human rights.; 2006 UN Convention on the Rights of Persons with Disabilities: Ensures equal access to health services and education for individuals with disabilities.</a:t>
            </a:r>
          </a:p>
        </p:txBody>
      </p:sp>
      <p:pic>
        <p:nvPicPr>
          <p:cNvPr id="3" name="Picture 2" descr="United States of America | International Labour Organization">
            <a:extLst>
              <a:ext uri="{FF2B5EF4-FFF2-40B4-BE49-F238E27FC236}">
                <a16:creationId xmlns:a16="http://schemas.microsoft.com/office/drawing/2014/main" id="{EA257EE0-6EE3-4F44-81BE-42FA1F0DCC0E}"/>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74199" y="1899591"/>
            <a:ext cx="3840546" cy="2183678"/>
          </a:xfrm>
          <a:prstGeom prst="rect">
            <a:avLst/>
          </a:prstGeom>
          <a:noFill/>
          <a:ln>
            <a:noFill/>
          </a:ln>
        </p:spPr>
      </p:pic>
      <p:sp>
        <p:nvSpPr>
          <p:cNvPr id="4" name="Rectangle 3">
            <a:extLst>
              <a:ext uri="{FF2B5EF4-FFF2-40B4-BE49-F238E27FC236}">
                <a16:creationId xmlns:a16="http://schemas.microsoft.com/office/drawing/2014/main" id="{FADBA919-0A85-40A5-80F6-1563F5FAEAB0}"/>
              </a:ext>
            </a:extLst>
          </p:cNvPr>
          <p:cNvSpPr/>
          <p:nvPr/>
        </p:nvSpPr>
        <p:spPr>
          <a:xfrm>
            <a:off x="3243480" y="4240925"/>
            <a:ext cx="4901983" cy="463397"/>
          </a:xfrm>
          <a:prstGeom prst="rect">
            <a:avLst/>
          </a:prstGeom>
        </p:spPr>
        <p:txBody>
          <a:bodyPr wrap="none">
            <a:spAutoFit/>
          </a:bodyPr>
          <a:lstStyle/>
          <a:p>
            <a:pPr algn="ctr">
              <a:lnSpc>
                <a:spcPct val="150000"/>
              </a:lnSpc>
              <a:spcAft>
                <a:spcPts val="800"/>
              </a:spcAft>
            </a:pPr>
            <a:r>
              <a:rPr lang="en-US" b="1" dirty="0">
                <a:latin typeface="Times New Roman" panose="02020603050405020304" pitchFamily="18" charset="0"/>
                <a:ea typeface="Calibri" panose="020F0502020204030204" pitchFamily="34" charset="0"/>
                <a:cs typeface="Mangal" panose="02040503050203030202" pitchFamily="18" charset="0"/>
              </a:rPr>
              <a:t>Figure 1:</a:t>
            </a:r>
            <a:r>
              <a:rPr lang="en-US" dirty="0">
                <a:latin typeface="Times New Roman" panose="02020603050405020304" pitchFamily="18" charset="0"/>
                <a:ea typeface="Calibri" panose="020F0502020204030204" pitchFamily="34" charset="0"/>
                <a:cs typeface="Mangal" panose="02040503050203030202" pitchFamily="18" charset="0"/>
              </a:rPr>
              <a:t> International </a:t>
            </a:r>
            <a:r>
              <a:rPr lang="en-US" dirty="0" err="1">
                <a:latin typeface="Times New Roman" panose="02020603050405020304" pitchFamily="18" charset="0"/>
                <a:ea typeface="Calibri" panose="020F0502020204030204" pitchFamily="34" charset="0"/>
                <a:cs typeface="Mangal" panose="02040503050203030202" pitchFamily="18" charset="0"/>
              </a:rPr>
              <a:t>Labour</a:t>
            </a:r>
            <a:r>
              <a:rPr lang="en-US" dirty="0">
                <a:latin typeface="Times New Roman" panose="02020603050405020304" pitchFamily="18" charset="0"/>
                <a:ea typeface="Calibri" panose="020F0502020204030204" pitchFamily="34" charset="0"/>
                <a:cs typeface="Mangal" panose="02040503050203030202" pitchFamily="18" charset="0"/>
              </a:rPr>
              <a:t> Organization (ILO)</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0437711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E86F649-7F8B-41FE-89CF-48043C871EDD}"/>
              </a:ext>
            </a:extLst>
          </p:cNvPr>
          <p:cNvSpPr/>
          <p:nvPr/>
        </p:nvSpPr>
        <p:spPr>
          <a:xfrm>
            <a:off x="546537" y="273635"/>
            <a:ext cx="11098925" cy="916982"/>
          </a:xfrm>
          <a:prstGeom prst="rect">
            <a:avLst/>
          </a:prstGeom>
        </p:spPr>
        <p:txBody>
          <a:bodyPr wrap="square">
            <a:spAutoFit/>
          </a:bodyPr>
          <a:lstStyle/>
          <a:p>
            <a:pPr marR="0" lvl="0" algn="ctr">
              <a:lnSpc>
                <a:spcPct val="150000"/>
              </a:lnSpc>
              <a:spcBef>
                <a:spcPts val="0"/>
              </a:spcBef>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CASE LAW AND LEGAL PRECEDENTS</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D01C10F8-C4C1-4ACE-B95D-41A29B337F39}"/>
              </a:ext>
            </a:extLst>
          </p:cNvPr>
          <p:cNvSpPr/>
          <p:nvPr/>
        </p:nvSpPr>
        <p:spPr>
          <a:xfrm>
            <a:off x="346841" y="1340222"/>
            <a:ext cx="11098925" cy="5023426"/>
          </a:xfrm>
          <a:prstGeom prst="rect">
            <a:avLst/>
          </a:prstGeom>
        </p:spPr>
        <p:txBody>
          <a:bodyPr wrap="square">
            <a:spAutoFit/>
          </a:bodyPr>
          <a:lstStyle/>
          <a:p>
            <a:pPr algn="just">
              <a:lnSpc>
                <a:spcPct val="150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Significant legal precedents have shaped modern human rights legislation through landmark cases addressing human rights violations and setting global standards.</a:t>
            </a:r>
          </a:p>
          <a:p>
            <a:pPr marL="800100" lvl="1" indent="-342900" algn="just">
              <a:lnSpc>
                <a:spcPct val="150000"/>
              </a:lnSpc>
              <a:spcAft>
                <a:spcPts val="800"/>
              </a:spcAft>
              <a:buAutoNum type="arabicPeriod"/>
            </a:pPr>
            <a:r>
              <a:rPr lang="en-US" b="1" dirty="0" err="1">
                <a:latin typeface="Times New Roman" panose="02020603050405020304" pitchFamily="18" charset="0"/>
                <a:ea typeface="Calibri" panose="020F0502020204030204" pitchFamily="34" charset="0"/>
                <a:cs typeface="Times New Roman" panose="02020603050405020304" pitchFamily="18" charset="0"/>
              </a:rPr>
              <a:t>Filártiga</a:t>
            </a:r>
            <a:r>
              <a:rPr lang="en-US" b="1" dirty="0">
                <a:latin typeface="Times New Roman" panose="02020603050405020304" pitchFamily="18" charset="0"/>
                <a:ea typeface="Calibri" panose="020F0502020204030204" pitchFamily="34" charset="0"/>
                <a:cs typeface="Times New Roman" panose="02020603050405020304" pitchFamily="18" charset="0"/>
              </a:rPr>
              <a:t> v. Peña-</a:t>
            </a:r>
            <a:r>
              <a:rPr lang="en-US" b="1" dirty="0" err="1">
                <a:latin typeface="Times New Roman" panose="02020603050405020304" pitchFamily="18" charset="0"/>
                <a:ea typeface="Calibri" panose="020F0502020204030204" pitchFamily="34" charset="0"/>
                <a:cs typeface="Times New Roman" panose="02020603050405020304" pitchFamily="18" charset="0"/>
              </a:rPr>
              <a:t>Irala</a:t>
            </a:r>
            <a:r>
              <a:rPr lang="en-US" b="1" dirty="0">
                <a:latin typeface="Times New Roman" panose="02020603050405020304" pitchFamily="18" charset="0"/>
                <a:ea typeface="Calibri" panose="020F0502020204030204" pitchFamily="34" charset="0"/>
                <a:cs typeface="Times New Roman" panose="02020603050405020304" pitchFamily="18" charset="0"/>
              </a:rPr>
              <a:t> (1980)</a:t>
            </a:r>
          </a:p>
          <a:p>
            <a:pPr algn="just">
              <a:lnSpc>
                <a:spcPct val="150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This case established that torture violates human rights laws globally. The U.S. court ruled that the </a:t>
            </a:r>
            <a:r>
              <a:rPr lang="en-US" dirty="0" err="1">
                <a:latin typeface="Times New Roman" panose="02020603050405020304" pitchFamily="18" charset="0"/>
                <a:ea typeface="Calibri" panose="020F0502020204030204" pitchFamily="34" charset="0"/>
                <a:cs typeface="Times New Roman" panose="02020603050405020304" pitchFamily="18" charset="0"/>
              </a:rPr>
              <a:t>Filártiga</a:t>
            </a:r>
            <a:r>
              <a:rPr lang="en-US" dirty="0">
                <a:latin typeface="Times New Roman" panose="02020603050405020304" pitchFamily="18" charset="0"/>
                <a:ea typeface="Calibri" panose="020F0502020204030204" pitchFamily="34" charset="0"/>
                <a:cs typeface="Times New Roman" panose="02020603050405020304" pitchFamily="18" charset="0"/>
              </a:rPr>
              <a:t> family could sue a Paraguayan police officer for torture under the Alien Tort Statute, allowing U.S. courts to hear international law violation cases occurring abroad. This expanded human rights protections under universal jurisdiction.</a:t>
            </a:r>
          </a:p>
          <a:p>
            <a:pPr lvl="1" algn="just">
              <a:lnSpc>
                <a:spcPct val="150000"/>
              </a:lnSpc>
              <a:spcAft>
                <a:spcPts val="800"/>
              </a:spcAft>
            </a:pPr>
            <a:r>
              <a:rPr lang="en-US" b="1" dirty="0">
                <a:latin typeface="Times New Roman" panose="02020603050405020304" pitchFamily="18" charset="0"/>
                <a:ea typeface="Calibri" panose="020F0502020204030204" pitchFamily="34" charset="0"/>
                <a:cs typeface="Times New Roman" panose="02020603050405020304" pitchFamily="18" charset="0"/>
              </a:rPr>
              <a:t>2. </a:t>
            </a:r>
            <a:r>
              <a:rPr lang="en-US" b="1" dirty="0" err="1">
                <a:latin typeface="Times New Roman" panose="02020603050405020304" pitchFamily="18" charset="0"/>
                <a:ea typeface="Calibri" panose="020F0502020204030204" pitchFamily="34" charset="0"/>
                <a:cs typeface="Times New Roman" panose="02020603050405020304" pitchFamily="18" charset="0"/>
              </a:rPr>
              <a:t>Soering</a:t>
            </a:r>
            <a:r>
              <a:rPr lang="en-US" b="1" dirty="0">
                <a:latin typeface="Times New Roman" panose="02020603050405020304" pitchFamily="18" charset="0"/>
                <a:ea typeface="Calibri" panose="020F0502020204030204" pitchFamily="34" charset="0"/>
                <a:cs typeface="Times New Roman" panose="02020603050405020304" pitchFamily="18" charset="0"/>
              </a:rPr>
              <a:t> v. United Kingdom (1989)</a:t>
            </a:r>
          </a:p>
          <a:p>
            <a:pPr algn="just">
              <a:lnSpc>
                <a:spcPct val="150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The European Court of Human Rights addressed the risk of brutal treatment or the death penalty upon extradition. The court ruled that extraditing </a:t>
            </a:r>
            <a:r>
              <a:rPr lang="en-US" dirty="0" err="1">
                <a:latin typeface="Times New Roman" panose="02020603050405020304" pitchFamily="18" charset="0"/>
                <a:ea typeface="Calibri" panose="020F0502020204030204" pitchFamily="34" charset="0"/>
                <a:cs typeface="Times New Roman" panose="02020603050405020304" pitchFamily="18" charset="0"/>
              </a:rPr>
              <a:t>Soering</a:t>
            </a:r>
            <a:r>
              <a:rPr lang="en-US" dirty="0">
                <a:latin typeface="Times New Roman" panose="02020603050405020304" pitchFamily="18" charset="0"/>
                <a:ea typeface="Calibri" panose="020F0502020204030204" pitchFamily="34" charset="0"/>
                <a:cs typeface="Times New Roman" panose="02020603050405020304" pitchFamily="18" charset="0"/>
              </a:rPr>
              <a:t> to the U.S. would violate Article 3 of the ECHR, which prohibits torture. This decision reinforced the non-refoulement principle, preventing states from extraditing individuals to countries where they may face inhumane treatment.</a:t>
            </a:r>
          </a:p>
        </p:txBody>
      </p:sp>
    </p:spTree>
    <p:extLst>
      <p:ext uri="{BB962C8B-B14F-4D97-AF65-F5344CB8AC3E}">
        <p14:creationId xmlns:p14="http://schemas.microsoft.com/office/powerpoint/2010/main" val="13137857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1EB1A3-BD2F-4179-9E1D-06D4E1D14EA2}"/>
              </a:ext>
            </a:extLst>
          </p:cNvPr>
          <p:cNvSpPr/>
          <p:nvPr/>
        </p:nvSpPr>
        <p:spPr>
          <a:xfrm>
            <a:off x="567559" y="359508"/>
            <a:ext cx="11067393" cy="916982"/>
          </a:xfrm>
          <a:prstGeom prst="rect">
            <a:avLst/>
          </a:prstGeom>
        </p:spPr>
        <p:txBody>
          <a:bodyPr wrap="square">
            <a:spAutoFit/>
          </a:bodyPr>
          <a:lstStyle/>
          <a:p>
            <a:pPr marR="0" lvl="0" algn="ctr">
              <a:lnSpc>
                <a:spcPct val="150000"/>
              </a:lnSpc>
              <a:spcBef>
                <a:spcPts val="0"/>
              </a:spcBef>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CONCLUSION</a:t>
            </a:r>
            <a:r>
              <a:rPr lang="en-US" sz="4000" dirty="0">
                <a:latin typeface="Times New Roman" panose="02020603050405020304" pitchFamily="18" charset="0"/>
                <a:ea typeface="Calibri" panose="020F0502020204030204" pitchFamily="34" charset="0"/>
                <a:cs typeface="Mangal" panose="02040503050203030202" pitchFamily="18" charset="0"/>
              </a:rPr>
              <a:t> </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2F454732-2AE6-44AA-A741-8DAA084DE192}"/>
              </a:ext>
            </a:extLst>
          </p:cNvPr>
          <p:cNvSpPr/>
          <p:nvPr/>
        </p:nvSpPr>
        <p:spPr>
          <a:xfrm>
            <a:off x="362607" y="1276490"/>
            <a:ext cx="11272345" cy="5028749"/>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As human rights have evolved within international law, they have shown a dramatic shift away from the primacy of states and toward the primacy of individuals as subjects of legal protection.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Human rights have been defined and sought to be enforced in a variety of cultural and geopolitical contexts through a series of international treaties, conventions, and legal organizations.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Yet, modern challenges like technological monitoring, global warming, displacement, and structural inequalities still challenge the strength of these legal frameworks.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The ever-changing nature of human rights requires ongoing adaptation, more effective enforcement mechanisms, and greater international cooperation to counter new threats.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Going forward, the efficacy of international human rights law will be a function of states and institutions' readiness to maintain fundamental values of dignity, justice, and equality in checking that human rights are the bedrock of international governance in a continuously changing world.</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980925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9407EAF-8303-4BD7-928D-67306556BF8C}"/>
              </a:ext>
            </a:extLst>
          </p:cNvPr>
          <p:cNvSpPr/>
          <p:nvPr/>
        </p:nvSpPr>
        <p:spPr>
          <a:xfrm>
            <a:off x="346842" y="642222"/>
            <a:ext cx="11114690" cy="916982"/>
          </a:xfrm>
          <a:prstGeom prst="rect">
            <a:avLst/>
          </a:prstGeom>
        </p:spPr>
        <p:txBody>
          <a:bodyPr wrap="square">
            <a:spAutoFit/>
          </a:bodyPr>
          <a:lstStyle/>
          <a:p>
            <a:pPr algn="ctr">
              <a:lnSpc>
                <a:spcPct val="150000"/>
              </a:lnSpc>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REFERENCES</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FEE7484A-27A9-4245-9129-EEFE75A4AB48}"/>
              </a:ext>
            </a:extLst>
          </p:cNvPr>
          <p:cNvSpPr/>
          <p:nvPr/>
        </p:nvSpPr>
        <p:spPr>
          <a:xfrm>
            <a:off x="698937" y="1807898"/>
            <a:ext cx="11114690" cy="4402744"/>
          </a:xfrm>
          <a:prstGeom prst="rect">
            <a:avLst/>
          </a:prstGeom>
        </p:spPr>
        <p:txBody>
          <a:bodyPr wrap="square">
            <a:spAutoFit/>
          </a:bodyPr>
          <a:lstStyle/>
          <a:p>
            <a:pPr marL="342900" marR="0" lvl="0" indent="-342900" algn="just">
              <a:lnSpc>
                <a:spcPct val="150000"/>
              </a:lnSpc>
              <a:spcBef>
                <a:spcPts val="0"/>
              </a:spcBef>
              <a:spcAft>
                <a:spcPts val="0"/>
              </a:spcAft>
              <a:buFont typeface="+mj-lt"/>
              <a:buAutoNum type="arabicPeriod"/>
            </a:pPr>
            <a:r>
              <a:rPr lang="en-US" dirty="0" err="1">
                <a:latin typeface="Times New Roman" panose="02020603050405020304" pitchFamily="18" charset="0"/>
                <a:ea typeface="Calibri" panose="020F0502020204030204" pitchFamily="34" charset="0"/>
                <a:cs typeface="Mangal" panose="02040503050203030202" pitchFamily="18" charset="0"/>
              </a:rPr>
              <a:t>Orakhelashvili</a:t>
            </a:r>
            <a:r>
              <a:rPr lang="en-US" dirty="0">
                <a:latin typeface="Times New Roman" panose="02020603050405020304" pitchFamily="18" charset="0"/>
                <a:ea typeface="Calibri" panose="020F0502020204030204" pitchFamily="34" charset="0"/>
                <a:cs typeface="Mangal" panose="02040503050203030202" pitchFamily="18" charset="0"/>
              </a:rPr>
              <a:t>, A. (2022). </a:t>
            </a:r>
            <a:r>
              <a:rPr lang="en-US" i="1" dirty="0" err="1">
                <a:latin typeface="Times New Roman" panose="02020603050405020304" pitchFamily="18" charset="0"/>
                <a:ea typeface="Calibri" panose="020F0502020204030204" pitchFamily="34" charset="0"/>
                <a:cs typeface="Mangal" panose="02040503050203030202" pitchFamily="18" charset="0"/>
              </a:rPr>
              <a:t>Akehurst's</a:t>
            </a:r>
            <a:r>
              <a:rPr lang="en-US" i="1" dirty="0">
                <a:latin typeface="Times New Roman" panose="02020603050405020304" pitchFamily="18" charset="0"/>
                <a:ea typeface="Calibri" panose="020F0502020204030204" pitchFamily="34" charset="0"/>
                <a:cs typeface="Mangal" panose="02040503050203030202" pitchFamily="18" charset="0"/>
              </a:rPr>
              <a:t> modern introduction to international law</a:t>
            </a:r>
            <a:r>
              <a:rPr lang="en-US" dirty="0">
                <a:latin typeface="Times New Roman" panose="02020603050405020304" pitchFamily="18" charset="0"/>
                <a:ea typeface="Calibri" panose="020F0502020204030204" pitchFamily="34" charset="0"/>
                <a:cs typeface="Mangal" panose="02040503050203030202" pitchFamily="18" charset="0"/>
              </a:rPr>
              <a:t>. Routledge.</a:t>
            </a:r>
            <a:endParaRPr lang="en-US"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US" dirty="0">
                <a:latin typeface="Times New Roman" panose="02020603050405020304" pitchFamily="18" charset="0"/>
                <a:ea typeface="Calibri" panose="020F0502020204030204" pitchFamily="34" charset="0"/>
                <a:cs typeface="Mangal" panose="02040503050203030202" pitchFamily="18" charset="0"/>
              </a:rPr>
              <a:t>Smith, R. K. (2022). </a:t>
            </a:r>
            <a:r>
              <a:rPr lang="en-US" i="1" dirty="0">
                <a:latin typeface="Times New Roman" panose="02020603050405020304" pitchFamily="18" charset="0"/>
                <a:ea typeface="Calibri" panose="020F0502020204030204" pitchFamily="34" charset="0"/>
                <a:cs typeface="Mangal" panose="02040503050203030202" pitchFamily="18" charset="0"/>
              </a:rPr>
              <a:t>International human rights law</a:t>
            </a:r>
            <a:r>
              <a:rPr lang="en-US" dirty="0">
                <a:latin typeface="Times New Roman" panose="02020603050405020304" pitchFamily="18" charset="0"/>
                <a:ea typeface="Calibri" panose="020F0502020204030204" pitchFamily="34" charset="0"/>
                <a:cs typeface="Mangal" panose="02040503050203030202" pitchFamily="18" charset="0"/>
              </a:rPr>
              <a:t>. Oxford University Press.</a:t>
            </a:r>
            <a:endParaRPr lang="en-US"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US" dirty="0">
                <a:latin typeface="Times New Roman" panose="02020603050405020304" pitchFamily="18" charset="0"/>
                <a:ea typeface="Calibri" panose="020F0502020204030204" pitchFamily="34" charset="0"/>
                <a:cs typeface="Mangal" panose="02040503050203030202" pitchFamily="18" charset="0"/>
              </a:rPr>
              <a:t>Shelton, D. (2015). </a:t>
            </a:r>
            <a:r>
              <a:rPr lang="en-US" i="1" dirty="0">
                <a:latin typeface="Times New Roman" panose="02020603050405020304" pitchFamily="18" charset="0"/>
                <a:ea typeface="Calibri" panose="020F0502020204030204" pitchFamily="34" charset="0"/>
                <a:cs typeface="Mangal" panose="02040503050203030202" pitchFamily="18" charset="0"/>
              </a:rPr>
              <a:t>Remedies in international human rights law</a:t>
            </a:r>
            <a:r>
              <a:rPr lang="en-US" dirty="0">
                <a:latin typeface="Times New Roman" panose="02020603050405020304" pitchFamily="18" charset="0"/>
                <a:ea typeface="Calibri" panose="020F0502020204030204" pitchFamily="34" charset="0"/>
                <a:cs typeface="Mangal" panose="02040503050203030202" pitchFamily="18" charset="0"/>
              </a:rPr>
              <a:t>. Oxford University Press (UK).</a:t>
            </a:r>
            <a:endParaRPr lang="en-US"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US" dirty="0">
                <a:latin typeface="Times New Roman" panose="02020603050405020304" pitchFamily="18" charset="0"/>
                <a:ea typeface="Calibri" panose="020F0502020204030204" pitchFamily="34" charset="0"/>
                <a:cs typeface="Mangal" panose="02040503050203030202" pitchFamily="18" charset="0"/>
              </a:rPr>
              <a:t>Donnelly, J., &amp; Whelan, D. J. (2020). </a:t>
            </a:r>
            <a:r>
              <a:rPr lang="en-US" i="1" dirty="0">
                <a:latin typeface="Times New Roman" panose="02020603050405020304" pitchFamily="18" charset="0"/>
                <a:ea typeface="Calibri" panose="020F0502020204030204" pitchFamily="34" charset="0"/>
                <a:cs typeface="Mangal" panose="02040503050203030202" pitchFamily="18" charset="0"/>
              </a:rPr>
              <a:t>International human rights</a:t>
            </a:r>
            <a:r>
              <a:rPr lang="en-US" dirty="0">
                <a:latin typeface="Times New Roman" panose="02020603050405020304" pitchFamily="18" charset="0"/>
                <a:ea typeface="Calibri" panose="020F0502020204030204" pitchFamily="34" charset="0"/>
                <a:cs typeface="Mangal" panose="02040503050203030202" pitchFamily="18" charset="0"/>
              </a:rPr>
              <a:t>. Routledge.</a:t>
            </a:r>
            <a:endParaRPr lang="en-US"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US" dirty="0">
                <a:latin typeface="Times New Roman" panose="02020603050405020304" pitchFamily="18" charset="0"/>
                <a:ea typeface="Calibri" panose="020F0502020204030204" pitchFamily="34" charset="0"/>
                <a:cs typeface="Mangal" panose="02040503050203030202" pitchFamily="18" charset="0"/>
              </a:rPr>
              <a:t>Addison, C. H. L., &amp; Koh, H. (2017). How is international human rights law enforced?. In </a:t>
            </a:r>
            <a:r>
              <a:rPr lang="en-US" i="1" dirty="0">
                <a:latin typeface="Times New Roman" panose="02020603050405020304" pitchFamily="18" charset="0"/>
                <a:ea typeface="Calibri" panose="020F0502020204030204" pitchFamily="34" charset="0"/>
                <a:cs typeface="Mangal" panose="02040503050203030202" pitchFamily="18" charset="0"/>
              </a:rPr>
              <a:t>International Law of Human Rights</a:t>
            </a:r>
            <a:r>
              <a:rPr lang="en-US" dirty="0">
                <a:latin typeface="Times New Roman" panose="02020603050405020304" pitchFamily="18" charset="0"/>
                <a:ea typeface="Calibri" panose="020F0502020204030204" pitchFamily="34" charset="0"/>
                <a:cs typeface="Mangal" panose="02040503050203030202" pitchFamily="18" charset="0"/>
              </a:rPr>
              <a:t> (pp. 241-262). Routledge.</a:t>
            </a:r>
            <a:endParaRPr lang="en-US"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mj-lt"/>
              <a:buAutoNum type="arabicPeriod"/>
            </a:pPr>
            <a:r>
              <a:rPr lang="en-US" dirty="0">
                <a:latin typeface="Times New Roman" panose="02020603050405020304" pitchFamily="18" charset="0"/>
                <a:cs typeface="Mangal" panose="02040503050203030202" pitchFamily="18" charset="0"/>
              </a:rPr>
              <a:t>Mayer, A. E. (2018). Islam and human rights: Tradition and politics. Routledge.</a:t>
            </a:r>
          </a:p>
          <a:p>
            <a:pPr marL="342900" marR="0" lvl="0" indent="-342900" algn="just">
              <a:lnSpc>
                <a:spcPct val="150000"/>
              </a:lnSpc>
              <a:spcBef>
                <a:spcPts val="0"/>
              </a:spcBef>
              <a:spcAft>
                <a:spcPts val="800"/>
              </a:spcAft>
              <a:buFont typeface="+mj-lt"/>
              <a:buAutoNum type="arabicPeriod"/>
            </a:pPr>
            <a:r>
              <a:rPr lang="en-US" dirty="0">
                <a:latin typeface="Times New Roman" panose="02020603050405020304" pitchFamily="18" charset="0"/>
                <a:cs typeface="Mangal" panose="02040503050203030202" pitchFamily="18" charset="0"/>
              </a:rPr>
              <a:t>Charlesworth, H., &amp; </a:t>
            </a:r>
            <a:r>
              <a:rPr lang="en-US" dirty="0" err="1">
                <a:latin typeface="Times New Roman" panose="02020603050405020304" pitchFamily="18" charset="0"/>
                <a:cs typeface="Mangal" panose="02040503050203030202" pitchFamily="18" charset="0"/>
              </a:rPr>
              <a:t>Chinkin</a:t>
            </a:r>
            <a:r>
              <a:rPr lang="en-US" dirty="0">
                <a:latin typeface="Times New Roman" panose="02020603050405020304" pitchFamily="18" charset="0"/>
                <a:cs typeface="Mangal" panose="02040503050203030202" pitchFamily="18" charset="0"/>
              </a:rPr>
              <a:t>, C. (2022). The boundaries of international law: A feminist analysis, with a new introduction. Manchester University Press.</a:t>
            </a:r>
          </a:p>
          <a:p>
            <a:pPr marL="342900" marR="0" lvl="0" indent="-342900" algn="just">
              <a:lnSpc>
                <a:spcPct val="150000"/>
              </a:lnSpc>
              <a:spcBef>
                <a:spcPts val="0"/>
              </a:spcBef>
              <a:spcAft>
                <a:spcPts val="800"/>
              </a:spcAft>
              <a:buFont typeface="+mj-lt"/>
              <a:buAutoNum type="arabicPeriod"/>
            </a:pPr>
            <a:r>
              <a:rPr lang="en-US" dirty="0">
                <a:latin typeface="Times New Roman" panose="02020603050405020304" pitchFamily="18" charset="0"/>
                <a:cs typeface="Mangal" panose="02040503050203030202" pitchFamily="18" charset="0"/>
              </a:rPr>
              <a:t>Forsythe, D. P. (2012). Human rights in international relations. Cambridge University Press.</a:t>
            </a:r>
          </a:p>
        </p:txBody>
      </p:sp>
    </p:spTree>
    <p:extLst>
      <p:ext uri="{BB962C8B-B14F-4D97-AF65-F5344CB8AC3E}">
        <p14:creationId xmlns:p14="http://schemas.microsoft.com/office/powerpoint/2010/main" val="33838980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AB08B0F-7759-42D5-AA2A-FCFBEF6A3616}"/>
              </a:ext>
            </a:extLst>
          </p:cNvPr>
          <p:cNvSpPr/>
          <p:nvPr/>
        </p:nvSpPr>
        <p:spPr>
          <a:xfrm>
            <a:off x="3781330" y="1912319"/>
            <a:ext cx="4124847" cy="2123658"/>
          </a:xfrm>
          <a:prstGeom prst="rect">
            <a:avLst/>
          </a:prstGeom>
        </p:spPr>
        <p:txBody>
          <a:bodyPr wrap="none">
            <a:spAutoFit/>
          </a:bodyPr>
          <a:lstStyle/>
          <a:p>
            <a:pPr algn="just">
              <a:lnSpc>
                <a:spcPct val="150000"/>
              </a:lnSpc>
              <a:spcAft>
                <a:spcPts val="800"/>
              </a:spcAft>
            </a:pPr>
            <a:r>
              <a:rPr lang="en-US" sz="9600" dirty="0">
                <a:latin typeface="Edwardian Script ITC" panose="030303020407070D0804" pitchFamily="66" charset="0"/>
                <a:ea typeface="Calibri" panose="020F0502020204030204" pitchFamily="34" charset="0"/>
                <a:cs typeface="Mangal" panose="02040503050203030202" pitchFamily="18" charset="0"/>
              </a:rPr>
              <a:t>Thank you </a:t>
            </a:r>
            <a:endParaRPr lang="en-US" sz="8800" dirty="0">
              <a:effectLst/>
              <a:latin typeface="Edwardian Script ITC" panose="030303020407070D0804" pitchFamily="66"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36270503"/>
      </p:ext>
    </p:extLst>
  </p:cSld>
  <p:clrMapOvr>
    <a:masterClrMapping/>
  </p:clrMapOvr>
</p:sld>
</file>

<file path=ppt/theme/theme1.xml><?xml version="1.0" encoding="utf-8"?>
<a:theme xmlns:a="http://schemas.openxmlformats.org/drawingml/2006/main" name="Facet">
  <a:themeElements>
    <a:clrScheme name="Yellow Orang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30</TotalTime>
  <Words>1754</Words>
  <Application>Microsoft Office PowerPoint</Application>
  <PresentationFormat>Widescreen</PresentationFormat>
  <Paragraphs>74</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Edwardian Script ITC</vt:lpstr>
      <vt:lpstr>Times New Roman</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29</cp:revision>
  <dcterms:created xsi:type="dcterms:W3CDTF">2025-02-25T07:16:16Z</dcterms:created>
  <dcterms:modified xsi:type="dcterms:W3CDTF">2025-03-20T10:18:38Z</dcterms:modified>
</cp:coreProperties>
</file>