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hweta@mangalayatan.edu.in.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s://gamma.app"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91440" y="0"/>
            <a:ext cx="14630400" cy="8229600"/>
          </a:xfrm>
          <a:prstGeom prst="rect">
            <a:avLst/>
          </a:prstGeom>
          <a:solidFill>
            <a:srgbClr val="0C0A33"/>
          </a:solidFill>
          <a:ln/>
        </p:spPr>
      </p:sp>
      <p:sp>
        <p:nvSpPr>
          <p:cNvPr id="4" name="Text 2"/>
          <p:cNvSpPr/>
          <p:nvPr/>
        </p:nvSpPr>
        <p:spPr>
          <a:xfrm>
            <a:off x="2308650" y="736600"/>
            <a:ext cx="9933503" cy="3332798"/>
          </a:xfrm>
          <a:prstGeom prst="rect">
            <a:avLst/>
          </a:prstGeom>
          <a:noFill/>
          <a:ln/>
        </p:spPr>
        <p:txBody>
          <a:bodyPr wrap="square" rtlCol="0" anchor="t"/>
          <a:lstStyle/>
          <a:p>
            <a:pPr marL="0" indent="0">
              <a:lnSpc>
                <a:spcPts val="6561"/>
              </a:lnSpc>
              <a:buNone/>
            </a:pPr>
            <a:r>
              <a:rPr lang="en-US" sz="5249" b="1" dirty="0">
                <a:solidFill>
                  <a:srgbClr val="FFFFFF"/>
                </a:solidFill>
                <a:latin typeface="Syne" pitchFamily="34" charset="0"/>
                <a:ea typeface="Syne" pitchFamily="34" charset="-122"/>
                <a:cs typeface="Syne" pitchFamily="34" charset="-120"/>
              </a:rPr>
              <a:t>Desirability Analysis to Optimize the Performance of Castor-Diesel Blends Using </a:t>
            </a:r>
            <a:r>
              <a:rPr lang="en-US" sz="5249" b="1" dirty="0" smtClean="0">
                <a:solidFill>
                  <a:srgbClr val="FFFFFF"/>
                </a:solidFill>
                <a:latin typeface="Syne" pitchFamily="34" charset="0"/>
                <a:ea typeface="Syne" pitchFamily="34" charset="-122"/>
                <a:cs typeface="Syne" pitchFamily="34" charset="-120"/>
              </a:rPr>
              <a:t>ANNOVA</a:t>
            </a:r>
          </a:p>
          <a:p>
            <a:pPr marL="0" indent="0">
              <a:lnSpc>
                <a:spcPts val="6561"/>
              </a:lnSpc>
              <a:buNone/>
            </a:pPr>
            <a:endParaRPr lang="en-US" sz="5249" dirty="0"/>
          </a:p>
        </p:txBody>
      </p:sp>
      <p:sp>
        <p:nvSpPr>
          <p:cNvPr id="5" name="Text 3"/>
          <p:cNvSpPr/>
          <p:nvPr/>
        </p:nvSpPr>
        <p:spPr>
          <a:xfrm>
            <a:off x="2348389" y="4305300"/>
            <a:ext cx="10313511" cy="2076132"/>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Shweta </a:t>
            </a:r>
            <a:endParaRPr lang="en-US" sz="1750" dirty="0" smtClean="0">
              <a:solidFill>
                <a:srgbClr val="D9E1FF"/>
              </a:solidFill>
              <a:latin typeface="Arimo" pitchFamily="34" charset="0"/>
              <a:ea typeface="Arimo" pitchFamily="34" charset="-122"/>
              <a:cs typeface="Arimo" pitchFamily="34" charset="-120"/>
            </a:endParaRPr>
          </a:p>
          <a:p>
            <a:pPr>
              <a:lnSpc>
                <a:spcPts val="2799"/>
              </a:lnSpc>
            </a:pPr>
            <a:r>
              <a:rPr lang="en-US" sz="1750" dirty="0" smtClean="0">
                <a:solidFill>
                  <a:srgbClr val="D9E1FF"/>
                </a:solidFill>
                <a:latin typeface="Arimo" pitchFamily="34" charset="0"/>
                <a:ea typeface="Arimo" pitchFamily="34" charset="-122"/>
                <a:cs typeface="Arimo" pitchFamily="34" charset="-120"/>
              </a:rPr>
              <a:t>Research Scholar </a:t>
            </a:r>
            <a:r>
              <a:rPr lang="en-US" sz="1750" dirty="0" smtClean="0">
                <a:solidFill>
                  <a:srgbClr val="D9E1FF"/>
                </a:solidFill>
                <a:latin typeface="Arimo" pitchFamily="34" charset="0"/>
                <a:ea typeface="Arimo" pitchFamily="34" charset="-122"/>
                <a:cs typeface="Arimo" pitchFamily="34" charset="-120"/>
              </a:rPr>
              <a:t> </a:t>
            </a:r>
            <a:r>
              <a:rPr lang="en-US" sz="1750" dirty="0" smtClean="0">
                <a:solidFill>
                  <a:srgbClr val="D9E1FF"/>
                </a:solidFill>
                <a:latin typeface="Arimo" pitchFamily="34" charset="0"/>
                <a:ea typeface="Arimo" pitchFamily="34" charset="-122"/>
                <a:cs typeface="Arimo" pitchFamily="34" charset="-120"/>
              </a:rPr>
              <a:t>Mechanical Engineering, Mangalayatan University, Aligarh, India </a:t>
            </a:r>
            <a:r>
              <a:rPr lang="en-US" sz="1750" u="sng" dirty="0" smtClean="0">
                <a:solidFill>
                  <a:srgbClr val="8061FF"/>
                </a:solidFill>
                <a:latin typeface="Arimo" pitchFamily="34" charset="0"/>
                <a:ea typeface="Arimo" pitchFamily="34" charset="-122"/>
                <a:cs typeface="Arimo" pitchFamily="34" charset="-120"/>
                <a:hlinkClick r:id="rId3">
                  <a:extLst>
                    <a:ext uri="{A12FA001-AC4F-418D-AE19-62706E023703}">
                      <ahyp:hlinkClr xmlns:ahyp="http://schemas.microsoft.com/office/drawing/2018/hyperlinkcolor" xmlns="" val="tx"/>
                    </a:ext>
                  </a:extLst>
                </a:hlinkClick>
              </a:rPr>
              <a:t>shweta@mangalayatan.edu.in.com</a:t>
            </a:r>
            <a:endParaRPr lang="en-US" sz="1750" dirty="0"/>
          </a:p>
        </p:txBody>
      </p:sp>
      <p:sp>
        <p:nvSpPr>
          <p:cNvPr id="6" name="Text 4"/>
          <p:cNvSpPr/>
          <p:nvPr/>
        </p:nvSpPr>
        <p:spPr>
          <a:xfrm>
            <a:off x="2348389" y="5670629"/>
            <a:ext cx="9933503" cy="1047671"/>
          </a:xfrm>
          <a:prstGeom prst="rect">
            <a:avLst/>
          </a:prstGeom>
          <a:noFill/>
          <a:ln/>
        </p:spPr>
        <p:txBody>
          <a:bodyPr wrap="square" rtlCol="0" anchor="t"/>
          <a:lstStyle/>
          <a:p>
            <a:pPr>
              <a:lnSpc>
                <a:spcPts val="2799"/>
              </a:lnSpc>
            </a:pPr>
            <a:r>
              <a:rPr lang="en-US" sz="1750" dirty="0" smtClean="0">
                <a:solidFill>
                  <a:srgbClr val="D9E1FF"/>
                </a:solidFill>
                <a:latin typeface="Arimo" pitchFamily="34" charset="0"/>
                <a:ea typeface="Arimo" pitchFamily="34" charset="-122"/>
                <a:cs typeface="Arimo" pitchFamily="34" charset="-120"/>
              </a:rPr>
              <a:t>Kishan Pal Singh </a:t>
            </a:r>
          </a:p>
          <a:p>
            <a:pPr>
              <a:lnSpc>
                <a:spcPts val="2799"/>
              </a:lnSpc>
            </a:pPr>
            <a:r>
              <a:rPr lang="en-US" sz="1750" dirty="0" smtClean="0">
                <a:solidFill>
                  <a:srgbClr val="D9E1FF"/>
                </a:solidFill>
                <a:latin typeface="Arimo" pitchFamily="34" charset="0"/>
                <a:ea typeface="Arimo" pitchFamily="34" charset="-122"/>
                <a:cs typeface="Arimo" pitchFamily="34" charset="-120"/>
              </a:rPr>
              <a:t>Associate Professor in Mechanical Engineering, Mangalayatan University, Aligarh, India</a:t>
            </a:r>
            <a:endParaRPr lang="en-US" sz="1750" dirty="0" smtClean="0"/>
          </a:p>
          <a:p>
            <a:pPr marL="0" indent="0">
              <a:lnSpc>
                <a:spcPts val="2799"/>
              </a:lnSpc>
              <a:buNone/>
            </a:pPr>
            <a:endParaRPr lang="en-US" sz="1750" dirty="0" smtClean="0">
              <a:solidFill>
                <a:srgbClr val="D9E1FF"/>
              </a:solidFill>
              <a:latin typeface="Arimo" pitchFamily="34" charset="0"/>
              <a:ea typeface="Arimo" pitchFamily="34" charset="-122"/>
              <a:cs typeface="Arimo" pitchFamily="34" charset="-120"/>
            </a:endParaRPr>
          </a:p>
        </p:txBody>
      </p:sp>
      <p:pic>
        <p:nvPicPr>
          <p:cNvPr id="7" name="Image 0"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0" y="0"/>
            <a:ext cx="14630400" cy="8229600"/>
          </a:xfrm>
          <a:prstGeom prst="rect">
            <a:avLst/>
          </a:prstGeom>
          <a:solidFill>
            <a:srgbClr val="0C0A33"/>
          </a:solidFill>
          <a:ln/>
        </p:spPr>
      </p:sp>
      <p:sp>
        <p:nvSpPr>
          <p:cNvPr id="4" name="Text 2"/>
          <p:cNvSpPr/>
          <p:nvPr/>
        </p:nvSpPr>
        <p:spPr>
          <a:xfrm>
            <a:off x="2348389" y="1946077"/>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Syne" pitchFamily="34" charset="0"/>
                <a:ea typeface="Syne" pitchFamily="34" charset="-122"/>
                <a:cs typeface="Syne" pitchFamily="34" charset="-120"/>
              </a:rPr>
              <a:t>Introduction</a:t>
            </a:r>
            <a:endParaRPr lang="en-US" sz="4374" dirty="0"/>
          </a:p>
        </p:txBody>
      </p:sp>
      <p:sp>
        <p:nvSpPr>
          <p:cNvPr id="5" name="Text 3"/>
          <p:cNvSpPr/>
          <p:nvPr/>
        </p:nvSpPr>
        <p:spPr>
          <a:xfrm>
            <a:off x="2348389" y="3084790"/>
            <a:ext cx="9933503" cy="3198614"/>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In contemporary times, it is crucial to deliberate upon the optimal utilization of biofuels and fossil fuels in our daily lives, as both play a vital role in shaping our future generations. The cost of essential commodities, such as oil, is experiencing a significant increase. In this case, biofuel would be the most advantageous substitute to meet the need for fuel in human necessities. It replaces fossil energy sources and the depleting reserves of fossil fuels. The outcome serves as a means to mitigate the impacts of climate change and establish a sustainable and dependable energy source. Biofuels are considered perpetual and sustainable resources as they are continuously replenished. Fossil fuels are non-renewable resources that deplete over time as they require millions of years to form and are extracted from underground reserves.</a:t>
            </a:r>
            <a:endParaRPr lang="en-US" sz="1750" dirty="0"/>
          </a:p>
        </p:txBody>
      </p:sp>
      <p:pic>
        <p:nvPicPr>
          <p:cNvPr id="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0" y="0"/>
            <a:ext cx="14630400" cy="8229600"/>
          </a:xfrm>
          <a:prstGeom prst="rect">
            <a:avLst/>
          </a:prstGeom>
          <a:solidFill>
            <a:srgbClr val="0C0A33"/>
          </a:solidFill>
          <a:ln/>
        </p:spPr>
      </p:sp>
      <p:sp>
        <p:nvSpPr>
          <p:cNvPr id="4" name="Text 2"/>
          <p:cNvSpPr/>
          <p:nvPr/>
        </p:nvSpPr>
        <p:spPr>
          <a:xfrm>
            <a:off x="2348389" y="747713"/>
            <a:ext cx="6404729" cy="694373"/>
          </a:xfrm>
          <a:prstGeom prst="rect">
            <a:avLst/>
          </a:prstGeom>
          <a:noFill/>
          <a:ln/>
        </p:spPr>
        <p:txBody>
          <a:bodyPr wrap="none" rtlCol="0" anchor="t"/>
          <a:lstStyle/>
          <a:p>
            <a:pPr marL="0" indent="0">
              <a:lnSpc>
                <a:spcPts val="5468"/>
              </a:lnSpc>
              <a:buNone/>
            </a:pPr>
            <a:r>
              <a:rPr lang="en-US" sz="4374" b="1" dirty="0">
                <a:solidFill>
                  <a:srgbClr val="FFFFFF"/>
                </a:solidFill>
                <a:latin typeface="Syne" pitchFamily="34" charset="0"/>
                <a:ea typeface="Syne" pitchFamily="34" charset="-122"/>
                <a:cs typeface="Syne" pitchFamily="34" charset="-120"/>
              </a:rPr>
              <a:t>Experimental Set-Up</a:t>
            </a:r>
            <a:endParaRPr lang="en-US" sz="4374" dirty="0"/>
          </a:p>
        </p:txBody>
      </p:sp>
      <p:sp>
        <p:nvSpPr>
          <p:cNvPr id="5" name="Shape 3"/>
          <p:cNvSpPr/>
          <p:nvPr/>
        </p:nvSpPr>
        <p:spPr>
          <a:xfrm>
            <a:off x="2667833" y="1775341"/>
            <a:ext cx="27742" cy="5706427"/>
          </a:xfrm>
          <a:prstGeom prst="rect">
            <a:avLst/>
          </a:prstGeom>
          <a:solidFill>
            <a:srgbClr val="8061FF"/>
          </a:solidFill>
          <a:ln/>
        </p:spPr>
      </p:sp>
      <p:sp>
        <p:nvSpPr>
          <p:cNvPr id="6" name="Shape 4"/>
          <p:cNvSpPr/>
          <p:nvPr/>
        </p:nvSpPr>
        <p:spPr>
          <a:xfrm>
            <a:off x="2931616" y="2184975"/>
            <a:ext cx="777597" cy="27742"/>
          </a:xfrm>
          <a:prstGeom prst="rect">
            <a:avLst/>
          </a:prstGeom>
          <a:solidFill>
            <a:srgbClr val="8061FF"/>
          </a:solidFill>
          <a:ln/>
        </p:spPr>
      </p:sp>
      <p:sp>
        <p:nvSpPr>
          <p:cNvPr id="7" name="Shape 5"/>
          <p:cNvSpPr/>
          <p:nvPr/>
        </p:nvSpPr>
        <p:spPr>
          <a:xfrm>
            <a:off x="2431673" y="1948934"/>
            <a:ext cx="499943" cy="499943"/>
          </a:xfrm>
          <a:prstGeom prst="roundRect">
            <a:avLst>
              <a:gd name="adj" fmla="val 13333"/>
            </a:avLst>
          </a:prstGeom>
          <a:solidFill>
            <a:srgbClr val="1E1B4A"/>
          </a:solidFill>
          <a:ln/>
        </p:spPr>
      </p:sp>
      <p:sp>
        <p:nvSpPr>
          <p:cNvPr id="8" name="Text 6"/>
          <p:cNvSpPr/>
          <p:nvPr/>
        </p:nvSpPr>
        <p:spPr>
          <a:xfrm>
            <a:off x="2616577" y="1990606"/>
            <a:ext cx="130016"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1</a:t>
            </a:r>
            <a:endParaRPr lang="en-US" sz="2624" dirty="0"/>
          </a:p>
        </p:txBody>
      </p:sp>
      <p:sp>
        <p:nvSpPr>
          <p:cNvPr id="9" name="Text 7"/>
          <p:cNvSpPr/>
          <p:nvPr/>
        </p:nvSpPr>
        <p:spPr>
          <a:xfrm>
            <a:off x="3903702" y="1997512"/>
            <a:ext cx="4286131" cy="347186"/>
          </a:xfrm>
          <a:prstGeom prst="rect">
            <a:avLst/>
          </a:prstGeom>
          <a:noFill/>
          <a:ln/>
        </p:spPr>
        <p:txBody>
          <a:bodyPr wrap="none" rtlCol="0" anchor="t"/>
          <a:lstStyle/>
          <a:p>
            <a:pPr marL="0" indent="0" algn="l">
              <a:lnSpc>
                <a:spcPts val="2734"/>
              </a:lnSpc>
              <a:buNone/>
            </a:pPr>
            <a:r>
              <a:rPr lang="en-US" sz="2187" b="1" dirty="0">
                <a:solidFill>
                  <a:srgbClr val="FFFFFF"/>
                </a:solidFill>
                <a:latin typeface="Syne" pitchFamily="34" charset="0"/>
                <a:ea typeface="Syne" pitchFamily="34" charset="-122"/>
                <a:cs typeface="Syne" pitchFamily="34" charset="-120"/>
              </a:rPr>
              <a:t>One Factor at a Time (OFAT)</a:t>
            </a:r>
            <a:endParaRPr lang="en-US" sz="2187" dirty="0"/>
          </a:p>
        </p:txBody>
      </p:sp>
      <p:sp>
        <p:nvSpPr>
          <p:cNvPr id="10" name="Text 8"/>
          <p:cNvSpPr/>
          <p:nvPr/>
        </p:nvSpPr>
        <p:spPr>
          <a:xfrm>
            <a:off x="3903702" y="2477929"/>
            <a:ext cx="8378190" cy="1066205"/>
          </a:xfrm>
          <a:prstGeom prst="rect">
            <a:avLst/>
          </a:prstGeom>
          <a:noFill/>
          <a:ln/>
        </p:spPr>
        <p:txBody>
          <a:bodyPr wrap="square" rtlCol="0" anchor="t"/>
          <a:lstStyle/>
          <a:p>
            <a:pPr marL="0" indent="0" algn="l">
              <a:lnSpc>
                <a:spcPts val="2799"/>
              </a:lnSpc>
              <a:buNone/>
            </a:pPr>
            <a:r>
              <a:rPr lang="en-US" sz="1750" dirty="0">
                <a:solidFill>
                  <a:srgbClr val="D9E1FF"/>
                </a:solidFill>
                <a:latin typeface="Arimo" pitchFamily="34" charset="0"/>
                <a:ea typeface="Arimo" pitchFamily="34" charset="-122"/>
                <a:cs typeface="Arimo" pitchFamily="34" charset="-120"/>
              </a:rPr>
              <a:t>A problem-solving method called One factor at a Time (OFAT) separates the important causes of an effect from a group of possible causes. Many organizations use the OFAT approach to identify the primary factors when conducting experiments.</a:t>
            </a:r>
            <a:endParaRPr lang="en-US" sz="1750" dirty="0"/>
          </a:p>
        </p:txBody>
      </p:sp>
      <p:sp>
        <p:nvSpPr>
          <p:cNvPr id="11" name="Shape 9"/>
          <p:cNvSpPr/>
          <p:nvPr/>
        </p:nvSpPr>
        <p:spPr>
          <a:xfrm>
            <a:off x="2931616" y="4398109"/>
            <a:ext cx="777597" cy="27742"/>
          </a:xfrm>
          <a:prstGeom prst="rect">
            <a:avLst/>
          </a:prstGeom>
          <a:solidFill>
            <a:srgbClr val="8061FF"/>
          </a:solidFill>
          <a:ln/>
        </p:spPr>
      </p:sp>
      <p:sp>
        <p:nvSpPr>
          <p:cNvPr id="12" name="Shape 10"/>
          <p:cNvSpPr/>
          <p:nvPr/>
        </p:nvSpPr>
        <p:spPr>
          <a:xfrm>
            <a:off x="2431673" y="4162068"/>
            <a:ext cx="499943" cy="499943"/>
          </a:xfrm>
          <a:prstGeom prst="roundRect">
            <a:avLst>
              <a:gd name="adj" fmla="val 13333"/>
            </a:avLst>
          </a:prstGeom>
          <a:solidFill>
            <a:srgbClr val="1E1B4A"/>
          </a:solidFill>
          <a:ln/>
        </p:spPr>
      </p:sp>
      <p:sp>
        <p:nvSpPr>
          <p:cNvPr id="13" name="Text 11"/>
          <p:cNvSpPr/>
          <p:nvPr/>
        </p:nvSpPr>
        <p:spPr>
          <a:xfrm>
            <a:off x="2577644" y="4203740"/>
            <a:ext cx="208002"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2</a:t>
            </a:r>
            <a:endParaRPr lang="en-US" sz="2624" dirty="0"/>
          </a:p>
        </p:txBody>
      </p:sp>
      <p:sp>
        <p:nvSpPr>
          <p:cNvPr id="14" name="Text 12"/>
          <p:cNvSpPr/>
          <p:nvPr/>
        </p:nvSpPr>
        <p:spPr>
          <a:xfrm>
            <a:off x="3903702" y="4210645"/>
            <a:ext cx="4140160" cy="347186"/>
          </a:xfrm>
          <a:prstGeom prst="rect">
            <a:avLst/>
          </a:prstGeom>
          <a:noFill/>
          <a:ln/>
        </p:spPr>
        <p:txBody>
          <a:bodyPr wrap="none" rtlCol="0" anchor="t"/>
          <a:lstStyle/>
          <a:p>
            <a:pPr marL="0" indent="0" algn="l">
              <a:lnSpc>
                <a:spcPts val="2734"/>
              </a:lnSpc>
              <a:buNone/>
            </a:pPr>
            <a:r>
              <a:rPr lang="en-US" sz="2187" b="1" dirty="0">
                <a:solidFill>
                  <a:srgbClr val="FFFFFF"/>
                </a:solidFill>
                <a:latin typeface="Syne" pitchFamily="34" charset="0"/>
                <a:ea typeface="Syne" pitchFamily="34" charset="-122"/>
                <a:cs typeface="Syne" pitchFamily="34" charset="-120"/>
              </a:rPr>
              <a:t>Transesterification Process</a:t>
            </a:r>
            <a:endParaRPr lang="en-US" sz="2187" dirty="0"/>
          </a:p>
        </p:txBody>
      </p:sp>
      <p:sp>
        <p:nvSpPr>
          <p:cNvPr id="15" name="Text 13"/>
          <p:cNvSpPr/>
          <p:nvPr/>
        </p:nvSpPr>
        <p:spPr>
          <a:xfrm>
            <a:off x="3903702" y="4691063"/>
            <a:ext cx="8378190" cy="710803"/>
          </a:xfrm>
          <a:prstGeom prst="rect">
            <a:avLst/>
          </a:prstGeom>
          <a:noFill/>
          <a:ln/>
        </p:spPr>
        <p:txBody>
          <a:bodyPr wrap="square" rtlCol="0" anchor="t"/>
          <a:lstStyle/>
          <a:p>
            <a:pPr marL="0" indent="0" algn="l">
              <a:lnSpc>
                <a:spcPts val="2799"/>
              </a:lnSpc>
              <a:buNone/>
            </a:pPr>
            <a:r>
              <a:rPr lang="en-US" sz="1750" dirty="0">
                <a:solidFill>
                  <a:srgbClr val="D9E1FF"/>
                </a:solidFill>
                <a:latin typeface="Arimo" pitchFamily="34" charset="0"/>
                <a:ea typeface="Arimo" pitchFamily="34" charset="-122"/>
                <a:cs typeface="Arimo" pitchFamily="34" charset="-120"/>
              </a:rPr>
              <a:t>Transesterification is the process that turns castor oil, which has less than 2% free fatty acids (FFA) and 27% alkaline, into biodiesel.</a:t>
            </a:r>
            <a:endParaRPr lang="en-US" sz="1750" dirty="0"/>
          </a:p>
        </p:txBody>
      </p:sp>
      <p:sp>
        <p:nvSpPr>
          <p:cNvPr id="16" name="Shape 14"/>
          <p:cNvSpPr/>
          <p:nvPr/>
        </p:nvSpPr>
        <p:spPr>
          <a:xfrm>
            <a:off x="2931616" y="6255841"/>
            <a:ext cx="777597" cy="27742"/>
          </a:xfrm>
          <a:prstGeom prst="rect">
            <a:avLst/>
          </a:prstGeom>
          <a:solidFill>
            <a:srgbClr val="8061FF"/>
          </a:solidFill>
          <a:ln/>
        </p:spPr>
      </p:sp>
      <p:sp>
        <p:nvSpPr>
          <p:cNvPr id="17" name="Shape 15"/>
          <p:cNvSpPr/>
          <p:nvPr/>
        </p:nvSpPr>
        <p:spPr>
          <a:xfrm>
            <a:off x="2431673" y="6019800"/>
            <a:ext cx="499943" cy="499943"/>
          </a:xfrm>
          <a:prstGeom prst="roundRect">
            <a:avLst>
              <a:gd name="adj" fmla="val 13333"/>
            </a:avLst>
          </a:prstGeom>
          <a:solidFill>
            <a:srgbClr val="1E1B4A"/>
          </a:solidFill>
          <a:ln/>
        </p:spPr>
      </p:sp>
      <p:sp>
        <p:nvSpPr>
          <p:cNvPr id="18" name="Text 16"/>
          <p:cNvSpPr/>
          <p:nvPr/>
        </p:nvSpPr>
        <p:spPr>
          <a:xfrm>
            <a:off x="2574786" y="6061472"/>
            <a:ext cx="213717"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3</a:t>
            </a:r>
            <a:endParaRPr lang="en-US" sz="2624" dirty="0"/>
          </a:p>
        </p:txBody>
      </p:sp>
      <p:sp>
        <p:nvSpPr>
          <p:cNvPr id="19" name="Text 17"/>
          <p:cNvSpPr/>
          <p:nvPr/>
        </p:nvSpPr>
        <p:spPr>
          <a:xfrm>
            <a:off x="3903702" y="6068378"/>
            <a:ext cx="3556516" cy="347186"/>
          </a:xfrm>
          <a:prstGeom prst="rect">
            <a:avLst/>
          </a:prstGeom>
          <a:noFill/>
          <a:ln/>
        </p:spPr>
        <p:txBody>
          <a:bodyPr wrap="none" rtlCol="0" anchor="t"/>
          <a:lstStyle/>
          <a:p>
            <a:pPr marL="0" indent="0" algn="l">
              <a:lnSpc>
                <a:spcPts val="2734"/>
              </a:lnSpc>
              <a:buNone/>
            </a:pPr>
            <a:r>
              <a:rPr lang="en-US" sz="2187" b="1" dirty="0">
                <a:solidFill>
                  <a:srgbClr val="FFFFFF"/>
                </a:solidFill>
                <a:latin typeface="Syne" pitchFamily="34" charset="0"/>
                <a:ea typeface="Syne" pitchFamily="34" charset="-122"/>
                <a:cs typeface="Syne" pitchFamily="34" charset="-120"/>
              </a:rPr>
              <a:t>Design-expert 13 Model</a:t>
            </a:r>
            <a:endParaRPr lang="en-US" sz="2187" dirty="0"/>
          </a:p>
        </p:txBody>
      </p:sp>
      <p:sp>
        <p:nvSpPr>
          <p:cNvPr id="20" name="Text 18"/>
          <p:cNvSpPr/>
          <p:nvPr/>
        </p:nvSpPr>
        <p:spPr>
          <a:xfrm>
            <a:off x="3903702" y="6548795"/>
            <a:ext cx="8378190" cy="710803"/>
          </a:xfrm>
          <a:prstGeom prst="rect">
            <a:avLst/>
          </a:prstGeom>
          <a:noFill/>
          <a:ln/>
        </p:spPr>
        <p:txBody>
          <a:bodyPr wrap="square" rtlCol="0" anchor="t"/>
          <a:lstStyle/>
          <a:p>
            <a:pPr marL="0" indent="0" algn="l">
              <a:lnSpc>
                <a:spcPts val="2799"/>
              </a:lnSpc>
              <a:buNone/>
            </a:pPr>
            <a:r>
              <a:rPr lang="en-US" sz="1750" dirty="0">
                <a:solidFill>
                  <a:srgbClr val="D9E1FF"/>
                </a:solidFill>
                <a:latin typeface="Arimo" pitchFamily="34" charset="0"/>
                <a:ea typeface="Arimo" pitchFamily="34" charset="-122"/>
                <a:cs typeface="Arimo" pitchFamily="34" charset="-120"/>
              </a:rPr>
              <a:t>The mechanical efficiency of the biodiesel is optimized using the Design-expert 13 model.</a:t>
            </a:r>
            <a:endParaRPr lang="en-US" sz="1750" dirty="0"/>
          </a:p>
        </p:txBody>
      </p:sp>
      <p:pic>
        <p:nvPicPr>
          <p:cNvPr id="2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0" y="0"/>
            <a:ext cx="14630400" cy="8229600"/>
          </a:xfrm>
          <a:prstGeom prst="rect">
            <a:avLst/>
          </a:prstGeom>
          <a:solidFill>
            <a:srgbClr val="0C0A33"/>
          </a:solidFill>
          <a:ln/>
        </p:spPr>
      </p:sp>
      <p:sp>
        <p:nvSpPr>
          <p:cNvPr id="4" name="Text 2"/>
          <p:cNvSpPr/>
          <p:nvPr/>
        </p:nvSpPr>
        <p:spPr>
          <a:xfrm>
            <a:off x="2348389" y="1537811"/>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Syne" pitchFamily="34" charset="0"/>
                <a:ea typeface="Syne" pitchFamily="34" charset="-122"/>
                <a:cs typeface="Syne" pitchFamily="34" charset="-120"/>
              </a:rPr>
              <a:t>Optimization</a:t>
            </a:r>
            <a:endParaRPr lang="en-US" sz="4374" dirty="0"/>
          </a:p>
        </p:txBody>
      </p:sp>
      <p:sp>
        <p:nvSpPr>
          <p:cNvPr id="5" name="Text 3"/>
          <p:cNvSpPr/>
          <p:nvPr/>
        </p:nvSpPr>
        <p:spPr>
          <a:xfrm>
            <a:off x="2348389" y="2787610"/>
            <a:ext cx="3088958" cy="666512"/>
          </a:xfrm>
          <a:prstGeom prst="rect">
            <a:avLst/>
          </a:prstGeom>
          <a:noFill/>
          <a:ln/>
        </p:spPr>
        <p:txBody>
          <a:bodyPr wrap="none" rtlCol="0" anchor="t"/>
          <a:lstStyle/>
          <a:p>
            <a:pPr marL="0" indent="0" algn="ctr">
              <a:lnSpc>
                <a:spcPts val="5249"/>
              </a:lnSpc>
              <a:buNone/>
            </a:pPr>
            <a:r>
              <a:rPr lang="en-US" sz="5249" b="1" dirty="0">
                <a:solidFill>
                  <a:srgbClr val="FFFFFF"/>
                </a:solidFill>
                <a:latin typeface="Syne" pitchFamily="34" charset="0"/>
                <a:ea typeface="Syne" pitchFamily="34" charset="-122"/>
                <a:cs typeface="Syne" pitchFamily="34" charset="-120"/>
              </a:rPr>
              <a:t>3</a:t>
            </a:r>
            <a:endParaRPr lang="en-US" sz="5249" dirty="0"/>
          </a:p>
        </p:txBody>
      </p:sp>
      <p:sp>
        <p:nvSpPr>
          <p:cNvPr id="6" name="Text 4"/>
          <p:cNvSpPr/>
          <p:nvPr/>
        </p:nvSpPr>
        <p:spPr>
          <a:xfrm>
            <a:off x="2348389" y="3731776"/>
            <a:ext cx="3088958" cy="694373"/>
          </a:xfrm>
          <a:prstGeom prst="rect">
            <a:avLst/>
          </a:prstGeom>
          <a:noFill/>
          <a:ln/>
        </p:spPr>
        <p:txBody>
          <a:bodyPr wrap="square" rtlCol="0" anchor="t"/>
          <a:lstStyle/>
          <a:p>
            <a:pPr marL="0" indent="0" algn="ctr">
              <a:lnSpc>
                <a:spcPts val="2734"/>
              </a:lnSpc>
              <a:buNone/>
            </a:pPr>
            <a:r>
              <a:rPr lang="en-US" sz="2187" b="1" dirty="0">
                <a:solidFill>
                  <a:srgbClr val="FFFFFF"/>
                </a:solidFill>
                <a:latin typeface="Syne" pitchFamily="34" charset="0"/>
                <a:ea typeface="Syne" pitchFamily="34" charset="-122"/>
                <a:cs typeface="Syne" pitchFamily="34" charset="-120"/>
              </a:rPr>
              <a:t>Mechanical Efficiency</a:t>
            </a:r>
            <a:endParaRPr lang="en-US" sz="2187" dirty="0"/>
          </a:p>
        </p:txBody>
      </p:sp>
      <p:sp>
        <p:nvSpPr>
          <p:cNvPr id="7" name="Text 5"/>
          <p:cNvSpPr/>
          <p:nvPr/>
        </p:nvSpPr>
        <p:spPr>
          <a:xfrm>
            <a:off x="2348389" y="4559379"/>
            <a:ext cx="3088958" cy="2132409"/>
          </a:xfrm>
          <a:prstGeom prst="rect">
            <a:avLst/>
          </a:prstGeom>
          <a:noFill/>
          <a:ln/>
        </p:spPr>
        <p:txBody>
          <a:bodyPr wrap="square" rtlCol="0" anchor="t"/>
          <a:lstStyle/>
          <a:p>
            <a:pPr marL="0" indent="0" algn="ctr">
              <a:lnSpc>
                <a:spcPts val="2799"/>
              </a:lnSpc>
              <a:buNone/>
            </a:pPr>
            <a:r>
              <a:rPr lang="en-US" sz="1750" dirty="0">
                <a:solidFill>
                  <a:srgbClr val="D9E1FF"/>
                </a:solidFill>
                <a:latin typeface="Arimo" pitchFamily="34" charset="0"/>
                <a:ea typeface="Arimo" pitchFamily="34" charset="-122"/>
                <a:cs typeface="Arimo" pitchFamily="34" charset="-120"/>
              </a:rPr>
              <a:t>Maximum desirability is achieved with engine parameters such as a compressibility ratio 18, 40% of fuel blend, and a complete load condition.</a:t>
            </a:r>
            <a:endParaRPr lang="en-US" sz="1750" dirty="0"/>
          </a:p>
        </p:txBody>
      </p:sp>
      <p:sp>
        <p:nvSpPr>
          <p:cNvPr id="8" name="Text 6"/>
          <p:cNvSpPr/>
          <p:nvPr/>
        </p:nvSpPr>
        <p:spPr>
          <a:xfrm>
            <a:off x="5770602" y="2787610"/>
            <a:ext cx="3088958" cy="666512"/>
          </a:xfrm>
          <a:prstGeom prst="rect">
            <a:avLst/>
          </a:prstGeom>
          <a:noFill/>
          <a:ln/>
        </p:spPr>
        <p:txBody>
          <a:bodyPr wrap="none" rtlCol="0" anchor="t"/>
          <a:lstStyle/>
          <a:p>
            <a:pPr marL="0" indent="0" algn="ctr">
              <a:lnSpc>
                <a:spcPts val="5249"/>
              </a:lnSpc>
              <a:buNone/>
            </a:pPr>
            <a:r>
              <a:rPr lang="en-US" sz="5249" b="1" dirty="0">
                <a:solidFill>
                  <a:srgbClr val="FFFFFF"/>
                </a:solidFill>
                <a:latin typeface="Syne" pitchFamily="34" charset="0"/>
                <a:ea typeface="Syne" pitchFamily="34" charset="-122"/>
                <a:cs typeface="Syne" pitchFamily="34" charset="-120"/>
              </a:rPr>
              <a:t>5</a:t>
            </a:r>
            <a:endParaRPr lang="en-US" sz="5249" dirty="0"/>
          </a:p>
        </p:txBody>
      </p:sp>
      <p:sp>
        <p:nvSpPr>
          <p:cNvPr id="9" name="Text 7"/>
          <p:cNvSpPr/>
          <p:nvPr/>
        </p:nvSpPr>
        <p:spPr>
          <a:xfrm>
            <a:off x="5926336" y="3731776"/>
            <a:ext cx="2777490" cy="347186"/>
          </a:xfrm>
          <a:prstGeom prst="rect">
            <a:avLst/>
          </a:prstGeom>
          <a:noFill/>
          <a:ln/>
        </p:spPr>
        <p:txBody>
          <a:bodyPr wrap="none" rtlCol="0" anchor="t"/>
          <a:lstStyle/>
          <a:p>
            <a:pPr marL="0" indent="0" algn="ctr">
              <a:lnSpc>
                <a:spcPts val="2734"/>
              </a:lnSpc>
              <a:buNone/>
            </a:pPr>
            <a:r>
              <a:rPr lang="en-US" sz="2187" b="1" dirty="0">
                <a:solidFill>
                  <a:srgbClr val="FFFFFF"/>
                </a:solidFill>
                <a:latin typeface="Syne" pitchFamily="34" charset="0"/>
                <a:ea typeface="Syne" pitchFamily="34" charset="-122"/>
                <a:cs typeface="Syne" pitchFamily="34" charset="-120"/>
              </a:rPr>
              <a:t>BTHE</a:t>
            </a:r>
            <a:endParaRPr lang="en-US" sz="2187" dirty="0"/>
          </a:p>
        </p:txBody>
      </p:sp>
      <p:sp>
        <p:nvSpPr>
          <p:cNvPr id="10" name="Text 8"/>
          <p:cNvSpPr/>
          <p:nvPr/>
        </p:nvSpPr>
        <p:spPr>
          <a:xfrm>
            <a:off x="5770602" y="4212193"/>
            <a:ext cx="3088958" cy="2132409"/>
          </a:xfrm>
          <a:prstGeom prst="rect">
            <a:avLst/>
          </a:prstGeom>
          <a:noFill/>
          <a:ln/>
        </p:spPr>
        <p:txBody>
          <a:bodyPr wrap="square" rtlCol="0" anchor="t"/>
          <a:lstStyle/>
          <a:p>
            <a:pPr marL="0" indent="0" algn="ctr">
              <a:lnSpc>
                <a:spcPts val="2799"/>
              </a:lnSpc>
              <a:buNone/>
            </a:pPr>
            <a:r>
              <a:rPr lang="en-US" sz="1750" dirty="0">
                <a:solidFill>
                  <a:srgbClr val="D9E1FF"/>
                </a:solidFill>
                <a:latin typeface="Arimo" pitchFamily="34" charset="0"/>
                <a:ea typeface="Arimo" pitchFamily="34" charset="-122"/>
                <a:cs typeface="Arimo" pitchFamily="34" charset="-120"/>
              </a:rPr>
              <a:t>Maximum desirability is achieved with engine parameters such as a compressibility ratio 18, 40% of fuel blend, and a complete load condition.</a:t>
            </a:r>
            <a:endParaRPr lang="en-US" sz="1750" dirty="0"/>
          </a:p>
        </p:txBody>
      </p:sp>
      <p:sp>
        <p:nvSpPr>
          <p:cNvPr id="11" name="Text 9"/>
          <p:cNvSpPr/>
          <p:nvPr/>
        </p:nvSpPr>
        <p:spPr>
          <a:xfrm>
            <a:off x="9192816" y="2787610"/>
            <a:ext cx="3089077" cy="666512"/>
          </a:xfrm>
          <a:prstGeom prst="rect">
            <a:avLst/>
          </a:prstGeom>
          <a:noFill/>
          <a:ln/>
        </p:spPr>
        <p:txBody>
          <a:bodyPr wrap="none" rtlCol="0" anchor="t"/>
          <a:lstStyle/>
          <a:p>
            <a:pPr marL="0" indent="0" algn="ctr">
              <a:lnSpc>
                <a:spcPts val="5249"/>
              </a:lnSpc>
              <a:buNone/>
            </a:pPr>
            <a:r>
              <a:rPr lang="en-US" sz="5249" b="1" dirty="0">
                <a:solidFill>
                  <a:srgbClr val="FFFFFF"/>
                </a:solidFill>
                <a:latin typeface="Syne" pitchFamily="34" charset="0"/>
                <a:ea typeface="Syne" pitchFamily="34" charset="-122"/>
                <a:cs typeface="Syne" pitchFamily="34" charset="-120"/>
              </a:rPr>
              <a:t>4</a:t>
            </a:r>
            <a:endParaRPr lang="en-US" sz="5249" dirty="0"/>
          </a:p>
        </p:txBody>
      </p:sp>
      <p:sp>
        <p:nvSpPr>
          <p:cNvPr id="12" name="Text 10"/>
          <p:cNvSpPr/>
          <p:nvPr/>
        </p:nvSpPr>
        <p:spPr>
          <a:xfrm>
            <a:off x="9348549" y="3731776"/>
            <a:ext cx="2777490" cy="347186"/>
          </a:xfrm>
          <a:prstGeom prst="rect">
            <a:avLst/>
          </a:prstGeom>
          <a:noFill/>
          <a:ln/>
        </p:spPr>
        <p:txBody>
          <a:bodyPr wrap="none" rtlCol="0" anchor="t"/>
          <a:lstStyle/>
          <a:p>
            <a:pPr marL="0" indent="0" algn="ctr">
              <a:lnSpc>
                <a:spcPts val="2734"/>
              </a:lnSpc>
              <a:buNone/>
            </a:pPr>
            <a:r>
              <a:rPr lang="en-US" sz="2187" b="1" dirty="0">
                <a:solidFill>
                  <a:srgbClr val="FFFFFF"/>
                </a:solidFill>
                <a:latin typeface="Syne" pitchFamily="34" charset="0"/>
                <a:ea typeface="Syne" pitchFamily="34" charset="-122"/>
                <a:cs typeface="Syne" pitchFamily="34" charset="-120"/>
              </a:rPr>
              <a:t>ITHE</a:t>
            </a:r>
            <a:endParaRPr lang="en-US" sz="2187" dirty="0"/>
          </a:p>
        </p:txBody>
      </p:sp>
      <p:sp>
        <p:nvSpPr>
          <p:cNvPr id="13" name="Text 11"/>
          <p:cNvSpPr/>
          <p:nvPr/>
        </p:nvSpPr>
        <p:spPr>
          <a:xfrm>
            <a:off x="9192816" y="4212193"/>
            <a:ext cx="3089077" cy="2132409"/>
          </a:xfrm>
          <a:prstGeom prst="rect">
            <a:avLst/>
          </a:prstGeom>
          <a:noFill/>
          <a:ln/>
        </p:spPr>
        <p:txBody>
          <a:bodyPr wrap="square" rtlCol="0" anchor="t"/>
          <a:lstStyle/>
          <a:p>
            <a:pPr marL="0" indent="0" algn="ctr">
              <a:lnSpc>
                <a:spcPts val="2799"/>
              </a:lnSpc>
              <a:buNone/>
            </a:pPr>
            <a:r>
              <a:rPr lang="en-US" sz="1750" dirty="0">
                <a:solidFill>
                  <a:srgbClr val="D9E1FF"/>
                </a:solidFill>
                <a:latin typeface="Arimo" pitchFamily="34" charset="0"/>
                <a:ea typeface="Arimo" pitchFamily="34" charset="-122"/>
                <a:cs typeface="Arimo" pitchFamily="34" charset="-120"/>
              </a:rPr>
              <a:t>Maximum desirability is achieved with engine parameters such as a compressibility ratio 18, 40% of fuel blend, and a complete load condition.</a:t>
            </a:r>
            <a:endParaRPr lang="en-US" sz="1750" dirty="0"/>
          </a:p>
        </p:txBody>
      </p:sp>
      <p:pic>
        <p:nvPicPr>
          <p:cNvPr id="14"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0" y="0"/>
            <a:ext cx="14630400" cy="8229600"/>
          </a:xfrm>
          <a:prstGeom prst="rect">
            <a:avLst/>
          </a:prstGeom>
          <a:solidFill>
            <a:srgbClr val="0C0A33"/>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0"/>
            <a:ext cx="14630400" cy="8229600"/>
          </a:xfrm>
          <a:prstGeom prst="rect">
            <a:avLst/>
          </a:prstGeom>
          <a:solidFill>
            <a:srgbClr val="0C0A33">
              <a:alpha val="80000"/>
            </a:srgbClr>
          </a:solidFill>
          <a:ln/>
        </p:spPr>
      </p:sp>
      <p:sp>
        <p:nvSpPr>
          <p:cNvPr id="6" name="Text 3"/>
          <p:cNvSpPr/>
          <p:nvPr/>
        </p:nvSpPr>
        <p:spPr>
          <a:xfrm>
            <a:off x="2348389" y="1814155"/>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Syne" pitchFamily="34" charset="0"/>
                <a:ea typeface="Syne" pitchFamily="34" charset="-122"/>
                <a:cs typeface="Syne" pitchFamily="34" charset="-120"/>
              </a:rPr>
              <a:t>Conclusion</a:t>
            </a:r>
            <a:endParaRPr lang="en-US" sz="4374" dirty="0"/>
          </a:p>
        </p:txBody>
      </p:sp>
      <p:sp>
        <p:nvSpPr>
          <p:cNvPr id="7" name="Shape 4"/>
          <p:cNvSpPr/>
          <p:nvPr/>
        </p:nvSpPr>
        <p:spPr>
          <a:xfrm>
            <a:off x="2348389" y="3015377"/>
            <a:ext cx="499943" cy="499943"/>
          </a:xfrm>
          <a:prstGeom prst="roundRect">
            <a:avLst>
              <a:gd name="adj" fmla="val 13333"/>
            </a:avLst>
          </a:prstGeom>
          <a:solidFill>
            <a:srgbClr val="1E1B4A"/>
          </a:solidFill>
          <a:ln/>
        </p:spPr>
      </p:sp>
      <p:sp>
        <p:nvSpPr>
          <p:cNvPr id="8" name="Text 5"/>
          <p:cNvSpPr/>
          <p:nvPr/>
        </p:nvSpPr>
        <p:spPr>
          <a:xfrm>
            <a:off x="2533293" y="3057049"/>
            <a:ext cx="130016"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1</a:t>
            </a:r>
            <a:endParaRPr lang="en-US" sz="2624" dirty="0"/>
          </a:p>
        </p:txBody>
      </p:sp>
      <p:sp>
        <p:nvSpPr>
          <p:cNvPr id="9" name="Text 6"/>
          <p:cNvSpPr/>
          <p:nvPr/>
        </p:nvSpPr>
        <p:spPr>
          <a:xfrm>
            <a:off x="3070503" y="3091696"/>
            <a:ext cx="2440900" cy="1041559"/>
          </a:xfrm>
          <a:prstGeom prst="rect">
            <a:avLst/>
          </a:prstGeom>
          <a:noFill/>
          <a:ln/>
        </p:spPr>
        <p:txBody>
          <a:bodyPr wrap="squar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Software-designed Experiments</a:t>
            </a:r>
            <a:endParaRPr lang="en-US" sz="2187" dirty="0"/>
          </a:p>
        </p:txBody>
      </p:sp>
      <p:sp>
        <p:nvSpPr>
          <p:cNvPr id="10" name="Text 7"/>
          <p:cNvSpPr/>
          <p:nvPr/>
        </p:nvSpPr>
        <p:spPr>
          <a:xfrm>
            <a:off x="3070503" y="4266486"/>
            <a:ext cx="2440900" cy="1421606"/>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The software-designed experiments aided in the precise prediction of the responses.</a:t>
            </a:r>
            <a:endParaRPr lang="en-US" sz="1750" dirty="0"/>
          </a:p>
        </p:txBody>
      </p:sp>
      <p:sp>
        <p:nvSpPr>
          <p:cNvPr id="11" name="Shape 8"/>
          <p:cNvSpPr/>
          <p:nvPr/>
        </p:nvSpPr>
        <p:spPr>
          <a:xfrm>
            <a:off x="5733574" y="3015377"/>
            <a:ext cx="499943" cy="499943"/>
          </a:xfrm>
          <a:prstGeom prst="roundRect">
            <a:avLst>
              <a:gd name="adj" fmla="val 13333"/>
            </a:avLst>
          </a:prstGeom>
          <a:solidFill>
            <a:srgbClr val="1E1B4A"/>
          </a:solidFill>
          <a:ln/>
        </p:spPr>
      </p:sp>
      <p:sp>
        <p:nvSpPr>
          <p:cNvPr id="12" name="Text 9"/>
          <p:cNvSpPr/>
          <p:nvPr/>
        </p:nvSpPr>
        <p:spPr>
          <a:xfrm>
            <a:off x="5879544" y="3057049"/>
            <a:ext cx="208002"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2</a:t>
            </a:r>
            <a:endParaRPr lang="en-US" sz="2624" dirty="0"/>
          </a:p>
        </p:txBody>
      </p:sp>
      <p:sp>
        <p:nvSpPr>
          <p:cNvPr id="13" name="Text 10"/>
          <p:cNvSpPr/>
          <p:nvPr/>
        </p:nvSpPr>
        <p:spPr>
          <a:xfrm>
            <a:off x="6455688" y="3091696"/>
            <a:ext cx="2440900" cy="694373"/>
          </a:xfrm>
          <a:prstGeom prst="rect">
            <a:avLst/>
          </a:prstGeom>
          <a:noFill/>
          <a:ln/>
        </p:spPr>
        <p:txBody>
          <a:bodyPr wrap="squar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Desirability Approach</a:t>
            </a:r>
            <a:endParaRPr lang="en-US" sz="2187" dirty="0"/>
          </a:p>
        </p:txBody>
      </p:sp>
      <p:sp>
        <p:nvSpPr>
          <p:cNvPr id="14" name="Text 11"/>
          <p:cNvSpPr/>
          <p:nvPr/>
        </p:nvSpPr>
        <p:spPr>
          <a:xfrm>
            <a:off x="6455688" y="3919299"/>
            <a:ext cx="2440900" cy="1777008"/>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The highest desirability of 1 is attained using the RSM’s desirability approach using Design Expert.</a:t>
            </a:r>
            <a:endParaRPr lang="en-US" sz="1750" dirty="0"/>
          </a:p>
        </p:txBody>
      </p:sp>
      <p:sp>
        <p:nvSpPr>
          <p:cNvPr id="15" name="Shape 12"/>
          <p:cNvSpPr/>
          <p:nvPr/>
        </p:nvSpPr>
        <p:spPr>
          <a:xfrm>
            <a:off x="9118759" y="3015377"/>
            <a:ext cx="499943" cy="499943"/>
          </a:xfrm>
          <a:prstGeom prst="roundRect">
            <a:avLst>
              <a:gd name="adj" fmla="val 13333"/>
            </a:avLst>
          </a:prstGeom>
          <a:solidFill>
            <a:srgbClr val="1E1B4A"/>
          </a:solidFill>
          <a:ln/>
        </p:spPr>
      </p:sp>
      <p:sp>
        <p:nvSpPr>
          <p:cNvPr id="16" name="Text 13"/>
          <p:cNvSpPr/>
          <p:nvPr/>
        </p:nvSpPr>
        <p:spPr>
          <a:xfrm>
            <a:off x="9261872" y="3057049"/>
            <a:ext cx="213717"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3</a:t>
            </a:r>
            <a:endParaRPr lang="en-US" sz="2624" dirty="0"/>
          </a:p>
        </p:txBody>
      </p:sp>
      <p:sp>
        <p:nvSpPr>
          <p:cNvPr id="17" name="Text 14"/>
          <p:cNvSpPr/>
          <p:nvPr/>
        </p:nvSpPr>
        <p:spPr>
          <a:xfrm>
            <a:off x="9840873" y="3091696"/>
            <a:ext cx="2440900" cy="347186"/>
          </a:xfrm>
          <a:prstGeom prst="rect">
            <a:avLst/>
          </a:prstGeom>
          <a:noFill/>
          <a:ln/>
        </p:spPr>
        <p:txBody>
          <a:bodyPr wrap="non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Observations</a:t>
            </a:r>
            <a:endParaRPr lang="en-US" sz="2187" dirty="0"/>
          </a:p>
        </p:txBody>
      </p:sp>
      <p:sp>
        <p:nvSpPr>
          <p:cNvPr id="18" name="Text 15"/>
          <p:cNvSpPr/>
          <p:nvPr/>
        </p:nvSpPr>
        <p:spPr>
          <a:xfrm>
            <a:off x="9840873" y="3572113"/>
            <a:ext cx="2440900" cy="2843213"/>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During the analysis, maximum Mechanical Efficiency was observed as 56.818, Indicated Thermal Energy as 51.897, and Brake Thermal Energy as 28.727.</a:t>
            </a:r>
            <a:endParaRPr lang="en-US" sz="1750" dirty="0"/>
          </a:p>
        </p:txBody>
      </p:sp>
      <p:pic>
        <p:nvPicPr>
          <p:cNvPr id="1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0" y="0"/>
            <a:ext cx="14630400" cy="8229600"/>
          </a:xfrm>
          <a:prstGeom prst="rect">
            <a:avLst/>
          </a:prstGeom>
          <a:solidFill>
            <a:srgbClr val="0C0A33"/>
          </a:solidFill>
          <a:ln/>
        </p:spPr>
      </p:sp>
      <p:sp>
        <p:nvSpPr>
          <p:cNvPr id="4" name="Text 2"/>
          <p:cNvSpPr/>
          <p:nvPr/>
        </p:nvSpPr>
        <p:spPr>
          <a:xfrm>
            <a:off x="2348389" y="2347317"/>
            <a:ext cx="7036237" cy="694373"/>
          </a:xfrm>
          <a:prstGeom prst="rect">
            <a:avLst/>
          </a:prstGeom>
          <a:noFill/>
          <a:ln/>
        </p:spPr>
        <p:txBody>
          <a:bodyPr wrap="none" rtlCol="0" anchor="t"/>
          <a:lstStyle/>
          <a:p>
            <a:pPr marL="0" indent="0">
              <a:lnSpc>
                <a:spcPts val="5468"/>
              </a:lnSpc>
              <a:buNone/>
            </a:pPr>
            <a:r>
              <a:rPr lang="en-US" sz="4374" b="1" dirty="0">
                <a:solidFill>
                  <a:srgbClr val="FFFFFF"/>
                </a:solidFill>
                <a:latin typeface="Syne" pitchFamily="34" charset="0"/>
                <a:ea typeface="Syne" pitchFamily="34" charset="-122"/>
                <a:cs typeface="Syne" pitchFamily="34" charset="-120"/>
              </a:rPr>
              <a:t>Conclusion (continued)</a:t>
            </a:r>
            <a:endParaRPr lang="en-US" sz="4374" dirty="0"/>
          </a:p>
        </p:txBody>
      </p:sp>
      <p:sp>
        <p:nvSpPr>
          <p:cNvPr id="5" name="Shape 3"/>
          <p:cNvSpPr/>
          <p:nvPr/>
        </p:nvSpPr>
        <p:spPr>
          <a:xfrm>
            <a:off x="2348389" y="3548539"/>
            <a:ext cx="499943" cy="499943"/>
          </a:xfrm>
          <a:prstGeom prst="roundRect">
            <a:avLst>
              <a:gd name="adj" fmla="val 13333"/>
            </a:avLst>
          </a:prstGeom>
          <a:solidFill>
            <a:srgbClr val="1E1B4A"/>
          </a:solidFill>
          <a:ln/>
        </p:spPr>
      </p:sp>
      <p:sp>
        <p:nvSpPr>
          <p:cNvPr id="6" name="Text 4"/>
          <p:cNvSpPr/>
          <p:nvPr/>
        </p:nvSpPr>
        <p:spPr>
          <a:xfrm>
            <a:off x="2533293" y="3590211"/>
            <a:ext cx="130016"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1</a:t>
            </a:r>
            <a:endParaRPr lang="en-US" sz="2624" dirty="0"/>
          </a:p>
        </p:txBody>
      </p:sp>
      <p:sp>
        <p:nvSpPr>
          <p:cNvPr id="7" name="Text 5"/>
          <p:cNvSpPr/>
          <p:nvPr/>
        </p:nvSpPr>
        <p:spPr>
          <a:xfrm>
            <a:off x="3070503" y="3624858"/>
            <a:ext cx="2777490" cy="347186"/>
          </a:xfrm>
          <a:prstGeom prst="rect">
            <a:avLst/>
          </a:prstGeom>
          <a:noFill/>
          <a:ln/>
        </p:spPr>
        <p:txBody>
          <a:bodyPr wrap="non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Engine Efficiency</a:t>
            </a:r>
            <a:endParaRPr lang="en-US" sz="2187" dirty="0"/>
          </a:p>
        </p:txBody>
      </p:sp>
      <p:sp>
        <p:nvSpPr>
          <p:cNvPr id="8" name="Text 6"/>
          <p:cNvSpPr/>
          <p:nvPr/>
        </p:nvSpPr>
        <p:spPr>
          <a:xfrm>
            <a:off x="3070503" y="4105275"/>
            <a:ext cx="4133612" cy="1421606"/>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The engine’s efficiency increased during the process, and the optimal value for the blended mixture was achieved during the analysis.</a:t>
            </a:r>
            <a:endParaRPr lang="en-US" sz="1750" dirty="0"/>
          </a:p>
        </p:txBody>
      </p:sp>
      <p:sp>
        <p:nvSpPr>
          <p:cNvPr id="9" name="Shape 7"/>
          <p:cNvSpPr/>
          <p:nvPr/>
        </p:nvSpPr>
        <p:spPr>
          <a:xfrm>
            <a:off x="7426285" y="3548539"/>
            <a:ext cx="499943" cy="499943"/>
          </a:xfrm>
          <a:prstGeom prst="roundRect">
            <a:avLst>
              <a:gd name="adj" fmla="val 13333"/>
            </a:avLst>
          </a:prstGeom>
          <a:solidFill>
            <a:srgbClr val="1E1B4A"/>
          </a:solidFill>
          <a:ln/>
        </p:spPr>
      </p:sp>
      <p:sp>
        <p:nvSpPr>
          <p:cNvPr id="10" name="Text 8"/>
          <p:cNvSpPr/>
          <p:nvPr/>
        </p:nvSpPr>
        <p:spPr>
          <a:xfrm>
            <a:off x="7572256" y="3590211"/>
            <a:ext cx="208002"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2</a:t>
            </a:r>
            <a:endParaRPr lang="en-US" sz="2624" dirty="0"/>
          </a:p>
        </p:txBody>
      </p:sp>
      <p:sp>
        <p:nvSpPr>
          <p:cNvPr id="11" name="Text 9"/>
          <p:cNvSpPr/>
          <p:nvPr/>
        </p:nvSpPr>
        <p:spPr>
          <a:xfrm>
            <a:off x="8148399" y="3624858"/>
            <a:ext cx="2777490" cy="347186"/>
          </a:xfrm>
          <a:prstGeom prst="rect">
            <a:avLst/>
          </a:prstGeom>
          <a:noFill/>
          <a:ln/>
        </p:spPr>
        <p:txBody>
          <a:bodyPr wrap="non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Optimal Mixture</a:t>
            </a:r>
            <a:endParaRPr lang="en-US" sz="2187" dirty="0"/>
          </a:p>
        </p:txBody>
      </p:sp>
      <p:sp>
        <p:nvSpPr>
          <p:cNvPr id="12" name="Text 10"/>
          <p:cNvSpPr/>
          <p:nvPr/>
        </p:nvSpPr>
        <p:spPr>
          <a:xfrm>
            <a:off x="8148399" y="4105275"/>
            <a:ext cx="4133612" cy="1777008"/>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It is observed that the increased value is obtained for the 40 % blended mixture of castor oil in diesel in a VCR diesel engine at a compression ratio of 18 as compared to a pure diesel engine.</a:t>
            </a:r>
            <a:endParaRPr lang="en-US" sz="1750" dirty="0"/>
          </a:p>
        </p:txBody>
      </p:sp>
      <p:pic>
        <p:nvPicPr>
          <p:cNvPr id="13"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0" y="0"/>
            <a:ext cx="14630400" cy="8229600"/>
          </a:xfrm>
          <a:prstGeom prst="rect">
            <a:avLst/>
          </a:prstGeom>
          <a:solidFill>
            <a:srgbClr val="0C0A33"/>
          </a:solidFill>
          <a:ln/>
        </p:spPr>
      </p:sp>
      <p:sp>
        <p:nvSpPr>
          <p:cNvPr id="4" name="Text 2"/>
          <p:cNvSpPr/>
          <p:nvPr/>
        </p:nvSpPr>
        <p:spPr>
          <a:xfrm>
            <a:off x="2348389" y="2394466"/>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Syne" pitchFamily="34" charset="0"/>
                <a:ea typeface="Syne" pitchFamily="34" charset="-122"/>
                <a:cs typeface="Syne" pitchFamily="34" charset="-120"/>
              </a:rPr>
              <a:t>ANOVA Analysis</a:t>
            </a:r>
            <a:endParaRPr lang="en-US" sz="4374" dirty="0"/>
          </a:p>
        </p:txBody>
      </p:sp>
      <p:sp>
        <p:nvSpPr>
          <p:cNvPr id="5" name="Text 3"/>
          <p:cNvSpPr/>
          <p:nvPr/>
        </p:nvSpPr>
        <p:spPr>
          <a:xfrm>
            <a:off x="2348389" y="3644265"/>
            <a:ext cx="3363039" cy="347186"/>
          </a:xfrm>
          <a:prstGeom prst="rect">
            <a:avLst/>
          </a:prstGeom>
          <a:noFill/>
          <a:ln/>
        </p:spPr>
        <p:txBody>
          <a:bodyPr wrap="non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Variable Identification</a:t>
            </a:r>
            <a:endParaRPr lang="en-US" sz="2187" dirty="0"/>
          </a:p>
        </p:txBody>
      </p:sp>
      <p:sp>
        <p:nvSpPr>
          <p:cNvPr id="6" name="Text 4"/>
          <p:cNvSpPr/>
          <p:nvPr/>
        </p:nvSpPr>
        <p:spPr>
          <a:xfrm>
            <a:off x="2348389" y="4213622"/>
            <a:ext cx="4695706" cy="1066205"/>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The ANOVA analysis can be used to identify the variables needed for any IC engine to meet its goals.</a:t>
            </a:r>
            <a:endParaRPr lang="en-US" sz="1750" dirty="0"/>
          </a:p>
        </p:txBody>
      </p:sp>
      <p:sp>
        <p:nvSpPr>
          <p:cNvPr id="7" name="Text 5"/>
          <p:cNvSpPr/>
          <p:nvPr/>
        </p:nvSpPr>
        <p:spPr>
          <a:xfrm>
            <a:off x="7593687" y="3644265"/>
            <a:ext cx="3328630" cy="347186"/>
          </a:xfrm>
          <a:prstGeom prst="rect">
            <a:avLst/>
          </a:prstGeom>
          <a:noFill/>
          <a:ln/>
        </p:spPr>
        <p:txBody>
          <a:bodyPr wrap="non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Optimization Success</a:t>
            </a:r>
            <a:endParaRPr lang="en-US" sz="2187" dirty="0"/>
          </a:p>
        </p:txBody>
      </p:sp>
      <p:sp>
        <p:nvSpPr>
          <p:cNvPr id="8" name="Text 6"/>
          <p:cNvSpPr/>
          <p:nvPr/>
        </p:nvSpPr>
        <p:spPr>
          <a:xfrm>
            <a:off x="7593687" y="4213622"/>
            <a:ext cx="4695706" cy="1421606"/>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The current study determines the compression ratio, load, and blend percentage to achieve the highest mechanical and thermal efficiency levels.</a:t>
            </a:r>
            <a:endParaRPr lang="en-US" sz="1750" dirty="0"/>
          </a:p>
        </p:txBody>
      </p:sp>
      <p:pic>
        <p:nvPicPr>
          <p:cNvPr id="9"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0" y="0"/>
            <a:ext cx="14630400" cy="8229600"/>
          </a:xfrm>
          <a:prstGeom prst="rect">
            <a:avLst/>
          </a:prstGeom>
          <a:solidFill>
            <a:srgbClr val="0C0A33"/>
          </a:solidFill>
          <a:ln/>
        </p:spPr>
      </p:sp>
      <p:sp>
        <p:nvSpPr>
          <p:cNvPr id="4" name="Text 2"/>
          <p:cNvSpPr/>
          <p:nvPr/>
        </p:nvSpPr>
        <p:spPr>
          <a:xfrm>
            <a:off x="2348389" y="1111568"/>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Syne" pitchFamily="34" charset="0"/>
                <a:ea typeface="Syne" pitchFamily="34" charset="-122"/>
                <a:cs typeface="Syne" pitchFamily="34" charset="-120"/>
              </a:rPr>
              <a:t>References</a:t>
            </a:r>
            <a:endParaRPr lang="en-US" sz="4374" dirty="0"/>
          </a:p>
        </p:txBody>
      </p:sp>
      <p:sp>
        <p:nvSpPr>
          <p:cNvPr id="5" name="Shape 3"/>
          <p:cNvSpPr/>
          <p:nvPr/>
        </p:nvSpPr>
        <p:spPr>
          <a:xfrm>
            <a:off x="2348389" y="2312789"/>
            <a:ext cx="499943" cy="499943"/>
          </a:xfrm>
          <a:prstGeom prst="roundRect">
            <a:avLst>
              <a:gd name="adj" fmla="val 13333"/>
            </a:avLst>
          </a:prstGeom>
          <a:solidFill>
            <a:srgbClr val="1E1B4A"/>
          </a:solidFill>
          <a:ln/>
        </p:spPr>
      </p:sp>
      <p:sp>
        <p:nvSpPr>
          <p:cNvPr id="6" name="Text 4"/>
          <p:cNvSpPr/>
          <p:nvPr/>
        </p:nvSpPr>
        <p:spPr>
          <a:xfrm>
            <a:off x="2533293" y="2354461"/>
            <a:ext cx="130016"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1</a:t>
            </a:r>
            <a:endParaRPr lang="en-US" sz="2624" dirty="0"/>
          </a:p>
        </p:txBody>
      </p:sp>
      <p:sp>
        <p:nvSpPr>
          <p:cNvPr id="7" name="Text 5"/>
          <p:cNvSpPr/>
          <p:nvPr/>
        </p:nvSpPr>
        <p:spPr>
          <a:xfrm>
            <a:off x="3070503" y="2389108"/>
            <a:ext cx="2440900" cy="1041559"/>
          </a:xfrm>
          <a:prstGeom prst="rect">
            <a:avLst/>
          </a:prstGeom>
          <a:noFill/>
          <a:ln/>
        </p:spPr>
        <p:txBody>
          <a:bodyPr wrap="squar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Front. Microbiol. Article</a:t>
            </a:r>
            <a:endParaRPr lang="en-US" sz="2187" dirty="0"/>
          </a:p>
        </p:txBody>
      </p:sp>
      <p:sp>
        <p:nvSpPr>
          <p:cNvPr id="8" name="Text 6"/>
          <p:cNvSpPr/>
          <p:nvPr/>
        </p:nvSpPr>
        <p:spPr>
          <a:xfrm>
            <a:off x="3070503" y="3563898"/>
            <a:ext cx="2440900" cy="1777008"/>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B.M. Berla, R. Saha, C.M. Immethun, C.D. Maranas, T.S. Moon and H.B. Pakrasi, Front. Microbiol., 4, 246 (2013)</a:t>
            </a:r>
            <a:endParaRPr lang="en-US" sz="1750" dirty="0"/>
          </a:p>
        </p:txBody>
      </p:sp>
      <p:sp>
        <p:nvSpPr>
          <p:cNvPr id="9" name="Shape 7"/>
          <p:cNvSpPr/>
          <p:nvPr/>
        </p:nvSpPr>
        <p:spPr>
          <a:xfrm>
            <a:off x="5733574" y="2312789"/>
            <a:ext cx="499943" cy="499943"/>
          </a:xfrm>
          <a:prstGeom prst="roundRect">
            <a:avLst>
              <a:gd name="adj" fmla="val 13333"/>
            </a:avLst>
          </a:prstGeom>
          <a:solidFill>
            <a:srgbClr val="1E1B4A"/>
          </a:solidFill>
          <a:ln/>
        </p:spPr>
      </p:sp>
      <p:sp>
        <p:nvSpPr>
          <p:cNvPr id="10" name="Text 8"/>
          <p:cNvSpPr/>
          <p:nvPr/>
        </p:nvSpPr>
        <p:spPr>
          <a:xfrm>
            <a:off x="5879544" y="2354461"/>
            <a:ext cx="208002"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2</a:t>
            </a:r>
            <a:endParaRPr lang="en-US" sz="2624" dirty="0"/>
          </a:p>
        </p:txBody>
      </p:sp>
      <p:sp>
        <p:nvSpPr>
          <p:cNvPr id="11" name="Text 9"/>
          <p:cNvSpPr/>
          <p:nvPr/>
        </p:nvSpPr>
        <p:spPr>
          <a:xfrm>
            <a:off x="6455688" y="2389108"/>
            <a:ext cx="2440900" cy="1041559"/>
          </a:xfrm>
          <a:prstGeom prst="rect">
            <a:avLst/>
          </a:prstGeom>
          <a:noFill/>
          <a:ln/>
        </p:spPr>
        <p:txBody>
          <a:bodyPr wrap="squar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Renewable and Sustainable Energy</a:t>
            </a:r>
            <a:endParaRPr lang="en-US" sz="2187" dirty="0"/>
          </a:p>
        </p:txBody>
      </p:sp>
      <p:sp>
        <p:nvSpPr>
          <p:cNvPr id="12" name="Text 10"/>
          <p:cNvSpPr/>
          <p:nvPr/>
        </p:nvSpPr>
        <p:spPr>
          <a:xfrm>
            <a:off x="6455688" y="3563898"/>
            <a:ext cx="2440900" cy="3554016"/>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Najafi, G., Ghobadian, B. and Yusaf, T.F., 2011. Algae as a sustainable energy source for biofuel production in Iran: A case study. Renewable and Sustainable Energy Reviews, 15(8), pp.3870-3876.</a:t>
            </a:r>
            <a:endParaRPr lang="en-US" sz="1750" dirty="0"/>
          </a:p>
        </p:txBody>
      </p:sp>
      <p:sp>
        <p:nvSpPr>
          <p:cNvPr id="13" name="Shape 11"/>
          <p:cNvSpPr/>
          <p:nvPr/>
        </p:nvSpPr>
        <p:spPr>
          <a:xfrm>
            <a:off x="9118759" y="2312789"/>
            <a:ext cx="499943" cy="499943"/>
          </a:xfrm>
          <a:prstGeom prst="roundRect">
            <a:avLst>
              <a:gd name="adj" fmla="val 13333"/>
            </a:avLst>
          </a:prstGeom>
          <a:solidFill>
            <a:srgbClr val="1E1B4A"/>
          </a:solidFill>
          <a:ln/>
        </p:spPr>
      </p:sp>
      <p:sp>
        <p:nvSpPr>
          <p:cNvPr id="14" name="Text 12"/>
          <p:cNvSpPr/>
          <p:nvPr/>
        </p:nvSpPr>
        <p:spPr>
          <a:xfrm>
            <a:off x="9261872" y="2354461"/>
            <a:ext cx="213717"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3</a:t>
            </a:r>
            <a:endParaRPr lang="en-US" sz="2624" dirty="0"/>
          </a:p>
        </p:txBody>
      </p:sp>
      <p:sp>
        <p:nvSpPr>
          <p:cNvPr id="15" name="Text 13"/>
          <p:cNvSpPr/>
          <p:nvPr/>
        </p:nvSpPr>
        <p:spPr>
          <a:xfrm>
            <a:off x="9840873" y="2389108"/>
            <a:ext cx="2440900" cy="694373"/>
          </a:xfrm>
          <a:prstGeom prst="rect">
            <a:avLst/>
          </a:prstGeom>
          <a:noFill/>
          <a:ln/>
        </p:spPr>
        <p:txBody>
          <a:bodyPr wrap="squar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Biodiesel Production</a:t>
            </a:r>
            <a:endParaRPr lang="en-US" sz="2187" dirty="0"/>
          </a:p>
        </p:txBody>
      </p:sp>
      <p:sp>
        <p:nvSpPr>
          <p:cNvPr id="16" name="Text 14"/>
          <p:cNvSpPr/>
          <p:nvPr/>
        </p:nvSpPr>
        <p:spPr>
          <a:xfrm>
            <a:off x="9840873" y="3216712"/>
            <a:ext cx="2440900" cy="2487811"/>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Moser, B.R., 2009. Biodiesel production, properties, and feedstocks. In Vitro Cellular &amp; Developmental Biology-Plant, 45, pp.229-266.</a:t>
            </a:r>
            <a:endParaRPr lang="en-US" sz="1750" dirty="0"/>
          </a:p>
        </p:txBody>
      </p:sp>
      <p:pic>
        <p:nvPicPr>
          <p:cNvPr id="1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50D48"/>
          </a:solidFill>
          <a:ln/>
        </p:spPr>
      </p:sp>
      <p:sp>
        <p:nvSpPr>
          <p:cNvPr id="3" name="Shape 1"/>
          <p:cNvSpPr/>
          <p:nvPr/>
        </p:nvSpPr>
        <p:spPr>
          <a:xfrm>
            <a:off x="0" y="0"/>
            <a:ext cx="14630400" cy="8229600"/>
          </a:xfrm>
          <a:prstGeom prst="rect">
            <a:avLst/>
          </a:prstGeom>
          <a:solidFill>
            <a:srgbClr val="0C0A33"/>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0"/>
            <a:ext cx="14630400" cy="8229600"/>
          </a:xfrm>
          <a:prstGeom prst="rect">
            <a:avLst/>
          </a:prstGeom>
          <a:solidFill>
            <a:srgbClr val="0C0A33">
              <a:alpha val="80000"/>
            </a:srgbClr>
          </a:solidFill>
          <a:ln/>
        </p:spPr>
      </p:sp>
      <p:sp>
        <p:nvSpPr>
          <p:cNvPr id="6" name="Text 3"/>
          <p:cNvSpPr/>
          <p:nvPr/>
        </p:nvSpPr>
        <p:spPr>
          <a:xfrm>
            <a:off x="2348389" y="1111568"/>
            <a:ext cx="7119461" cy="694373"/>
          </a:xfrm>
          <a:prstGeom prst="rect">
            <a:avLst/>
          </a:prstGeom>
          <a:noFill/>
          <a:ln/>
        </p:spPr>
        <p:txBody>
          <a:bodyPr wrap="none" rtlCol="0" anchor="t"/>
          <a:lstStyle/>
          <a:p>
            <a:pPr marL="0" indent="0">
              <a:lnSpc>
                <a:spcPts val="5468"/>
              </a:lnSpc>
              <a:buNone/>
            </a:pPr>
            <a:r>
              <a:rPr lang="en-US" sz="4374" b="1" dirty="0">
                <a:solidFill>
                  <a:srgbClr val="FFFFFF"/>
                </a:solidFill>
                <a:latin typeface="Syne" pitchFamily="34" charset="0"/>
                <a:ea typeface="Syne" pitchFamily="34" charset="-122"/>
                <a:cs typeface="Syne" pitchFamily="34" charset="-120"/>
              </a:rPr>
              <a:t>References (continued)</a:t>
            </a:r>
            <a:endParaRPr lang="en-US" sz="4374" dirty="0"/>
          </a:p>
        </p:txBody>
      </p:sp>
      <p:sp>
        <p:nvSpPr>
          <p:cNvPr id="7" name="Shape 4"/>
          <p:cNvSpPr/>
          <p:nvPr/>
        </p:nvSpPr>
        <p:spPr>
          <a:xfrm>
            <a:off x="2348389" y="2312789"/>
            <a:ext cx="499943" cy="499943"/>
          </a:xfrm>
          <a:prstGeom prst="roundRect">
            <a:avLst>
              <a:gd name="adj" fmla="val 13333"/>
            </a:avLst>
          </a:prstGeom>
          <a:solidFill>
            <a:srgbClr val="1E1B4A"/>
          </a:solidFill>
          <a:ln/>
        </p:spPr>
      </p:sp>
      <p:sp>
        <p:nvSpPr>
          <p:cNvPr id="8" name="Text 5"/>
          <p:cNvSpPr/>
          <p:nvPr/>
        </p:nvSpPr>
        <p:spPr>
          <a:xfrm>
            <a:off x="2533293" y="2354461"/>
            <a:ext cx="130016"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1</a:t>
            </a:r>
            <a:endParaRPr lang="en-US" sz="2624" dirty="0"/>
          </a:p>
        </p:txBody>
      </p:sp>
      <p:sp>
        <p:nvSpPr>
          <p:cNvPr id="9" name="Text 6"/>
          <p:cNvSpPr/>
          <p:nvPr/>
        </p:nvSpPr>
        <p:spPr>
          <a:xfrm>
            <a:off x="3070503" y="2389108"/>
            <a:ext cx="2440900" cy="694373"/>
          </a:xfrm>
          <a:prstGeom prst="rect">
            <a:avLst/>
          </a:prstGeom>
          <a:noFill/>
          <a:ln/>
        </p:spPr>
        <p:txBody>
          <a:bodyPr wrap="squar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Economic Growth</a:t>
            </a:r>
            <a:endParaRPr lang="en-US" sz="2187" dirty="0"/>
          </a:p>
        </p:txBody>
      </p:sp>
      <p:sp>
        <p:nvSpPr>
          <p:cNvPr id="10" name="Text 7"/>
          <p:cNvSpPr/>
          <p:nvPr/>
        </p:nvSpPr>
        <p:spPr>
          <a:xfrm>
            <a:off x="3070503" y="3216712"/>
            <a:ext cx="2440900" cy="3198614"/>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Armeanu, D.Ş., Vintilă, G. and Gherghina, Ş.C., 2017. Does renewable energy drive sustainable economic growth? Multivariate panel data evidence for EU-28 countries. Energies, 10(3), p.381.</a:t>
            </a:r>
            <a:endParaRPr lang="en-US" sz="1750" dirty="0"/>
          </a:p>
        </p:txBody>
      </p:sp>
      <p:sp>
        <p:nvSpPr>
          <p:cNvPr id="11" name="Shape 8"/>
          <p:cNvSpPr/>
          <p:nvPr/>
        </p:nvSpPr>
        <p:spPr>
          <a:xfrm>
            <a:off x="5733574" y="2312789"/>
            <a:ext cx="499943" cy="499943"/>
          </a:xfrm>
          <a:prstGeom prst="roundRect">
            <a:avLst>
              <a:gd name="adj" fmla="val 13333"/>
            </a:avLst>
          </a:prstGeom>
          <a:solidFill>
            <a:srgbClr val="1E1B4A"/>
          </a:solidFill>
          <a:ln/>
        </p:spPr>
      </p:sp>
      <p:sp>
        <p:nvSpPr>
          <p:cNvPr id="12" name="Text 9"/>
          <p:cNvSpPr/>
          <p:nvPr/>
        </p:nvSpPr>
        <p:spPr>
          <a:xfrm>
            <a:off x="5879544" y="2354461"/>
            <a:ext cx="208002"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2</a:t>
            </a:r>
            <a:endParaRPr lang="en-US" sz="2624" dirty="0"/>
          </a:p>
        </p:txBody>
      </p:sp>
      <p:sp>
        <p:nvSpPr>
          <p:cNvPr id="13" name="Text 10"/>
          <p:cNvSpPr/>
          <p:nvPr/>
        </p:nvSpPr>
        <p:spPr>
          <a:xfrm>
            <a:off x="6455688" y="2389108"/>
            <a:ext cx="2440900" cy="694373"/>
          </a:xfrm>
          <a:prstGeom prst="rect">
            <a:avLst/>
          </a:prstGeom>
          <a:noFill/>
          <a:ln/>
        </p:spPr>
        <p:txBody>
          <a:bodyPr wrap="squar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Renewable Energy Barriers</a:t>
            </a:r>
            <a:endParaRPr lang="en-US" sz="2187" dirty="0"/>
          </a:p>
        </p:txBody>
      </p:sp>
      <p:sp>
        <p:nvSpPr>
          <p:cNvPr id="14" name="Text 11"/>
          <p:cNvSpPr/>
          <p:nvPr/>
        </p:nvSpPr>
        <p:spPr>
          <a:xfrm>
            <a:off x="6455688" y="3216712"/>
            <a:ext cx="2440900" cy="3554016"/>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Foster, E., Contestabile, M., Blazquez, J., Manzano, B., Workman, M. and Shah, N., 2017. The unstudied barriers to widespread renewable energy deployment: Fossil fuel price responses. Energy Policy, 103, pp.258-264.</a:t>
            </a:r>
            <a:endParaRPr lang="en-US" sz="1750" dirty="0"/>
          </a:p>
        </p:txBody>
      </p:sp>
      <p:sp>
        <p:nvSpPr>
          <p:cNvPr id="15" name="Shape 12"/>
          <p:cNvSpPr/>
          <p:nvPr/>
        </p:nvSpPr>
        <p:spPr>
          <a:xfrm>
            <a:off x="9118759" y="2312789"/>
            <a:ext cx="499943" cy="499943"/>
          </a:xfrm>
          <a:prstGeom prst="roundRect">
            <a:avLst>
              <a:gd name="adj" fmla="val 13333"/>
            </a:avLst>
          </a:prstGeom>
          <a:solidFill>
            <a:srgbClr val="1E1B4A"/>
          </a:solidFill>
          <a:ln/>
        </p:spPr>
      </p:sp>
      <p:sp>
        <p:nvSpPr>
          <p:cNvPr id="16" name="Text 13"/>
          <p:cNvSpPr/>
          <p:nvPr/>
        </p:nvSpPr>
        <p:spPr>
          <a:xfrm>
            <a:off x="9261872" y="2354461"/>
            <a:ext cx="213717" cy="416481"/>
          </a:xfrm>
          <a:prstGeom prst="rect">
            <a:avLst/>
          </a:prstGeom>
          <a:noFill/>
          <a:ln/>
        </p:spPr>
        <p:txBody>
          <a:bodyPr wrap="none" rtlCol="0" anchor="t"/>
          <a:lstStyle/>
          <a:p>
            <a:pPr marL="0" indent="0" algn="ctr">
              <a:lnSpc>
                <a:spcPts val="3281"/>
              </a:lnSpc>
              <a:buNone/>
            </a:pPr>
            <a:r>
              <a:rPr lang="en-US" sz="2624" b="1" dirty="0">
                <a:solidFill>
                  <a:srgbClr val="FFFFFF"/>
                </a:solidFill>
                <a:latin typeface="Syne" pitchFamily="34" charset="0"/>
                <a:ea typeface="Syne" pitchFamily="34" charset="-122"/>
                <a:cs typeface="Syne" pitchFamily="34" charset="-120"/>
              </a:rPr>
              <a:t>3</a:t>
            </a:r>
            <a:endParaRPr lang="en-US" sz="2624" dirty="0"/>
          </a:p>
        </p:txBody>
      </p:sp>
      <p:sp>
        <p:nvSpPr>
          <p:cNvPr id="17" name="Text 14"/>
          <p:cNvSpPr/>
          <p:nvPr/>
        </p:nvSpPr>
        <p:spPr>
          <a:xfrm>
            <a:off x="9840873" y="2389108"/>
            <a:ext cx="2440900" cy="1041559"/>
          </a:xfrm>
          <a:prstGeom prst="rect">
            <a:avLst/>
          </a:prstGeom>
          <a:noFill/>
          <a:ln/>
        </p:spPr>
        <p:txBody>
          <a:bodyPr wrap="square" rtlCol="0" anchor="t"/>
          <a:lstStyle/>
          <a:p>
            <a:pPr marL="0" indent="0">
              <a:lnSpc>
                <a:spcPts val="2734"/>
              </a:lnSpc>
              <a:buNone/>
            </a:pPr>
            <a:r>
              <a:rPr lang="en-US" sz="2187" b="1" dirty="0">
                <a:solidFill>
                  <a:srgbClr val="FFFFFF"/>
                </a:solidFill>
                <a:latin typeface="Syne" pitchFamily="34" charset="0"/>
                <a:ea typeface="Syne" pitchFamily="34" charset="-122"/>
                <a:cs typeface="Syne" pitchFamily="34" charset="-120"/>
              </a:rPr>
              <a:t>Biodiesel Technology Review</a:t>
            </a:r>
            <a:endParaRPr lang="en-US" sz="2187" dirty="0"/>
          </a:p>
        </p:txBody>
      </p:sp>
      <p:sp>
        <p:nvSpPr>
          <p:cNvPr id="18" name="Text 15"/>
          <p:cNvSpPr/>
          <p:nvPr/>
        </p:nvSpPr>
        <p:spPr>
          <a:xfrm>
            <a:off x="9840873" y="3563898"/>
            <a:ext cx="2440900" cy="3554016"/>
          </a:xfrm>
          <a:prstGeom prst="rect">
            <a:avLst/>
          </a:prstGeom>
          <a:noFill/>
          <a:ln/>
        </p:spPr>
        <p:txBody>
          <a:bodyPr wrap="square" rtlCol="0" anchor="t"/>
          <a:lstStyle/>
          <a:p>
            <a:pPr marL="0" indent="0">
              <a:lnSpc>
                <a:spcPts val="2799"/>
              </a:lnSpc>
              <a:buNone/>
            </a:pPr>
            <a:r>
              <a:rPr lang="en-US" sz="1750" dirty="0">
                <a:solidFill>
                  <a:srgbClr val="D9E1FF"/>
                </a:solidFill>
                <a:latin typeface="Arimo" pitchFamily="34" charset="0"/>
                <a:ea typeface="Arimo" pitchFamily="34" charset="-122"/>
                <a:cs typeface="Arimo" pitchFamily="34" charset="-120"/>
              </a:rPr>
              <a:t>Aransiola, E.F., Ojumu, T.V., Oyekola, O.O., Madzimbamuto, T.F. and Ikhu-Omoregbe, D.I.O., 2014. A review of current technology for biodiesel production: State of the art. Biomass and bioenergy, 61, pp.276-297.</a:t>
            </a:r>
            <a:endParaRPr lang="en-US" sz="1750" dirty="0"/>
          </a:p>
        </p:txBody>
      </p:sp>
      <p:pic>
        <p:nvPicPr>
          <p:cNvPr id="1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823</Words>
  <Application>Microsoft Office PowerPoint</Application>
  <PresentationFormat>Custom</PresentationFormat>
  <Paragraphs>78</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Slide 3</vt:lpstr>
      <vt:lpstr>Slide 4</vt:lpstr>
      <vt:lpstr>Slide 5</vt:lpstr>
      <vt:lpstr>Slide 6</vt:lpstr>
      <vt:lpstr>Slide 7</vt:lpstr>
      <vt:lpstr>Slide 8</vt:lpstr>
      <vt:lpstr>Slide 9</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2</cp:revision>
  <dcterms:created xsi:type="dcterms:W3CDTF">2024-03-12T06:34:16Z</dcterms:created>
  <dcterms:modified xsi:type="dcterms:W3CDTF">2024-03-13T06:32:07Z</dcterms:modified>
</cp:coreProperties>
</file>