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xmlns=""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4503E30-9F33-4894-ADDC-9CAE9E1F10C1}" type="datetimeFigureOut">
              <a:rPr lang="en-IN" smtClean="0"/>
              <a:pPr/>
              <a:t>12-03-2024</a:t>
            </a:fld>
            <a:endParaRPr lang="en-IN"/>
          </a:p>
        </p:txBody>
      </p:sp>
      <p:sp>
        <p:nvSpPr>
          <p:cNvPr id="5" name="Footer Placeholder 4"/>
          <p:cNvSpPr>
            <a:spLocks noGrp="1"/>
          </p:cNvSpPr>
          <p:nvPr>
            <p:ph type="ftr" sz="quarter" idx="11"/>
          </p:nvPr>
        </p:nvSpPr>
        <p:spPr>
          <a:xfrm>
            <a:off x="1876424" y="5410201"/>
            <a:ext cx="5124886" cy="365125"/>
          </a:xfrm>
        </p:spPr>
        <p:txBody>
          <a:bodyPr/>
          <a:lstStyle/>
          <a:p>
            <a:endParaRPr lang="en-IN"/>
          </a:p>
        </p:txBody>
      </p:sp>
      <p:sp>
        <p:nvSpPr>
          <p:cNvPr id="6" name="Slide Number Placeholder 5"/>
          <p:cNvSpPr>
            <a:spLocks noGrp="1"/>
          </p:cNvSpPr>
          <p:nvPr>
            <p:ph type="sldNum" sz="quarter" idx="12"/>
          </p:nvPr>
        </p:nvSpPr>
        <p:spPr>
          <a:xfrm>
            <a:off x="9896911" y="5410199"/>
            <a:ext cx="771089" cy="365125"/>
          </a:xfrm>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333565359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208235963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5206565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324452469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128178284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102560693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175165141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353309889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118815954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132470225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36564439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B79BDAD-9514-4333-A3D5-91A3DB937B3B}" type="slidenum">
              <a:rPr lang="en-IN" smtClean="0"/>
              <a:pPr/>
              <a:t>‹#›</a:t>
            </a:fld>
            <a:endParaRPr lang="en-IN"/>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241732042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202426570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255993058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173808689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37895261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503E30-9F33-4894-ADDC-9CAE9E1F10C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84146590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xmlns=""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4503E30-9F33-4894-ADDC-9CAE9E1F10C1}" type="datetimeFigureOut">
              <a:rPr lang="en-IN" smtClean="0"/>
              <a:pPr/>
              <a:t>12-03-2024</a:t>
            </a:fld>
            <a:endParaRPr lang="en-IN"/>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B79BDAD-9514-4333-A3D5-91A3DB937B3B}" type="slidenum">
              <a:rPr lang="en-IN" smtClean="0"/>
              <a:pPr/>
              <a:t>‹#›</a:t>
            </a:fld>
            <a:endParaRPr lang="en-IN"/>
          </a:p>
        </p:txBody>
      </p:sp>
    </p:spTree>
    <p:extLst>
      <p:ext uri="{BB962C8B-B14F-4D97-AF65-F5344CB8AC3E}">
        <p14:creationId xmlns:p14="http://schemas.microsoft.com/office/powerpoint/2010/main" xmlns="" val="325514589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8F1861-16CD-BD00-6731-60644313AAD5}"/>
              </a:ext>
            </a:extLst>
          </p:cNvPr>
          <p:cNvSpPr>
            <a:spLocks noGrp="1"/>
          </p:cNvSpPr>
          <p:nvPr>
            <p:ph type="ctrTitle"/>
          </p:nvPr>
        </p:nvSpPr>
        <p:spPr>
          <a:xfrm>
            <a:off x="1905453" y="1582056"/>
            <a:ext cx="8791575" cy="1973943"/>
          </a:xfrm>
        </p:spPr>
        <p:txBody>
          <a:bodyPr>
            <a:normAutofit/>
          </a:bodyPr>
          <a:lstStyle/>
          <a:p>
            <a:pPr algn="ctr">
              <a:lnSpc>
                <a:spcPct val="100000"/>
              </a:lnSpc>
            </a:pP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rPr>
              <a:t>OPICAPONE IN TREATMENT OF PARKINSON’S DISEASE - A SYSTEMATIC BENEFIT-RISK ASSESSMENT</a:t>
            </a:r>
            <a:endParaRPr lang="en-IN" sz="8000" dirty="0"/>
          </a:p>
        </p:txBody>
      </p:sp>
      <p:sp>
        <p:nvSpPr>
          <p:cNvPr id="3" name="Rectangle 2"/>
          <p:cNvSpPr/>
          <p:nvPr/>
        </p:nvSpPr>
        <p:spPr>
          <a:xfrm>
            <a:off x="9172455" y="5682734"/>
            <a:ext cx="3019545" cy="369332"/>
          </a:xfrm>
          <a:prstGeom prst="rect">
            <a:avLst/>
          </a:prstGeom>
        </p:spPr>
        <p:txBody>
          <a:bodyPr wrap="none">
            <a:spAutoFit/>
          </a:bodyPr>
          <a:lstStyle/>
          <a:p>
            <a:r>
              <a:rPr lang="en-US" dirty="0" smtClean="0"/>
              <a:t>PARADKAR PRANALI PRADEEP </a:t>
            </a:r>
            <a:endParaRPr lang="en-US" dirty="0"/>
          </a:p>
        </p:txBody>
      </p:sp>
      <p:sp>
        <p:nvSpPr>
          <p:cNvPr id="4" name="Rectangle 3"/>
          <p:cNvSpPr/>
          <p:nvPr/>
        </p:nvSpPr>
        <p:spPr>
          <a:xfrm>
            <a:off x="9313895" y="6029575"/>
            <a:ext cx="2664255" cy="369332"/>
          </a:xfrm>
          <a:prstGeom prst="rect">
            <a:avLst/>
          </a:prstGeom>
        </p:spPr>
        <p:txBody>
          <a:bodyPr wrap="none">
            <a:spAutoFit/>
          </a:bodyPr>
          <a:lstStyle/>
          <a:p>
            <a:r>
              <a:rPr lang="en-US" dirty="0" smtClean="0"/>
              <a:t>Subject: PHARMACOLOGY</a:t>
            </a:r>
            <a:endParaRPr lang="en-US" dirty="0"/>
          </a:p>
        </p:txBody>
      </p:sp>
    </p:spTree>
    <p:extLst>
      <p:ext uri="{BB962C8B-B14F-4D97-AF65-F5344CB8AC3E}">
        <p14:creationId xmlns:p14="http://schemas.microsoft.com/office/powerpoint/2010/main" xmlns="" val="12241527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1ABF01-49BD-1C04-9ABC-C1E37F482321}"/>
              </a:ext>
            </a:extLst>
          </p:cNvPr>
          <p:cNvSpPr>
            <a:spLocks noGrp="1"/>
          </p:cNvSpPr>
          <p:nvPr>
            <p:ph type="title"/>
          </p:nvPr>
        </p:nvSpPr>
        <p:spPr>
          <a:xfrm>
            <a:off x="1141412" y="327514"/>
            <a:ext cx="9905998" cy="1478570"/>
          </a:xfrm>
        </p:spPr>
        <p:txBody>
          <a:bodyPr/>
          <a:lstStyle/>
          <a:p>
            <a:pPr algn="ctr"/>
            <a:r>
              <a:rPr lang="en-IN" b="1" dirty="0">
                <a:latin typeface="Times New Roman" panose="02020603050405020304" pitchFamily="18" charset="0"/>
                <a:cs typeface="Times New Roman" panose="02020603050405020304" pitchFamily="18" charset="0"/>
              </a:rPr>
              <a:t>ABSTRACT</a:t>
            </a:r>
          </a:p>
        </p:txBody>
      </p:sp>
      <p:sp>
        <p:nvSpPr>
          <p:cNvPr id="3" name="Content Placeholder 2">
            <a:extLst>
              <a:ext uri="{FF2B5EF4-FFF2-40B4-BE49-F238E27FC236}">
                <a16:creationId xmlns:a16="http://schemas.microsoft.com/office/drawing/2014/main" xmlns="" id="{70D898A9-8660-558E-3DEA-22578DCDFDF2}"/>
              </a:ext>
            </a:extLst>
          </p:cNvPr>
          <p:cNvSpPr>
            <a:spLocks noGrp="1"/>
          </p:cNvSpPr>
          <p:nvPr>
            <p:ph idx="1"/>
          </p:nvPr>
        </p:nvSpPr>
        <p:spPr>
          <a:xfrm>
            <a:off x="1141412" y="1538514"/>
            <a:ext cx="9905999" cy="4717143"/>
          </a:xfrm>
        </p:spPr>
        <p:txBody>
          <a:bodyPr/>
          <a:lstStyle/>
          <a:p>
            <a:pPr algn="just">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 neurodegenerative ailment known as Parkinson's disease is characterized by the presence of both motor and non-motor symptoms in its patients. </a:t>
            </a:r>
          </a:p>
          <a:p>
            <a:pPr algn="just">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There is currently no medication that can cure the condition. </a:t>
            </a:r>
          </a:p>
          <a:p>
            <a:pPr algn="just">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One of the most effective medications for managing symptoms is levodopa.</a:t>
            </a:r>
          </a:p>
          <a:p>
            <a:pPr algn="just">
              <a:lnSpc>
                <a:spcPct val="200000"/>
              </a:lnSpc>
              <a:buFont typeface="Wingdings" panose="05000000000000000000" pitchFamily="2" charset="2"/>
              <a:buChar char="Ø"/>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It is necessary to conduct further comparative studies and broaden the criteria for trial inclusion in order to assist in the decision-making process regarding COMTinhibitors and to broaden the range of patients to whom this medication may be administered.</a:t>
            </a:r>
          </a:p>
          <a:p>
            <a:endParaRPr lang="en-IN" dirty="0"/>
          </a:p>
        </p:txBody>
      </p:sp>
    </p:spTree>
    <p:extLst>
      <p:ext uri="{BB962C8B-B14F-4D97-AF65-F5344CB8AC3E}">
        <p14:creationId xmlns:p14="http://schemas.microsoft.com/office/powerpoint/2010/main" xmlns="" val="49651004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2F0466-474A-F6C8-9756-5E391C032897}"/>
              </a:ext>
            </a:extLst>
          </p:cNvPr>
          <p:cNvSpPr>
            <a:spLocks noGrp="1"/>
          </p:cNvSpPr>
          <p:nvPr>
            <p:ph type="title"/>
          </p:nvPr>
        </p:nvSpPr>
        <p:spPr/>
        <p:txBody>
          <a:bodyPr>
            <a:normAutofit/>
          </a:bodyPr>
          <a:lstStyle/>
          <a:p>
            <a:pPr algn="ctr"/>
            <a:r>
              <a:rPr lang="en-IN" b="1" dirty="0">
                <a:latin typeface="Times New Roman" panose="02020603050405020304" pitchFamily="18" charset="0"/>
                <a:cs typeface="Times New Roman" panose="02020603050405020304" pitchFamily="18" charset="0"/>
              </a:rPr>
              <a:t>INTRODUCTION </a:t>
            </a:r>
          </a:p>
        </p:txBody>
      </p:sp>
      <p:sp>
        <p:nvSpPr>
          <p:cNvPr id="3" name="Content Placeholder 2">
            <a:extLst>
              <a:ext uri="{FF2B5EF4-FFF2-40B4-BE49-F238E27FC236}">
                <a16:creationId xmlns:a16="http://schemas.microsoft.com/office/drawing/2014/main" xmlns="" id="{69AA8D82-0E6D-3970-D932-72C26E950CFC}"/>
              </a:ext>
            </a:extLst>
          </p:cNvPr>
          <p:cNvSpPr>
            <a:spLocks noGrp="1"/>
          </p:cNvSpPr>
          <p:nvPr>
            <p:ph idx="1"/>
          </p:nvPr>
        </p:nvSpPr>
        <p:spPr>
          <a:xfrm>
            <a:off x="1141413" y="1915659"/>
            <a:ext cx="9905999" cy="4151312"/>
          </a:xfrm>
        </p:spPr>
        <p:txBody>
          <a:bodyPr>
            <a:normAutofit lnSpcReduction="10000"/>
          </a:bodyPr>
          <a:lstStyle/>
          <a:p>
            <a:pPr algn="just">
              <a:lnSpc>
                <a:spcPct val="150000"/>
              </a:lnSpc>
              <a:buFont typeface="Wingdings" panose="05000000000000000000" pitchFamily="2" charset="2"/>
              <a:buChar char="v"/>
            </a:pPr>
            <a:r>
              <a:rPr lang="en-IN" sz="1800" dirty="0">
                <a:latin typeface="Times New Roman" panose="02020603050405020304" pitchFamily="18" charset="0"/>
                <a:cs typeface="Times New Roman" panose="02020603050405020304" pitchFamily="18" charset="0"/>
              </a:rPr>
              <a:t>Non-engine symptoms of Parkinson's disease (PD) incorporate torpidity, nervousness, leg discomfort, disturbed sleep, urinary problems, fixation difficulties, and engine symptoms such bradykinesia and rest quake and stiffness</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most noticeable neuropathological component of Parkinson's disease is the degeneration of dopaminergic neurons in the substantia nigra (pars compacta).</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There is no known treatment that can cure it. If you're experiencing symptoms, LD is your best bet for therapy</a:t>
            </a:r>
            <a:r>
              <a:rPr lang="en-IN" sz="18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During catalysis, SAM is converted to SAH. Entacapone and tolcapone are the two most common inhibitors of cyclooxygenase type 2.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28414723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8A7DD-B4E7-7753-6325-7922BA6E78B0}"/>
              </a:ext>
            </a:extLst>
          </p:cNvPr>
          <p:cNvSpPr>
            <a:spLocks noGrp="1"/>
          </p:cNvSpPr>
          <p:nvPr>
            <p:ph type="title"/>
          </p:nvPr>
        </p:nvSpPr>
        <p:spPr>
          <a:xfrm>
            <a:off x="1141412" y="0"/>
            <a:ext cx="9905998" cy="1478570"/>
          </a:xfrm>
        </p:spPr>
        <p:txBody>
          <a:bodyPr/>
          <a:lstStyle/>
          <a:p>
            <a:pPr algn="ctr"/>
            <a:r>
              <a:rPr lang="en-IN" b="1" dirty="0">
                <a:latin typeface="Times New Roman" panose="02020603050405020304" pitchFamily="18" charset="0"/>
                <a:cs typeface="Times New Roman" panose="02020603050405020304" pitchFamily="18" charset="0"/>
              </a:rPr>
              <a:t>LITERATURE REVIEW </a:t>
            </a:r>
          </a:p>
        </p:txBody>
      </p:sp>
      <p:sp>
        <p:nvSpPr>
          <p:cNvPr id="3" name="Content Placeholder 2">
            <a:extLst>
              <a:ext uri="{FF2B5EF4-FFF2-40B4-BE49-F238E27FC236}">
                <a16:creationId xmlns:a16="http://schemas.microsoft.com/office/drawing/2014/main" xmlns="" id="{CB2CEFFB-B0D8-639D-6B4C-7BF8C5740224}"/>
              </a:ext>
            </a:extLst>
          </p:cNvPr>
          <p:cNvSpPr>
            <a:spLocks noGrp="1"/>
          </p:cNvSpPr>
          <p:nvPr>
            <p:ph idx="1"/>
          </p:nvPr>
        </p:nvSpPr>
        <p:spPr>
          <a:xfrm>
            <a:off x="1141412" y="1320799"/>
            <a:ext cx="10281331" cy="5152571"/>
          </a:xfrm>
        </p:spPr>
        <p:txBody>
          <a:bodyPr>
            <a:normAutofit fontScale="32500" lnSpcReduction="20000"/>
          </a:bodyPr>
          <a:lstStyle/>
          <a:p>
            <a:pPr algn="just">
              <a:lnSpc>
                <a:spcPct val="170000"/>
              </a:lnSpc>
            </a:pPr>
            <a:r>
              <a:rPr lang="en-US" sz="4900" dirty="0">
                <a:latin typeface="Times New Roman" panose="02020603050405020304" pitchFamily="18" charset="0"/>
                <a:cs typeface="Times New Roman" panose="02020603050405020304" pitchFamily="18" charset="0"/>
              </a:rPr>
              <a:t>Dickson (2012) gives an intensive summary of the neuropathology hidden parkinsonism and Parkinson's disease. The article explores the basic pathogenic alterations in the cerebrum, including as the development of alpha-synuclein protein aggregates and the passing of dopaminergic neurons. It is essential to fathom the neuropathological causes of Parkinson's disease to make proficient diagnostic and treatment plans.</a:t>
            </a:r>
          </a:p>
          <a:p>
            <a:pPr algn="just">
              <a:lnSpc>
                <a:spcPct val="170000"/>
              </a:lnSpc>
            </a:pPr>
            <a:r>
              <a:rPr lang="en-US" sz="4900" dirty="0">
                <a:latin typeface="Times New Roman" panose="02020603050405020304" pitchFamily="18" charset="0"/>
                <a:cs typeface="Times New Roman" panose="02020603050405020304" pitchFamily="18" charset="0"/>
              </a:rPr>
              <a:t>Fabbri, Ferreira, Lees, and colleagues (2018) surveyed the use of opicapone in Parkinson's disease treatment. Their investigation focuses on the safety profile and effectiveness of opicapone as a levodopa-adjunctive treatment for controlling engine fluctuations in individuals with Parkinson's disease. This audit offers insightful data on the clinical worth and pharmacological characteristics of opicapone for the treatment of Parkinson's disease symptoms.</a:t>
            </a:r>
          </a:p>
          <a:p>
            <a:pPr algn="just">
              <a:lnSpc>
                <a:spcPct val="170000"/>
              </a:lnSpc>
            </a:pPr>
            <a:r>
              <a:rPr lang="en-US" sz="4900" dirty="0">
                <a:latin typeface="Times New Roman" panose="02020603050405020304" pitchFamily="18" charset="0"/>
                <a:cs typeface="Times New Roman" panose="02020603050405020304" pitchFamily="18" charset="0"/>
              </a:rPr>
              <a:t>Ferreira, Lees, Rocha, and colleagues (2016) assessed the effectiveness of opicapone as a levodopa adjuvant in individuals with Parkinson's disease suffering finish of-dose engine fluctuations in a randomized, twofold visually impaired, controlled explore. The study's findings support opicapone's use as a treatment choice for Parkinson's disease the board by showing that it successfully lowers engine fluctuations and enhances engine capability when contrasted with a fake treatment.</a:t>
            </a:r>
          </a:p>
          <a:p>
            <a:endParaRPr lang="en-IN" dirty="0"/>
          </a:p>
        </p:txBody>
      </p:sp>
    </p:spTree>
    <p:extLst>
      <p:ext uri="{BB962C8B-B14F-4D97-AF65-F5344CB8AC3E}">
        <p14:creationId xmlns:p14="http://schemas.microsoft.com/office/powerpoint/2010/main" xmlns="" val="106115151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2BB155-C4AC-0E8A-9D69-21DA54EBC9A3}"/>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NEUROPHARMACOLOGY OF OPICAPONE</a:t>
            </a:r>
          </a:p>
        </p:txBody>
      </p:sp>
      <p:sp>
        <p:nvSpPr>
          <p:cNvPr id="3" name="Content Placeholder 2">
            <a:extLst>
              <a:ext uri="{FF2B5EF4-FFF2-40B4-BE49-F238E27FC236}">
                <a16:creationId xmlns:a16="http://schemas.microsoft.com/office/drawing/2014/main" xmlns="" id="{6780737C-119D-E174-ED08-989B33AD02B1}"/>
              </a:ext>
            </a:extLst>
          </p:cNvPr>
          <p:cNvSpPr>
            <a:spLocks noGrp="1"/>
          </p:cNvSpPr>
          <p:nvPr>
            <p:ph idx="1"/>
          </p:nvPr>
        </p:nvSpPr>
        <p:spPr>
          <a:xfrm>
            <a:off x="1141412" y="1799544"/>
            <a:ext cx="9905999" cy="4439938"/>
          </a:xfrm>
        </p:spPr>
        <p:txBody>
          <a:bodyPr>
            <a:normAutofit/>
          </a:bodyPr>
          <a:lstStyle/>
          <a:p>
            <a:pPr algn="just">
              <a:lnSpc>
                <a:spcPct val="150000"/>
              </a:lnSpc>
              <a:buFont typeface="Wingdings" panose="05000000000000000000" pitchFamily="2" charset="2"/>
              <a:buChar char="§"/>
            </a:pPr>
            <a:r>
              <a:rPr lang="en-US" sz="1800" dirty="0">
                <a:latin typeface="Times New Roman" panose="02020603050405020304" pitchFamily="18" charset="0"/>
                <a:cs typeface="Times New Roman" panose="02020603050405020304" pitchFamily="18" charset="0"/>
              </a:rPr>
              <a:t>Opicapone inhibits catechol-O-methyltransferase (COMT) with great selectivity and reversibility. </a:t>
            </a:r>
          </a:p>
          <a:p>
            <a:pPr algn="just">
              <a:lnSpc>
                <a:spcPct val="150000"/>
              </a:lnSpc>
              <a:buFont typeface="Wingdings" panose="05000000000000000000" pitchFamily="2" charset="2"/>
              <a:buChar char="§"/>
            </a:pPr>
            <a:r>
              <a:rPr lang="en-US" sz="1800" dirty="0">
                <a:latin typeface="Times New Roman" panose="02020603050405020304" pitchFamily="18" charset="0"/>
                <a:cs typeface="Times New Roman" panose="02020603050405020304" pitchFamily="18" charset="0"/>
              </a:rPr>
              <a:t>Reduced dopamine levels in the substantia nigra of Parkinson's disease (PD) patients result from the loss of dopaminergic neurons, which causes motor symptoms. </a:t>
            </a:r>
          </a:p>
          <a:p>
            <a:pPr algn="just">
              <a:lnSpc>
                <a:spcPct val="150000"/>
              </a:lnSpc>
              <a:buFont typeface="Wingdings" panose="05000000000000000000" pitchFamily="2" charset="2"/>
              <a:buChar char="§"/>
            </a:pPr>
            <a:r>
              <a:rPr lang="en-US" sz="1800" dirty="0">
                <a:latin typeface="Times New Roman" panose="02020603050405020304" pitchFamily="18" charset="0"/>
                <a:cs typeface="Times New Roman" panose="02020603050405020304" pitchFamily="18" charset="0"/>
              </a:rPr>
              <a:t>Dopamine is restored by levodopa, a dopamine precursor, although it is quickly metabolized by COMT in the peripheral before it reaches the brain.</a:t>
            </a:r>
          </a:p>
          <a:p>
            <a:pPr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Preclinical studies in animal models of PD have shown promising results for opicapone.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27575332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89FBD0-9677-E27A-4D5B-0FE7210F149E}"/>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OPICAPONE IN THE TREATMENT OF PARKINSON'S DISEASE</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543F7B61-6B34-C83C-03A3-08671E4D77EC}"/>
              </a:ext>
            </a:extLst>
          </p:cNvPr>
          <p:cNvSpPr>
            <a:spLocks noGrp="1"/>
          </p:cNvSpPr>
          <p:nvPr>
            <p:ph idx="1"/>
          </p:nvPr>
        </p:nvSpPr>
        <p:spPr/>
        <p:txBody>
          <a:bodyPr>
            <a:normAutofit/>
          </a:bodyPr>
          <a:lstStyle/>
          <a:p>
            <a:pPr algn="just">
              <a:lnSpc>
                <a:spcPct val="15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One drug used to treat Parkinson's disease (PD) motor fluctuations is called optocapone. </a:t>
            </a:r>
          </a:p>
          <a:p>
            <a:pPr algn="just">
              <a:lnSpc>
                <a:spcPct val="15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It is a member of the group of medications known as catechol-O-methyltransferase (COMT) inhibitors. </a:t>
            </a:r>
          </a:p>
          <a:p>
            <a:pPr algn="just">
              <a:lnSpc>
                <a:spcPct val="15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These function by delaying the breakdown of levodopa, the primary PD drug, therefore extending its effects</a:t>
            </a:r>
          </a:p>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Reduces "off" time (periods with reduced mobility) by up to 1 hour per day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For patients with Parkinson's disease (PD) who have motor fluctuations, apicapone is a useful therapeutic alternative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33369288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B00DDA-FEC9-6132-81A2-365A9BC536BD}"/>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xmlns="" id="{B88AF925-8364-227B-E41A-14EDE27AEDC0}"/>
              </a:ext>
            </a:extLst>
          </p:cNvPr>
          <p:cNvSpPr>
            <a:spLocks noGrp="1"/>
          </p:cNvSpPr>
          <p:nvPr>
            <p:ph idx="1"/>
          </p:nvPr>
        </p:nvSpPr>
        <p:spPr>
          <a:xfrm>
            <a:off x="1141412" y="1843314"/>
            <a:ext cx="9905999" cy="3947887"/>
          </a:xfrm>
        </p:spPr>
        <p:txBody>
          <a:bodyPr>
            <a:normAutofit/>
          </a:bodyPr>
          <a:lstStyle/>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Based on completed clinical studies, OPC, a new third-generation COMT inhibitor, has shown to be a safe and effective medication. </a:t>
            </a:r>
          </a:p>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Patients' adherence may be higher when just one daily dosage is required as opposed to ENT. </a:t>
            </a:r>
          </a:p>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We know from earlier research that TLC has to be closely monitored in the lab to ensure it has no possible hepatotoxic effects. </a:t>
            </a:r>
          </a:p>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On the other hand, there was no discernible deterioration in liver function after using OPC.</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27343286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BF53BBA-1384-76CD-1880-4EC1F57249DD}"/>
              </a:ext>
            </a:extLst>
          </p:cNvPr>
          <p:cNvSpPr>
            <a:spLocks noGrp="1"/>
          </p:cNvSpPr>
          <p:nvPr>
            <p:ph type="title"/>
          </p:nvPr>
        </p:nvSpPr>
        <p:spPr>
          <a:xfrm>
            <a:off x="1143001" y="471714"/>
            <a:ext cx="9905998" cy="1478570"/>
          </a:xfrm>
        </p:spPr>
        <p:txBody>
          <a:bodyPr/>
          <a:lstStyle/>
          <a:p>
            <a:pPr algn="ctr"/>
            <a:r>
              <a:rPr lang="en-IN"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xmlns="" id="{A6C12EC9-A8A5-BD33-5B99-9037A0553A80}"/>
              </a:ext>
            </a:extLst>
          </p:cNvPr>
          <p:cNvSpPr>
            <a:spLocks noGrp="1"/>
          </p:cNvSpPr>
          <p:nvPr>
            <p:ph idx="1"/>
          </p:nvPr>
        </p:nvSpPr>
        <p:spPr>
          <a:xfrm>
            <a:off x="890814" y="1690688"/>
            <a:ext cx="10410371" cy="4695598"/>
          </a:xfrm>
        </p:spPr>
        <p:txBody>
          <a:bodyPr>
            <a:normAutofit fontScale="92500" lnSpcReduction="10000"/>
          </a:bodyPr>
          <a:lstStyle/>
          <a:p>
            <a:pPr lvl="0" algn="just">
              <a:lnSpc>
                <a:spcPct val="160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Dickson, D. W. (2012). Parkinson’s disease and parkinsonism: Neuropathology. Cold Spring Harbor Perspectives in Medicine, 2, 1–15.</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60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Fabbri, M., Ferreira, J. J., Lees, A., et al. (2018). Opicapone for the treatment of Parkinson’s disease: A review of a new licensed medicine. Movement Disorders, 33, 1528–1539.</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60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Ferreira, J. J., Lees, A., Rocha, J. F., et al. (2016). Opicapone as an adjunct to levodopa in patients with Parkinson’s disease and end-of-dose motor fluctuations: A randomized, double-blind, controlled trial. The Lancet Neurology, 15, 154–165.</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60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Müller, T. (2015). Catechol-O-methyltransferase inhibitors in Parkinson’s disease. Drugs, 75, 157–174.</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60000"/>
              </a:lnSpc>
              <a:spcAft>
                <a:spcPts val="800"/>
              </a:spcAft>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Olanow, C. W., &amp; Schapira, A. H. (2013). Therapeutic prospects for Parkinson disease. Annals of Neurology, 74, 337–347.</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395989718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970120-0278-FF2B-085B-533D5DA4E33C}"/>
              </a:ext>
            </a:extLst>
          </p:cNvPr>
          <p:cNvSpPr>
            <a:spLocks noGrp="1"/>
          </p:cNvSpPr>
          <p:nvPr>
            <p:ph type="title"/>
          </p:nvPr>
        </p:nvSpPr>
        <p:spPr>
          <a:xfrm>
            <a:off x="722086" y="1323067"/>
            <a:ext cx="10515600" cy="3902075"/>
          </a:xfrm>
        </p:spPr>
        <p:txBody>
          <a:bodyPr>
            <a:normAutofit/>
          </a:bodyPr>
          <a:lstStyle/>
          <a:p>
            <a:pPr algn="ctr"/>
            <a:r>
              <a:rPr lang="en-IN" sz="10000" b="1" dirty="0">
                <a:latin typeface="Times New Roman" panose="02020603050405020304" pitchFamily="18" charset="0"/>
                <a:cs typeface="Times New Roman" panose="02020603050405020304" pitchFamily="18" charset="0"/>
              </a:rPr>
              <a:t>THANK </a:t>
            </a:r>
            <a:br>
              <a:rPr lang="en-IN" sz="10000" b="1" dirty="0">
                <a:latin typeface="Times New Roman" panose="02020603050405020304" pitchFamily="18" charset="0"/>
                <a:cs typeface="Times New Roman" panose="02020603050405020304" pitchFamily="18" charset="0"/>
              </a:rPr>
            </a:br>
            <a:r>
              <a:rPr lang="en-IN" sz="10000" b="1" dirty="0">
                <a:latin typeface="Times New Roman" panose="02020603050405020304" pitchFamily="18" charset="0"/>
                <a:cs typeface="Times New Roman" panose="02020603050405020304" pitchFamily="18" charset="0"/>
              </a:rPr>
              <a:t>YOU </a:t>
            </a:r>
          </a:p>
        </p:txBody>
      </p:sp>
    </p:spTree>
    <p:extLst>
      <p:ext uri="{BB962C8B-B14F-4D97-AF65-F5344CB8AC3E}">
        <p14:creationId xmlns:p14="http://schemas.microsoft.com/office/powerpoint/2010/main" xmlns="" val="43334337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10</TotalTime>
  <Words>851</Words>
  <Application>Microsoft Office PowerPoint</Application>
  <PresentationFormat>Custom</PresentationFormat>
  <Paragraphs>40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Circuit</vt:lpstr>
      <vt:lpstr>OPICAPONE IN TREATMENT OF PARKINSON’S DISEASE - A SYSTEMATIC BENEFIT-RISK ASSESSMENT</vt:lpstr>
      <vt:lpstr>ABSTRACT</vt:lpstr>
      <vt:lpstr>INTRODUCTION </vt:lpstr>
      <vt:lpstr>LITERATURE REVIEW </vt:lpstr>
      <vt:lpstr>NEUROPHARMACOLOGY OF OPICAPONE</vt:lpstr>
      <vt:lpstr>OPICAPONE IN THE TREATMENT OF PARKINSON'S DISEASE</vt:lpstr>
      <vt:lpstr>CONCLUSION </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OPICAPONE IN TREATMENT OF PARKINSON’S DISEASE - A SYSTEMATIC BENEFIT-RISK ASSESSMENT</dc:title>
  <dc:creator>intel</dc:creator>
  <cp:lastModifiedBy>pc</cp:lastModifiedBy>
  <cp:revision>2</cp:revision>
  <dcterms:created xsi:type="dcterms:W3CDTF">2024-02-23T13:07:31Z</dcterms:created>
  <dcterms:modified xsi:type="dcterms:W3CDTF">2024-03-12T09:51:39Z</dcterms:modified>
</cp:coreProperties>
</file>