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2" r:id="rId4"/>
    <p:sldId id="258" r:id="rId5"/>
    <p:sldId id="263" r:id="rId6"/>
    <p:sldId id="264" r:id="rId7"/>
    <p:sldId id="265" r:id="rId8"/>
    <p:sldId id="266" r:id="rId9"/>
    <p:sldId id="259" r:id="rId10"/>
    <p:sldId id="260" r:id="rId11"/>
    <p:sldId id="261"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61" d="100"/>
          <a:sy n="61" d="100"/>
        </p:scale>
        <p:origin x="108" y="3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28-Nov-24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28-Nov-24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28-Nov-24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28-Nov-24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28-Nov-24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28-Nov-24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28-Nov-24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28-Nov-24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28-Nov-24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28-Nov-24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28-Nov-24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28-Nov-24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28-Nov-24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28-Nov-24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28-Nov-24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28-Nov-24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28-Nov-24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fjps.springeropen.com/articles/10.1186/s43094-020-00047-9/figures/2" TargetMode="Externa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A35299B-784A-4C8F-B542-924CFB01865C}"/>
              </a:ext>
            </a:extLst>
          </p:cNvPr>
          <p:cNvSpPr/>
          <p:nvPr/>
        </p:nvSpPr>
        <p:spPr>
          <a:xfrm>
            <a:off x="634562" y="2541745"/>
            <a:ext cx="10922876" cy="1490729"/>
          </a:xfrm>
          <a:prstGeom prst="rect">
            <a:avLst/>
          </a:prstGeom>
        </p:spPr>
        <p:txBody>
          <a:bodyPr wrap="square">
            <a:spAutoFit/>
          </a:bodyPr>
          <a:lstStyle/>
          <a:p>
            <a:pPr algn="ctr">
              <a:lnSpc>
                <a:spcPct val="150000"/>
              </a:lnSpc>
              <a:spcBef>
                <a:spcPts val="1200"/>
              </a:spcBef>
              <a:spcAft>
                <a:spcPts val="1000"/>
              </a:spcAft>
            </a:pPr>
            <a:r>
              <a:rPr lang="en-US" sz="3200" b="1" dirty="0">
                <a:latin typeface="Times New Roman" panose="02020603050405020304" pitchFamily="18" charset="0"/>
                <a:ea typeface="Calibri" panose="020F0502020204030204" pitchFamily="34" charset="0"/>
                <a:cs typeface="Mangal" panose="02040503050203030202" pitchFamily="18" charset="0"/>
              </a:rPr>
              <a:t>MULTIDISCIPLINARY SCIENCE FOR DRUG DEVELOPMENT</a:t>
            </a:r>
            <a:endParaRPr lang="en-US" sz="32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Rectangle 4">
            <a:extLst>
              <a:ext uri="{FF2B5EF4-FFF2-40B4-BE49-F238E27FC236}">
                <a16:creationId xmlns:a16="http://schemas.microsoft.com/office/drawing/2014/main" id="{E00B86DC-9716-44D2-8B11-DE34FF8AE345}"/>
              </a:ext>
            </a:extLst>
          </p:cNvPr>
          <p:cNvSpPr/>
          <p:nvPr/>
        </p:nvSpPr>
        <p:spPr>
          <a:xfrm>
            <a:off x="3946633" y="3874820"/>
            <a:ext cx="6096000" cy="1138773"/>
          </a:xfrm>
          <a:prstGeom prst="rect">
            <a:avLst/>
          </a:prstGeom>
        </p:spPr>
        <p:txBody>
          <a:bodyPr>
            <a:spAutoFit/>
          </a:bodyPr>
          <a:lstStyle/>
          <a:p>
            <a:pPr algn="r">
              <a:spcBef>
                <a:spcPts val="1200"/>
              </a:spcBef>
            </a:pPr>
            <a:r>
              <a:rPr lang="en-US" sz="1600" b="1" i="1" dirty="0" err="1">
                <a:latin typeface="Times New Roman" panose="02020603050405020304" pitchFamily="18" charset="0"/>
              </a:rPr>
              <a:t>Iram</a:t>
            </a:r>
            <a:endParaRPr lang="en-US" sz="1600" i="1" dirty="0"/>
          </a:p>
          <a:p>
            <a:pPr algn="r">
              <a:spcBef>
                <a:spcPts val="1200"/>
              </a:spcBef>
            </a:pPr>
            <a:r>
              <a:rPr lang="en-US" sz="1600" i="1" dirty="0">
                <a:latin typeface="Times New Roman" panose="02020603050405020304" pitchFamily="18" charset="0"/>
              </a:rPr>
              <a:t>M. pharma ( pharmacology)</a:t>
            </a:r>
            <a:endParaRPr lang="en-US" sz="1600" i="1" dirty="0"/>
          </a:p>
          <a:p>
            <a:pPr algn="r">
              <a:spcBef>
                <a:spcPts val="1200"/>
              </a:spcBef>
            </a:pPr>
            <a:r>
              <a:rPr lang="en-US" sz="1600" i="1" dirty="0">
                <a:latin typeface="Times New Roman" panose="02020603050405020304" pitchFamily="18" charset="0"/>
              </a:rPr>
              <a:t>six sigma institute </a:t>
            </a:r>
            <a:r>
              <a:rPr lang="en-US" sz="1600" i="1" dirty="0" err="1">
                <a:latin typeface="Times New Roman" panose="02020603050405020304" pitchFamily="18" charset="0"/>
              </a:rPr>
              <a:t>Rudarpur</a:t>
            </a:r>
            <a:endParaRPr lang="en-US" sz="1600" i="1" dirty="0">
              <a:effectLst/>
            </a:endParaRPr>
          </a:p>
        </p:txBody>
      </p:sp>
    </p:spTree>
    <p:extLst>
      <p:ext uri="{BB962C8B-B14F-4D97-AF65-F5344CB8AC3E}">
        <p14:creationId xmlns:p14="http://schemas.microsoft.com/office/powerpoint/2010/main" val="24495197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AA793E5-CD69-467E-81B6-722D24AEF614}"/>
              </a:ext>
            </a:extLst>
          </p:cNvPr>
          <p:cNvSpPr/>
          <p:nvPr/>
        </p:nvSpPr>
        <p:spPr>
          <a:xfrm>
            <a:off x="740980" y="327978"/>
            <a:ext cx="11114689" cy="916982"/>
          </a:xfrm>
          <a:prstGeom prst="rect">
            <a:avLst/>
          </a:prstGeom>
        </p:spPr>
        <p:txBody>
          <a:bodyPr wrap="square">
            <a:spAutoFit/>
          </a:bodyPr>
          <a:lstStyle/>
          <a:p>
            <a:pPr algn="ctr">
              <a:lnSpc>
                <a:spcPct val="150000"/>
              </a:lnSpc>
              <a:spcAft>
                <a:spcPts val="1000"/>
              </a:spcAft>
            </a:pPr>
            <a:r>
              <a:rPr lang="en-US" sz="4000" b="1" dirty="0">
                <a:latin typeface="Times New Roman" panose="02020603050405020304" pitchFamily="18" charset="0"/>
                <a:ea typeface="Calibri" panose="020F0502020204030204" pitchFamily="34" charset="0"/>
                <a:cs typeface="Mangal" panose="02040503050203030202" pitchFamily="18" charset="0"/>
              </a:rPr>
              <a:t>INTRODUCTION</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38776A8B-1F1B-4ECB-9CD6-1E3C68FF273C}"/>
              </a:ext>
            </a:extLst>
          </p:cNvPr>
          <p:cNvSpPr/>
          <p:nvPr/>
        </p:nvSpPr>
        <p:spPr>
          <a:xfrm>
            <a:off x="538655" y="1371084"/>
            <a:ext cx="11114689" cy="5028556"/>
          </a:xfrm>
          <a:prstGeom prst="rect">
            <a:avLst/>
          </a:prstGeom>
        </p:spPr>
        <p:txBody>
          <a:bodyPr wrap="square">
            <a:spAutoFit/>
          </a:bodyPr>
          <a:lstStyle/>
          <a:p>
            <a:pPr marL="285750" indent="-285750" algn="just">
              <a:lnSpc>
                <a:spcPct val="150000"/>
              </a:lnSpc>
              <a:buFont typeface="Wingdings" panose="05000000000000000000" pitchFamily="2" charset="2"/>
              <a:buChar char="§"/>
            </a:pPr>
            <a:r>
              <a:rPr lang="en-US" dirty="0">
                <a:latin typeface="Times New Roman" panose="02020603050405020304" pitchFamily="18" charset="0"/>
                <a:ea typeface="Calibri" panose="020F0502020204030204" pitchFamily="34" charset="0"/>
                <a:cs typeface="Times New Roman" panose="02020603050405020304" pitchFamily="18" charset="0"/>
              </a:rPr>
              <a:t>Drug discovery has a long history and dates back to the early days of human civilization. </a:t>
            </a:r>
          </a:p>
          <a:p>
            <a:pPr marL="285750" indent="-285750" algn="just">
              <a:lnSpc>
                <a:spcPct val="150000"/>
              </a:lnSpc>
              <a:buFont typeface="Wingdings" panose="05000000000000000000" pitchFamily="2" charset="2"/>
              <a:buChar char="§"/>
            </a:pPr>
            <a:r>
              <a:rPr lang="en-US" dirty="0">
                <a:latin typeface="Times New Roman" panose="02020603050405020304" pitchFamily="18" charset="0"/>
                <a:ea typeface="Calibri" panose="020F0502020204030204" pitchFamily="34" charset="0"/>
                <a:cs typeface="Times New Roman" panose="02020603050405020304" pitchFamily="18" charset="0"/>
              </a:rPr>
              <a:t>In those ancient times, treatments were often discovered by chance or resulted from observation of nature, typically but not exclusively, using ingredients extracted from plants/ animals , and not just used for physical remedy but also for spiritual healing. Modern drug discovery research started to being performed around the early 1900s. </a:t>
            </a:r>
          </a:p>
          <a:p>
            <a:pPr marL="285750" indent="-285750" algn="just">
              <a:lnSpc>
                <a:spcPct val="150000"/>
              </a:lnSpc>
              <a:buFont typeface="Wingdings" panose="05000000000000000000" pitchFamily="2" charset="2"/>
              <a:buChar char="§"/>
            </a:pPr>
            <a:r>
              <a:rPr lang="en-US" dirty="0">
                <a:latin typeface="Times New Roman" panose="02020603050405020304" pitchFamily="18" charset="0"/>
                <a:ea typeface="Calibri" panose="020F0502020204030204" pitchFamily="34" charset="0"/>
                <a:cs typeface="Times New Roman" panose="02020603050405020304" pitchFamily="18" charset="0"/>
              </a:rPr>
              <a:t>Nowadays, the development of a new medicine usually starts when basic research, often performed in academia, identifies a macromolecule (i.e. a molecule with a large molecular weight lie genes/proteins), or a dysfunctional signaling pathway or a molecular mechanism apparently linked to a disease condition (pre-discovery stage). </a:t>
            </a:r>
          </a:p>
          <a:p>
            <a:pPr marL="285750" indent="-285750"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To be nominated therapeutic target, scientists will also have to find therapeutic agents that modify the function of the perturbed target and restore health or alleviate symptoms. </a:t>
            </a:r>
          </a:p>
          <a:p>
            <a:pPr marL="285750" indent="-285750"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entire drug discovery and development process involves many disciplines, years of efforts and is very expensive. It also implies the generation and use of vast amount of data usually obtained via different types of high-throughput technologies. </a:t>
            </a:r>
          </a:p>
        </p:txBody>
      </p:sp>
    </p:spTree>
    <p:extLst>
      <p:ext uri="{BB962C8B-B14F-4D97-AF65-F5344CB8AC3E}">
        <p14:creationId xmlns:p14="http://schemas.microsoft.com/office/powerpoint/2010/main" val="40873500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7FC42F6-7C55-4C24-88F8-C7114D216B27}"/>
              </a:ext>
            </a:extLst>
          </p:cNvPr>
          <p:cNvSpPr/>
          <p:nvPr/>
        </p:nvSpPr>
        <p:spPr>
          <a:xfrm>
            <a:off x="481448" y="578732"/>
            <a:ext cx="11229104" cy="5700535"/>
          </a:xfrm>
          <a:prstGeom prst="rect">
            <a:avLst/>
          </a:prstGeom>
        </p:spPr>
        <p:txBody>
          <a:bodyPr wrap="square">
            <a:spAutoFit/>
          </a:bodyPr>
          <a:lstStyle/>
          <a:p>
            <a:pPr marL="285750" indent="-285750" algn="just">
              <a:lnSpc>
                <a:spcPct val="150000"/>
              </a:lnSpc>
              <a:spcAft>
                <a:spcPts val="1000"/>
              </a:spcAft>
              <a:buFont typeface="Wingdings" panose="05000000000000000000" pitchFamily="2" charset="2"/>
              <a:buChar char="q"/>
            </a:pPr>
            <a:r>
              <a:rPr lang="en-US" b="1" dirty="0">
                <a:latin typeface="Times New Roman" panose="02020603050405020304" pitchFamily="18" charset="0"/>
                <a:cs typeface="Times New Roman" panose="02020603050405020304" pitchFamily="18" charset="0"/>
              </a:rPr>
              <a:t>Pre-clinical research</a:t>
            </a:r>
          </a:p>
          <a:p>
            <a:pPr algn="just">
              <a:lnSpc>
                <a:spcPct val="150000"/>
              </a:lnSpc>
              <a:spcAft>
                <a:spcPts val="1000"/>
              </a:spcAft>
            </a:pPr>
            <a:r>
              <a:rPr lang="en-US" dirty="0">
                <a:latin typeface="Times New Roman" panose="02020603050405020304" pitchFamily="18" charset="0"/>
                <a:cs typeface="Times New Roman" panose="02020603050405020304" pitchFamily="18" charset="0"/>
              </a:rPr>
              <a:t>When a suitable drug candidate has been found, the next step is to carry out in vivo testing of the drug candidates to ensure its safety and efficacy using pre-clinical studies. This particularly involves testing on laboratory animal species like rats, mice, rabbits, monkeys, and guinea pigs to test the appropriate benefits and mechanism of action, routes of administration, dosage, adverse drug events, non- targeted interactions, comparison of efficacy, etc.</a:t>
            </a:r>
          </a:p>
          <a:p>
            <a:pPr marL="285750" indent="-285750" algn="just">
              <a:lnSpc>
                <a:spcPct val="150000"/>
              </a:lnSpc>
              <a:buFont typeface="Wingdings" panose="05000000000000000000" pitchFamily="2" charset="2"/>
              <a:buChar char="q"/>
            </a:pPr>
            <a:r>
              <a:rPr lang="en-IN" b="1" dirty="0">
                <a:latin typeface="Times New Roman" panose="02020603050405020304" pitchFamily="18" charset="0"/>
                <a:cs typeface="Times New Roman" panose="02020603050405020304" pitchFamily="18" charset="0"/>
              </a:rPr>
              <a:t>Clinical research</a:t>
            </a:r>
          </a:p>
          <a:p>
            <a:pPr algn="just">
              <a:lnSpc>
                <a:spcPct val="150000"/>
              </a:lnSpc>
            </a:pPr>
            <a:r>
              <a:rPr lang="en-US" dirty="0">
                <a:latin typeface="Times New Roman" panose="02020603050405020304" pitchFamily="18" charset="0"/>
                <a:cs typeface="Times New Roman" panose="02020603050405020304" pitchFamily="18" charset="0"/>
              </a:rPr>
              <a:t>Before a drug is approved by the regulatory authority, it has to undergo extensive clinical trials that have been divided into few phases where each phase has its own relevance. Clinical trial is basically done to know whether a new drug in the verge of getting developed actually works or is it safe for the people. This research can be helpful in estimating the disease diagnosis, extent of a disease, detection, safety and presence of any side effects related to the drug. This application is known as Investigational New Drug (IND) application which contains results from pre- clinical studies, drug information, outline or study protocol to be carried out, and details about the research team who will be responsible for carrying out the trials</a:t>
            </a:r>
          </a:p>
        </p:txBody>
      </p:sp>
    </p:spTree>
    <p:extLst>
      <p:ext uri="{BB962C8B-B14F-4D97-AF65-F5344CB8AC3E}">
        <p14:creationId xmlns:p14="http://schemas.microsoft.com/office/powerpoint/2010/main" val="11102659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A2CF163-E6E4-44D7-97B0-6B0B6BF9B0C3}"/>
              </a:ext>
            </a:extLst>
          </p:cNvPr>
          <p:cNvSpPr/>
          <p:nvPr/>
        </p:nvSpPr>
        <p:spPr>
          <a:xfrm>
            <a:off x="949912" y="217620"/>
            <a:ext cx="10292176" cy="752065"/>
          </a:xfrm>
          <a:prstGeom prst="rect">
            <a:avLst/>
          </a:prstGeom>
        </p:spPr>
        <p:txBody>
          <a:bodyPr wrap="none">
            <a:spAutoFit/>
          </a:bodyPr>
          <a:lstStyle/>
          <a:p>
            <a:pPr algn="just">
              <a:lnSpc>
                <a:spcPct val="150000"/>
              </a:lnSpc>
            </a:pPr>
            <a:r>
              <a:rPr lang="en-IN" sz="3200" b="1" dirty="0">
                <a:latin typeface="Times New Roman" panose="02020603050405020304" pitchFamily="18" charset="0"/>
                <a:ea typeface="Times New Roman" panose="02020603050405020304" pitchFamily="18" charset="0"/>
                <a:cs typeface="Mangal" panose="02040503050203030202" pitchFamily="18" charset="0"/>
              </a:rPr>
              <a:t>OBJECTIVES AND PURPOSE OF DRUG DISCOVERY</a:t>
            </a:r>
            <a:endParaRPr lang="en-US" sz="32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05AEB7D8-ED44-4649-A290-D422D2B4CC94}"/>
              </a:ext>
            </a:extLst>
          </p:cNvPr>
          <p:cNvSpPr/>
          <p:nvPr/>
        </p:nvSpPr>
        <p:spPr>
          <a:xfrm>
            <a:off x="459828" y="1080644"/>
            <a:ext cx="11272344" cy="5449377"/>
          </a:xfrm>
          <a:prstGeom prst="rect">
            <a:avLst/>
          </a:prstGeom>
        </p:spPr>
        <p:txBody>
          <a:bodyPr wrap="square">
            <a:spAutoFit/>
          </a:bodyPr>
          <a:lstStyle/>
          <a:p>
            <a:pPr algn="just">
              <a:lnSpc>
                <a:spcPct val="150000"/>
              </a:lnSpc>
            </a:pPr>
            <a:r>
              <a:rPr lang="en-IN" dirty="0">
                <a:latin typeface="Times New Roman" panose="02020603050405020304" pitchFamily="18" charset="0"/>
                <a:ea typeface="Times New Roman" panose="02020603050405020304" pitchFamily="18" charset="0"/>
                <a:cs typeface="Mangal" panose="02040503050203030202" pitchFamily="18" charset="0"/>
              </a:rPr>
              <a:t>Key objectives of drug discovery and development research include: </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IN" b="1" dirty="0">
                <a:latin typeface="Times New Roman" panose="02020603050405020304" pitchFamily="18" charset="0"/>
                <a:ea typeface="Times New Roman" panose="02020603050405020304" pitchFamily="18" charset="0"/>
                <a:cs typeface="Mangal" panose="02040503050203030202" pitchFamily="18" charset="0"/>
              </a:rPr>
              <a:t>Identifying a disease target:</a:t>
            </a:r>
            <a:r>
              <a:rPr lang="en-IN" dirty="0">
                <a:latin typeface="Times New Roman" panose="02020603050405020304" pitchFamily="18" charset="0"/>
                <a:ea typeface="Times New Roman" panose="02020603050405020304" pitchFamily="18" charset="0"/>
                <a:cs typeface="Mangal" panose="02040503050203030202" pitchFamily="18" charset="0"/>
              </a:rPr>
              <a:t> Understanding the molecular mechanisms underlying a disease to pinpoint specific proteins or pathways that can be targeted by a drug. </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IN" b="1" dirty="0">
                <a:latin typeface="Times New Roman" panose="02020603050405020304" pitchFamily="18" charset="0"/>
                <a:ea typeface="Times New Roman" panose="02020603050405020304" pitchFamily="18" charset="0"/>
                <a:cs typeface="Mangal" panose="02040503050203030202" pitchFamily="18" charset="0"/>
              </a:rPr>
              <a:t>Lead compound identification:</a:t>
            </a:r>
            <a:r>
              <a:rPr lang="en-IN" dirty="0">
                <a:latin typeface="Times New Roman" panose="02020603050405020304" pitchFamily="18" charset="0"/>
                <a:ea typeface="Times New Roman" panose="02020603050405020304" pitchFamily="18" charset="0"/>
                <a:cs typeface="Mangal" panose="02040503050203030202" pitchFamily="18" charset="0"/>
              </a:rPr>
              <a:t> Screening large libraries of chemical compounds to find molecules that interact with the chosen target and exhibit desired biological activity. </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IN" b="1" dirty="0">
                <a:latin typeface="Times New Roman" panose="02020603050405020304" pitchFamily="18" charset="0"/>
                <a:ea typeface="Times New Roman" panose="02020603050405020304" pitchFamily="18" charset="0"/>
                <a:cs typeface="Mangal" panose="02040503050203030202" pitchFamily="18" charset="0"/>
              </a:rPr>
              <a:t>Lead optimization:</a:t>
            </a:r>
            <a:r>
              <a:rPr lang="en-IN" dirty="0">
                <a:latin typeface="Times New Roman" panose="02020603050405020304" pitchFamily="18" charset="0"/>
                <a:ea typeface="Times New Roman" panose="02020603050405020304" pitchFamily="18" charset="0"/>
                <a:cs typeface="Mangal" panose="02040503050203030202" pitchFamily="18" charset="0"/>
              </a:rPr>
              <a:t> Modifying the chemical structure of a lead compound to improve its potency, selectivity, and pharmacokinetic properties (absorption, distribution, metabolism, and excretion). </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IN" b="1" dirty="0">
                <a:latin typeface="Times New Roman" panose="02020603050405020304" pitchFamily="18" charset="0"/>
                <a:ea typeface="Times New Roman" panose="02020603050405020304" pitchFamily="18" charset="0"/>
                <a:cs typeface="Mangal" panose="02040503050203030202" pitchFamily="18" charset="0"/>
              </a:rPr>
              <a:t>Preclinical testing:</a:t>
            </a:r>
            <a:r>
              <a:rPr lang="en-IN" dirty="0">
                <a:latin typeface="Times New Roman" panose="02020603050405020304" pitchFamily="18" charset="0"/>
                <a:ea typeface="Times New Roman" panose="02020603050405020304" pitchFamily="18" charset="0"/>
                <a:cs typeface="Mangal" panose="02040503050203030202" pitchFamily="18" charset="0"/>
              </a:rPr>
              <a:t> Evaluating the safety and efficacy of potential drug candidates in animal models to assess their therapeutic potential and identify potential toxicities. </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IN" b="1" dirty="0">
                <a:latin typeface="Times New Roman" panose="02020603050405020304" pitchFamily="18" charset="0"/>
                <a:ea typeface="Times New Roman" panose="02020603050405020304" pitchFamily="18" charset="0"/>
                <a:cs typeface="Mangal" panose="02040503050203030202" pitchFamily="18" charset="0"/>
              </a:rPr>
              <a:t>Clinical trials:</a:t>
            </a:r>
            <a:r>
              <a:rPr lang="en-IN" dirty="0">
                <a:latin typeface="Times New Roman" panose="02020603050405020304" pitchFamily="18" charset="0"/>
                <a:ea typeface="Times New Roman" panose="02020603050405020304" pitchFamily="18" charset="0"/>
                <a:cs typeface="Mangal" panose="02040503050203030202" pitchFamily="18" charset="0"/>
              </a:rPr>
              <a:t> Conducting human studies in different phases to evaluate the safety and efficacy of the drug in various patient populations, determining the appropriate dosage and treatment regimen. </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1000"/>
              </a:spcAft>
              <a:buFont typeface="+mj-lt"/>
              <a:buAutoNum type="arabicPeriod"/>
            </a:pPr>
            <a:r>
              <a:rPr lang="en-IN" b="1" dirty="0">
                <a:latin typeface="Times New Roman" panose="02020603050405020304" pitchFamily="18" charset="0"/>
                <a:ea typeface="Times New Roman" panose="02020603050405020304" pitchFamily="18" charset="0"/>
                <a:cs typeface="Mangal" panose="02040503050203030202" pitchFamily="18" charset="0"/>
              </a:rPr>
              <a:t>Regulatory approval:</a:t>
            </a:r>
            <a:r>
              <a:rPr lang="en-IN" dirty="0">
                <a:latin typeface="Times New Roman" panose="02020603050405020304" pitchFamily="18" charset="0"/>
                <a:ea typeface="Times New Roman" panose="02020603050405020304" pitchFamily="18" charset="0"/>
                <a:cs typeface="Mangal" panose="02040503050203030202" pitchFamily="18" charset="0"/>
              </a:rPr>
              <a:t> Submitting comprehensive data to regulatory agencies to gain approval for marketing and distribution of the new drug. </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454426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327527C-8064-482B-9C11-B2942F1820F4}"/>
              </a:ext>
            </a:extLst>
          </p:cNvPr>
          <p:cNvSpPr/>
          <p:nvPr/>
        </p:nvSpPr>
        <p:spPr>
          <a:xfrm>
            <a:off x="562303" y="1150883"/>
            <a:ext cx="10788870" cy="4454040"/>
          </a:xfrm>
          <a:prstGeom prst="rect">
            <a:avLst/>
          </a:prstGeom>
        </p:spPr>
        <p:txBody>
          <a:bodyPr wrap="square">
            <a:spAutoFit/>
          </a:bodyPr>
          <a:lstStyle/>
          <a:p>
            <a:pPr marL="285750" indent="-285750" algn="just">
              <a:lnSpc>
                <a:spcPct val="150000"/>
              </a:lnSpc>
              <a:buFont typeface="Wingdings" panose="05000000000000000000" pitchFamily="2" charset="2"/>
              <a:buChar char="q"/>
            </a:pPr>
            <a:r>
              <a:rPr lang="en-IN" b="1" dirty="0">
                <a:latin typeface="Times New Roman" panose="02020603050405020304" pitchFamily="18" charset="0"/>
                <a:ea typeface="Times New Roman" panose="02020603050405020304" pitchFamily="18" charset="0"/>
                <a:cs typeface="Mangal" panose="02040503050203030202" pitchFamily="18" charset="0"/>
              </a:rPr>
              <a:t>Important aspects of drug discovery and development research: </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1000"/>
              </a:spcAft>
              <a:buFont typeface="Arial" panose="020B0604020202020204" pitchFamily="34" charset="0"/>
              <a:buChar char="•"/>
            </a:pPr>
            <a:r>
              <a:rPr lang="en-IN" b="1" dirty="0">
                <a:latin typeface="Times New Roman" panose="02020603050405020304" pitchFamily="18" charset="0"/>
                <a:ea typeface="Times New Roman" panose="02020603050405020304" pitchFamily="18" charset="0"/>
                <a:cs typeface="Mangal" panose="02040503050203030202" pitchFamily="18" charset="0"/>
              </a:rPr>
              <a:t>Target validation:</a:t>
            </a:r>
            <a:r>
              <a:rPr lang="en-IN" dirty="0">
                <a:latin typeface="Times New Roman" panose="02020603050405020304" pitchFamily="18" charset="0"/>
                <a:ea typeface="Times New Roman" panose="02020603050405020304" pitchFamily="18" charset="0"/>
                <a:cs typeface="Mangal" panose="02040503050203030202" pitchFamily="18" charset="0"/>
              </a:rPr>
              <a:t> Confirming that the chosen molecular target is directly involved in disease pathogenesis. </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1000"/>
              </a:spcAft>
              <a:buFont typeface="Arial" panose="020B0604020202020204" pitchFamily="34" charset="0"/>
              <a:buChar char="•"/>
            </a:pPr>
            <a:r>
              <a:rPr lang="en-IN" b="1" dirty="0">
                <a:latin typeface="Times New Roman" panose="02020603050405020304" pitchFamily="18" charset="0"/>
                <a:ea typeface="Times New Roman" panose="02020603050405020304" pitchFamily="18" charset="0"/>
                <a:cs typeface="Mangal" panose="02040503050203030202" pitchFamily="18" charset="0"/>
              </a:rPr>
              <a:t>Structure-activity relationship (SAR):</a:t>
            </a:r>
            <a:r>
              <a:rPr lang="en-IN" dirty="0">
                <a:latin typeface="Times New Roman" panose="02020603050405020304" pitchFamily="18" charset="0"/>
                <a:ea typeface="Times New Roman" panose="02020603050405020304" pitchFamily="18" charset="0"/>
                <a:cs typeface="Mangal" panose="02040503050203030202" pitchFamily="18" charset="0"/>
              </a:rPr>
              <a:t> Studying how changes in the chemical structure of a compound affect its biological activity. </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buFont typeface="Arial" panose="020B0604020202020204" pitchFamily="34" charset="0"/>
              <a:buChar char="•"/>
            </a:pPr>
            <a:r>
              <a:rPr lang="en-IN" b="1" dirty="0">
                <a:latin typeface="Times New Roman" panose="02020603050405020304" pitchFamily="18" charset="0"/>
                <a:ea typeface="Times New Roman" panose="02020603050405020304" pitchFamily="18" charset="0"/>
                <a:cs typeface="Mangal" panose="02040503050203030202" pitchFamily="18" charset="0"/>
              </a:rPr>
              <a:t>High-throughput screening (HTS):</a:t>
            </a:r>
            <a:r>
              <a:rPr lang="en-IN" dirty="0">
                <a:latin typeface="Times New Roman" panose="02020603050405020304" pitchFamily="18" charset="0"/>
                <a:ea typeface="Times New Roman" panose="02020603050405020304" pitchFamily="18" charset="0"/>
                <a:cs typeface="Mangal" panose="02040503050203030202" pitchFamily="18" charset="0"/>
              </a:rPr>
              <a:t> Utilizing automated systems to rapidly screen large compound libraries against a target </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buFont typeface="Arial" panose="020B0604020202020204" pitchFamily="34" charset="0"/>
              <a:buChar char="•"/>
            </a:pPr>
            <a:r>
              <a:rPr lang="en-IN" b="1" dirty="0">
                <a:latin typeface="Times New Roman" panose="02020603050405020304" pitchFamily="18" charset="0"/>
                <a:ea typeface="Times New Roman" panose="02020603050405020304" pitchFamily="18" charset="0"/>
                <a:cs typeface="Mangal" panose="02040503050203030202" pitchFamily="18" charset="0"/>
              </a:rPr>
              <a:t>Drug delivery systems:</a:t>
            </a:r>
            <a:r>
              <a:rPr lang="en-IN" dirty="0">
                <a:latin typeface="Times New Roman" panose="02020603050405020304" pitchFamily="18" charset="0"/>
                <a:ea typeface="Times New Roman" panose="02020603050405020304" pitchFamily="18" charset="0"/>
                <a:cs typeface="Mangal" panose="02040503050203030202" pitchFamily="18" charset="0"/>
              </a:rPr>
              <a:t> Designing methods to efficiently deliver drugs to the desired site of action in the body. </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buFont typeface="Arial" panose="020B0604020202020204" pitchFamily="34" charset="0"/>
              <a:buChar char="•"/>
            </a:pPr>
            <a:r>
              <a:rPr lang="en-IN" b="1" dirty="0">
                <a:latin typeface="Times New Roman" panose="02020603050405020304" pitchFamily="18" charset="0"/>
                <a:ea typeface="Times New Roman" panose="02020603050405020304" pitchFamily="18" charset="0"/>
                <a:cs typeface="Mangal" panose="02040503050203030202" pitchFamily="18" charset="0"/>
              </a:rPr>
              <a:t>Pharmacokinetics (PK) and pharmacodynamics (PD):</a:t>
            </a:r>
            <a:r>
              <a:rPr lang="en-IN" dirty="0">
                <a:latin typeface="Times New Roman" panose="02020603050405020304" pitchFamily="18" charset="0"/>
                <a:ea typeface="Times New Roman" panose="02020603050405020304" pitchFamily="18" charset="0"/>
                <a:cs typeface="Mangal" panose="02040503050203030202" pitchFamily="18" charset="0"/>
              </a:rPr>
              <a:t> Studying how a drug is absorbed, distributed, metabolized, and excreted within the body, and how it interacts it’s a</a:t>
            </a:r>
            <a:r>
              <a:rPr lang="en-US" sz="1600" dirty="0">
                <a:latin typeface="Calibri" panose="020F0502020204030204" pitchFamily="34" charset="0"/>
                <a:ea typeface="Times New Roman" panose="02020603050405020304" pitchFamily="18" charset="0"/>
                <a:cs typeface="Mangal" panose="02040503050203030202" pitchFamily="18" charset="0"/>
              </a:rPr>
              <a:t> </a:t>
            </a:r>
            <a:r>
              <a:rPr lang="en-US" dirty="0">
                <a:latin typeface="Times New Roman" panose="02020603050405020304" pitchFamily="18" charset="0"/>
                <a:cs typeface="Mangal" panose="02040503050203030202" pitchFamily="18" charset="0"/>
              </a:rPr>
              <a:t>Strategies for improved success in the drug discovery and development process</a:t>
            </a:r>
          </a:p>
        </p:txBody>
      </p:sp>
    </p:spTree>
    <p:extLst>
      <p:ext uri="{BB962C8B-B14F-4D97-AF65-F5344CB8AC3E}">
        <p14:creationId xmlns:p14="http://schemas.microsoft.com/office/powerpoint/2010/main" val="9758465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EF704D1-72D4-4AF8-8595-C8E870652B1C}"/>
              </a:ext>
            </a:extLst>
          </p:cNvPr>
          <p:cNvSpPr/>
          <p:nvPr/>
        </p:nvSpPr>
        <p:spPr>
          <a:xfrm>
            <a:off x="436179" y="232656"/>
            <a:ext cx="11319642" cy="752065"/>
          </a:xfrm>
          <a:prstGeom prst="rect">
            <a:avLst/>
          </a:prstGeom>
        </p:spPr>
        <p:txBody>
          <a:bodyPr wrap="square">
            <a:spAutoFit/>
          </a:bodyPr>
          <a:lstStyle/>
          <a:p>
            <a:pPr algn="ctr">
              <a:lnSpc>
                <a:spcPct val="150000"/>
              </a:lnSpc>
              <a:spcAft>
                <a:spcPts val="1000"/>
              </a:spcAft>
            </a:pPr>
            <a:r>
              <a:rPr lang="en-IN" sz="3200" b="1" dirty="0">
                <a:latin typeface="Times New Roman" panose="02020603050405020304" pitchFamily="18" charset="0"/>
                <a:ea typeface="Times New Roman" panose="02020603050405020304" pitchFamily="18" charset="0"/>
                <a:cs typeface="Mangal" panose="02040503050203030202" pitchFamily="18" charset="0"/>
              </a:rPr>
              <a:t>EXPLOITATION OF GENOMICS AND PROTEOMICS</a:t>
            </a:r>
            <a:endParaRPr lang="en-US" sz="32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AF3E559B-76E8-4B13-A7E9-A9995A8E34CC}"/>
              </a:ext>
            </a:extLst>
          </p:cNvPr>
          <p:cNvSpPr/>
          <p:nvPr/>
        </p:nvSpPr>
        <p:spPr>
          <a:xfrm>
            <a:off x="436179" y="1004740"/>
            <a:ext cx="11319641" cy="1704569"/>
          </a:xfrm>
          <a:prstGeom prst="rect">
            <a:avLst/>
          </a:prstGeom>
        </p:spPr>
        <p:txBody>
          <a:bodyPr wrap="square">
            <a:spAutoFit/>
          </a:bodyPr>
          <a:lstStyle/>
          <a:p>
            <a:pPr algn="just">
              <a:lnSpc>
                <a:spcPct val="150000"/>
              </a:lnSpc>
            </a:pPr>
            <a:r>
              <a:rPr lang="en-IN" dirty="0">
                <a:latin typeface="Times New Roman" panose="02020603050405020304" pitchFamily="18" charset="0"/>
                <a:ea typeface="Times New Roman" panose="02020603050405020304" pitchFamily="18" charset="0"/>
              </a:rPr>
              <a:t>It is an established fact that majority of diseases have a molecular or genetic </a:t>
            </a:r>
            <a:r>
              <a:rPr lang="en-IN" dirty="0" err="1">
                <a:latin typeface="Times New Roman" panose="02020603050405020304" pitchFamily="18" charset="0"/>
                <a:ea typeface="Times New Roman" panose="02020603050405020304" pitchFamily="18" charset="0"/>
              </a:rPr>
              <a:t>etiology</a:t>
            </a:r>
            <a:r>
              <a:rPr lang="en-IN" dirty="0">
                <a:latin typeface="Times New Roman" panose="02020603050405020304" pitchFamily="18" charset="0"/>
                <a:ea typeface="Times New Roman" panose="02020603050405020304" pitchFamily="18" charset="0"/>
              </a:rPr>
              <a:t>. Some conditions including sickle cell disease, cystic fibrosis, muscular dystrophy, and Huntington disease are caused by single gene mutations. Syndromic conditions such as diabetes and cardiovascular diseases have multifactorial causes including multiple gene mutations confounded by environmental and lifestyle factors.</a:t>
            </a:r>
          </a:p>
        </p:txBody>
      </p:sp>
      <p:pic>
        <p:nvPicPr>
          <p:cNvPr id="4" name="Picture 3" descr="figure 2">
            <a:hlinkClick r:id="rId2"/>
            <a:extLst>
              <a:ext uri="{FF2B5EF4-FFF2-40B4-BE49-F238E27FC236}">
                <a16:creationId xmlns:a16="http://schemas.microsoft.com/office/drawing/2014/main" id="{19FEC9D4-8E9A-4FE9-AA16-D86AA22988E5}"/>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3659769" y="2784429"/>
            <a:ext cx="4431030" cy="2549525"/>
          </a:xfrm>
          <a:prstGeom prst="rect">
            <a:avLst/>
          </a:prstGeom>
          <a:noFill/>
          <a:ln>
            <a:noFill/>
          </a:ln>
        </p:spPr>
      </p:pic>
      <p:sp>
        <p:nvSpPr>
          <p:cNvPr id="5" name="Rectangle 4">
            <a:extLst>
              <a:ext uri="{FF2B5EF4-FFF2-40B4-BE49-F238E27FC236}">
                <a16:creationId xmlns:a16="http://schemas.microsoft.com/office/drawing/2014/main" id="{C47EC55A-3809-4ECC-9BC3-9753815C0503}"/>
              </a:ext>
            </a:extLst>
          </p:cNvPr>
          <p:cNvSpPr/>
          <p:nvPr/>
        </p:nvSpPr>
        <p:spPr>
          <a:xfrm>
            <a:off x="436179" y="5363124"/>
            <a:ext cx="11319641" cy="1289071"/>
          </a:xfrm>
          <a:prstGeom prst="rect">
            <a:avLst/>
          </a:prstGeom>
        </p:spPr>
        <p:txBody>
          <a:bodyPr wrap="square">
            <a:spAutoFit/>
          </a:bodyPr>
          <a:lstStyle/>
          <a:p>
            <a:pPr algn="just">
              <a:lnSpc>
                <a:spcPct val="150000"/>
              </a:lnSpc>
            </a:pPr>
            <a:r>
              <a:rPr lang="en-US" dirty="0">
                <a:latin typeface="Times New Roman" panose="02020603050405020304" pitchFamily="18" charset="0"/>
              </a:rPr>
              <a:t>The outcome so observed would therefore be attributable to the therapeutic intervention and shielded from other confounders. Genomics can also be used as a predictive tool to forecast potential toxicities emanating from a specific molecule. </a:t>
            </a:r>
          </a:p>
        </p:txBody>
      </p:sp>
    </p:spTree>
    <p:extLst>
      <p:ext uri="{BB962C8B-B14F-4D97-AF65-F5344CB8AC3E}">
        <p14:creationId xmlns:p14="http://schemas.microsoft.com/office/powerpoint/2010/main" val="20089910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E5A8D26-6DFB-4518-BE26-6E7F900B9F3B}"/>
              </a:ext>
            </a:extLst>
          </p:cNvPr>
          <p:cNvSpPr/>
          <p:nvPr/>
        </p:nvSpPr>
        <p:spPr>
          <a:xfrm>
            <a:off x="740980" y="296311"/>
            <a:ext cx="10736318" cy="1307537"/>
          </a:xfrm>
          <a:prstGeom prst="rect">
            <a:avLst/>
          </a:prstGeom>
        </p:spPr>
        <p:txBody>
          <a:bodyPr wrap="square">
            <a:spAutoFit/>
          </a:bodyPr>
          <a:lstStyle/>
          <a:p>
            <a:pPr algn="ctr">
              <a:lnSpc>
                <a:spcPct val="150000"/>
              </a:lnSpc>
            </a:pPr>
            <a:r>
              <a:rPr lang="en-IN" sz="2800" b="1" dirty="0">
                <a:latin typeface="Times New Roman" panose="02020603050405020304" pitchFamily="18" charset="0"/>
                <a:ea typeface="Times New Roman" panose="02020603050405020304" pitchFamily="18" charset="0"/>
              </a:rPr>
              <a:t>COMPLEMENTARITY OF PHENOTYPIC AND TARGET-BASED SCREENING PLATFORMS</a:t>
            </a:r>
            <a:endParaRPr lang="en-US" sz="2800" b="1" dirty="0">
              <a:effectLst/>
              <a:latin typeface="Times New Roman" panose="02020603050405020304" pitchFamily="18" charset="0"/>
              <a:ea typeface="Times New Roman" panose="02020603050405020304" pitchFamily="18" charset="0"/>
            </a:endParaRPr>
          </a:p>
        </p:txBody>
      </p:sp>
      <p:sp>
        <p:nvSpPr>
          <p:cNvPr id="3" name="Rectangle 2">
            <a:extLst>
              <a:ext uri="{FF2B5EF4-FFF2-40B4-BE49-F238E27FC236}">
                <a16:creationId xmlns:a16="http://schemas.microsoft.com/office/drawing/2014/main" id="{EE7B53BA-B417-497A-84C0-0E407008E324}"/>
              </a:ext>
            </a:extLst>
          </p:cNvPr>
          <p:cNvSpPr/>
          <p:nvPr/>
        </p:nvSpPr>
        <p:spPr>
          <a:xfrm>
            <a:off x="522888" y="1603848"/>
            <a:ext cx="11146221" cy="5028556"/>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IN" dirty="0">
                <a:latin typeface="Times New Roman" panose="02020603050405020304" pitchFamily="18" charset="0"/>
                <a:ea typeface="Calibri" panose="020F0502020204030204" pitchFamily="34" charset="0"/>
                <a:cs typeface="Times New Roman" panose="02020603050405020304" pitchFamily="18" charset="0"/>
              </a:rPr>
              <a:t>Phenotypic screening evaluates the effects of potential drugs on cultured cell lines (in vitro), isolated tissues/organs (ex-vivo), or in whole animals (in vivo) while target-based screening involves testing the molecules on purified target proteins in vitro.</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On the contrary, target-based screening is hypothesis-driven, systematic, and rational. Of essence, it requires identification and isolation of a biochemical target whose modulation leads to a desired pharmacological effect. It employs advanced molecular technologies and biological methods that are facilitative of high throughput screening (HTS) platforms.</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The significant decline in the discovery of first-in-class molecules has in part been attributed to an increasing emphasis on the target-based drug discovery approach. Analysis of data of the drugs registered by the US-FDA reveals that phenotypic drug discovery has yielded more first-in-class molecules than target-based screening.</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These findings have been challenged by a study that established that 78 of 113 first-in-class molecules registered between years 1999 and 2013 were discovered using target-based screening approaches.</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208716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F570DC7-B4A5-4361-9C69-E5F09DEB8D42}"/>
              </a:ext>
            </a:extLst>
          </p:cNvPr>
          <p:cNvSpPr/>
          <p:nvPr/>
        </p:nvSpPr>
        <p:spPr>
          <a:xfrm>
            <a:off x="444062" y="291474"/>
            <a:ext cx="11303876" cy="6275051"/>
          </a:xfrm>
          <a:prstGeom prst="rect">
            <a:avLst/>
          </a:prstGeom>
        </p:spPr>
        <p:txBody>
          <a:bodyPr wrap="square">
            <a:spAutoFit/>
          </a:bodyPr>
          <a:lstStyle/>
          <a:p>
            <a:pPr marL="285750" indent="-285750" algn="just">
              <a:lnSpc>
                <a:spcPct val="150000"/>
              </a:lnSpc>
              <a:buFont typeface="Wingdings" panose="05000000000000000000" pitchFamily="2" charset="2"/>
              <a:buChar char="q"/>
            </a:pPr>
            <a:r>
              <a:rPr lang="en-IN" b="1" dirty="0">
                <a:latin typeface="Times New Roman" panose="02020603050405020304" pitchFamily="18" charset="0"/>
                <a:ea typeface="Times New Roman" panose="02020603050405020304" pitchFamily="18" charset="0"/>
                <a:cs typeface="Times New Roman" panose="02020603050405020304" pitchFamily="18" charset="0"/>
              </a:rPr>
              <a:t>Collaborative research</a:t>
            </a:r>
          </a:p>
          <a:p>
            <a:pPr lvl="1" algn="just">
              <a:lnSpc>
                <a:spcPct val="150000"/>
              </a:lnSpc>
            </a:pPr>
            <a:r>
              <a:rPr lang="en-IN" dirty="0">
                <a:latin typeface="Times New Roman" panose="02020603050405020304" pitchFamily="18" charset="0"/>
                <a:cs typeface="Times New Roman" panose="02020603050405020304" pitchFamily="18" charset="0"/>
              </a:rPr>
              <a:t>The pharmaceutical industry is competitive, with early market entrants gaining significant advantages such as brand recognition and market pricing control. However, overlapping research efforts waste resources that could be better utilized in addressing unmet medical needs. Collaborative arrangements like precompetitive research, pharma-academia partnerships, and public-private collaborations are proposed to enhance R&amp;D efficiency.</a:t>
            </a: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q"/>
            </a:pPr>
            <a:r>
              <a:rPr lang="en-IN" b="1" dirty="0">
                <a:latin typeface="Times New Roman" panose="02020603050405020304" pitchFamily="18" charset="0"/>
                <a:cs typeface="Times New Roman" panose="02020603050405020304" pitchFamily="18" charset="0"/>
              </a:rPr>
              <a:t>Under-served therapeutic fields</a:t>
            </a:r>
            <a:endParaRPr lang="en-US" b="1" dirty="0">
              <a:latin typeface="Times New Roman" panose="02020603050405020304" pitchFamily="18" charset="0"/>
              <a:cs typeface="Times New Roman" panose="02020603050405020304" pitchFamily="18" charset="0"/>
            </a:endParaRPr>
          </a:p>
          <a:p>
            <a:pPr lvl="1" algn="just">
              <a:lnSpc>
                <a:spcPct val="150000"/>
              </a:lnSpc>
            </a:pPr>
            <a:r>
              <a:rPr lang="en-IN" dirty="0">
                <a:latin typeface="Times New Roman" panose="02020603050405020304" pitchFamily="18" charset="0"/>
                <a:cs typeface="Times New Roman" panose="02020603050405020304" pitchFamily="18" charset="0"/>
              </a:rPr>
              <a:t>Pharmaceutical companies often focus on economically viable therapeutic areas, neglecting fields like neglected tropical diseases (NTDs) and rare diseases due to low financial returns. This lack of attention leaves significant opportunities for novel drug discoveries unexplored, particularly in resource-poor regions.</a:t>
            </a:r>
          </a:p>
          <a:p>
            <a:pPr marL="285750" indent="-285750" algn="just">
              <a:lnSpc>
                <a:spcPct val="150000"/>
              </a:lnSpc>
              <a:buFont typeface="Wingdings" panose="05000000000000000000" pitchFamily="2" charset="2"/>
              <a:buChar char="q"/>
            </a:pPr>
            <a:r>
              <a:rPr lang="en-IN" b="1" dirty="0">
                <a:latin typeface="Times New Roman" panose="02020603050405020304" pitchFamily="18" charset="0"/>
                <a:cs typeface="Times New Roman" panose="02020603050405020304" pitchFamily="18" charset="0"/>
              </a:rPr>
              <a:t>Pharmaceutical modelling and artificial intelligence</a:t>
            </a:r>
            <a:endParaRPr lang="en-US" dirty="0">
              <a:latin typeface="Times New Roman" panose="02020603050405020304" pitchFamily="18" charset="0"/>
              <a:cs typeface="Times New Roman" panose="02020603050405020304" pitchFamily="18" charset="0"/>
            </a:endParaRPr>
          </a:p>
          <a:p>
            <a:pPr lvl="1" algn="just">
              <a:lnSpc>
                <a:spcPct val="150000"/>
              </a:lnSpc>
            </a:pPr>
            <a:r>
              <a:rPr lang="en-IN" dirty="0">
                <a:latin typeface="Times New Roman" panose="02020603050405020304" pitchFamily="18" charset="0"/>
                <a:cs typeface="Times New Roman" panose="02020603050405020304" pitchFamily="18" charset="0"/>
              </a:rPr>
              <a:t>Advancements in computational power have led to the use of in silico simulations in drug discovery, enhancing efficiency through computer-aided drug design (CADD). Techniques like ligand-based and target-based virtual screening help predict drug properties and optimize lead compounds, ultimately reducing the risk of costly late-stage failures in drug development. Integrating both screening approaches yields better outcomes in identifying promising drug candidates.</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893163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3EC4C3B-41C7-4278-A4C3-32F58DD30B67}"/>
              </a:ext>
            </a:extLst>
          </p:cNvPr>
          <p:cNvSpPr/>
          <p:nvPr/>
        </p:nvSpPr>
        <p:spPr>
          <a:xfrm>
            <a:off x="357350" y="476436"/>
            <a:ext cx="11477297" cy="916982"/>
          </a:xfrm>
          <a:prstGeom prst="rect">
            <a:avLst/>
          </a:prstGeom>
        </p:spPr>
        <p:txBody>
          <a:bodyPr wrap="square">
            <a:spAutoFit/>
          </a:bodyPr>
          <a:lstStyle/>
          <a:p>
            <a:pPr algn="ctr">
              <a:lnSpc>
                <a:spcPct val="150000"/>
              </a:lnSpc>
              <a:spcAft>
                <a:spcPts val="1000"/>
              </a:spcAft>
            </a:pPr>
            <a:r>
              <a:rPr lang="en-IN" sz="4000" b="1" dirty="0">
                <a:latin typeface="Times New Roman" panose="02020603050405020304" pitchFamily="18" charset="0"/>
                <a:ea typeface="Times New Roman" panose="02020603050405020304" pitchFamily="18" charset="0"/>
                <a:cs typeface="Mangal" panose="02040503050203030202" pitchFamily="18" charset="0"/>
              </a:rPr>
              <a:t>CONCLUSION</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060AB6C5-8F0C-4EB5-967C-B80743958DBA}"/>
              </a:ext>
            </a:extLst>
          </p:cNvPr>
          <p:cNvSpPr/>
          <p:nvPr/>
        </p:nvSpPr>
        <p:spPr>
          <a:xfrm>
            <a:off x="357350" y="1393418"/>
            <a:ext cx="11477297" cy="4715650"/>
          </a:xfrm>
          <a:prstGeom prst="rect">
            <a:avLst/>
          </a:prstGeom>
        </p:spPr>
        <p:txBody>
          <a:bodyPr wrap="square">
            <a:spAutoFit/>
          </a:bodyPr>
          <a:lstStyle/>
          <a:p>
            <a:pPr marL="285750" indent="-285750" algn="just">
              <a:lnSpc>
                <a:spcPct val="150000"/>
              </a:lnSpc>
              <a:spcAft>
                <a:spcPts val="1000"/>
              </a:spcAft>
              <a:buFont typeface="Arial" panose="020B0604020202020204" pitchFamily="34" charset="0"/>
              <a:buChar char="•"/>
            </a:pPr>
            <a:r>
              <a:rPr lang="en-IN" dirty="0">
                <a:latin typeface="Times New Roman" panose="02020603050405020304" pitchFamily="18" charset="0"/>
                <a:ea typeface="Times New Roman" panose="02020603050405020304" pitchFamily="18" charset="0"/>
                <a:cs typeface="Times New Roman" panose="02020603050405020304" pitchFamily="18" charset="0"/>
              </a:rPr>
              <a:t>The ever-increasing costs of drug discovery projects have not translated into increased efficiency in delivering new medicines. On the contrary, fewer drugs are transiting through the drug development pipeline than ever before. </a:t>
            </a:r>
          </a:p>
          <a:p>
            <a:pPr marL="285750" indent="-285750" algn="just">
              <a:lnSpc>
                <a:spcPct val="150000"/>
              </a:lnSpc>
              <a:spcAft>
                <a:spcPts val="1000"/>
              </a:spcAft>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Scientific advancements allow the application of advanced molecular techniques that include genomics and lately proteomics in identification and validation of drug targets. </a:t>
            </a:r>
          </a:p>
          <a:p>
            <a:pPr marL="285750" indent="-285750" algn="just">
              <a:lnSpc>
                <a:spcPct val="150000"/>
              </a:lnSpc>
              <a:spcAft>
                <a:spcPts val="1000"/>
              </a:spcAft>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Carefully executed target identification and validation will reduce the attrition rates attributable to poor efficacy that currently accounts for more than 50% of drug failures. </a:t>
            </a:r>
          </a:p>
          <a:p>
            <a:pPr marL="285750" indent="-285750" algn="just">
              <a:lnSpc>
                <a:spcPct val="150000"/>
              </a:lnSpc>
              <a:spcAft>
                <a:spcPts val="1000"/>
              </a:spcAft>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Expansion of research activities into the underserved therapeutic areas covering rare and neglected diseases would offer a safeguard for companies whose blockbuster drugs are teetering on the patent cliff. </a:t>
            </a:r>
          </a:p>
          <a:p>
            <a:pPr marL="285750" indent="-285750" algn="just">
              <a:lnSpc>
                <a:spcPct val="150000"/>
              </a:lnSpc>
              <a:spcAft>
                <a:spcPts val="1000"/>
              </a:spcAft>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Pharmaceutical modelling and AI are expected to continue contributing significantly to improved efficiency in drug discovery and development in the years to come. </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390891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4C6D209-AA2A-4C94-B539-693DEB442B62}"/>
              </a:ext>
            </a:extLst>
          </p:cNvPr>
          <p:cNvSpPr/>
          <p:nvPr/>
        </p:nvSpPr>
        <p:spPr>
          <a:xfrm>
            <a:off x="441434" y="535195"/>
            <a:ext cx="11303876" cy="916982"/>
          </a:xfrm>
          <a:prstGeom prst="rect">
            <a:avLst/>
          </a:prstGeom>
        </p:spPr>
        <p:txBody>
          <a:bodyPr wrap="square">
            <a:spAutoFit/>
          </a:bodyPr>
          <a:lstStyle/>
          <a:p>
            <a:pPr algn="ctr">
              <a:lnSpc>
                <a:spcPct val="150000"/>
              </a:lnSpc>
              <a:spcAft>
                <a:spcPts val="1000"/>
              </a:spcAft>
            </a:pPr>
            <a:r>
              <a:rPr lang="en-IN" sz="4000" b="1" dirty="0">
                <a:latin typeface="Times New Roman" panose="02020603050405020304" pitchFamily="18" charset="0"/>
                <a:ea typeface="Times New Roman" panose="02020603050405020304" pitchFamily="18" charset="0"/>
                <a:cs typeface="Mangal" panose="02040503050203030202" pitchFamily="18" charset="0"/>
              </a:rPr>
              <a:t>REFERENCES</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492A0397-56BE-4146-8C24-B13B519E0861}"/>
              </a:ext>
            </a:extLst>
          </p:cNvPr>
          <p:cNvSpPr/>
          <p:nvPr/>
        </p:nvSpPr>
        <p:spPr>
          <a:xfrm>
            <a:off x="562303" y="1661432"/>
            <a:ext cx="11067394" cy="4202882"/>
          </a:xfrm>
          <a:prstGeom prst="rect">
            <a:avLst/>
          </a:prstGeom>
        </p:spPr>
        <p:txBody>
          <a:bodyPr wrap="square">
            <a:spAutoFit/>
          </a:bodyPr>
          <a:lstStyle/>
          <a:p>
            <a:pPr marL="342900" indent="-342900" algn="just">
              <a:lnSpc>
                <a:spcPct val="150000"/>
              </a:lnSpc>
              <a:buAutoNum type="arabicPeriod"/>
            </a:pPr>
            <a:r>
              <a:rPr lang="en-IN" dirty="0" err="1">
                <a:latin typeface="Times New Roman" panose="02020603050405020304" pitchFamily="18" charset="0"/>
                <a:ea typeface="Calibri" panose="020F0502020204030204" pitchFamily="34" charset="0"/>
                <a:cs typeface="Mangal" panose="02040503050203030202" pitchFamily="18" charset="0"/>
              </a:rPr>
              <a:t>Kiriiri</a:t>
            </a:r>
            <a:r>
              <a:rPr lang="en-IN" dirty="0">
                <a:latin typeface="Times New Roman" panose="02020603050405020304" pitchFamily="18" charset="0"/>
                <a:ea typeface="Calibri" panose="020F0502020204030204" pitchFamily="34" charset="0"/>
                <a:cs typeface="Mangal" panose="02040503050203030202" pitchFamily="18" charset="0"/>
              </a:rPr>
              <a:t>, G. K., </a:t>
            </a:r>
            <a:r>
              <a:rPr lang="en-IN" dirty="0" err="1">
                <a:latin typeface="Times New Roman" panose="02020603050405020304" pitchFamily="18" charset="0"/>
                <a:ea typeface="Calibri" panose="020F0502020204030204" pitchFamily="34" charset="0"/>
                <a:cs typeface="Mangal" panose="02040503050203030202" pitchFamily="18" charset="0"/>
              </a:rPr>
              <a:t>Njogu</a:t>
            </a:r>
            <a:r>
              <a:rPr lang="en-IN" dirty="0">
                <a:latin typeface="Times New Roman" panose="02020603050405020304" pitchFamily="18" charset="0"/>
                <a:ea typeface="Calibri" panose="020F0502020204030204" pitchFamily="34" charset="0"/>
                <a:cs typeface="Mangal" panose="02040503050203030202" pitchFamily="18" charset="0"/>
              </a:rPr>
              <a:t>, P. M. &amp; Mwangi, A. N. Exploring different approaches to improve the success of drug discovery and development projects : a review. 9, (2020).</a:t>
            </a:r>
          </a:p>
          <a:p>
            <a:pPr marL="342900" indent="-342900" algn="just">
              <a:lnSpc>
                <a:spcPct val="150000"/>
              </a:lnSpc>
              <a:buAutoNum type="arabicPeriod"/>
            </a:pPr>
            <a:r>
              <a:rPr lang="en-IN" dirty="0" err="1">
                <a:latin typeface="Times New Roman" panose="02020603050405020304" pitchFamily="18" charset="0"/>
                <a:ea typeface="Calibri" panose="020F0502020204030204" pitchFamily="34" charset="0"/>
                <a:cs typeface="Mangal" panose="02040503050203030202" pitchFamily="18" charset="0"/>
              </a:rPr>
              <a:t>Deore</a:t>
            </a:r>
            <a:r>
              <a:rPr lang="en-IN" dirty="0">
                <a:latin typeface="Times New Roman" panose="02020603050405020304" pitchFamily="18" charset="0"/>
                <a:ea typeface="Calibri" panose="020F0502020204030204" pitchFamily="34" charset="0"/>
                <a:cs typeface="Mangal" panose="02040503050203030202" pitchFamily="18" charset="0"/>
              </a:rPr>
              <a:t>, A. B., </a:t>
            </a:r>
            <a:r>
              <a:rPr lang="en-IN" dirty="0" err="1">
                <a:latin typeface="Times New Roman" panose="02020603050405020304" pitchFamily="18" charset="0"/>
                <a:ea typeface="Calibri" panose="020F0502020204030204" pitchFamily="34" charset="0"/>
                <a:cs typeface="Mangal" panose="02040503050203030202" pitchFamily="18" charset="0"/>
              </a:rPr>
              <a:t>Dhumane</a:t>
            </a:r>
            <a:r>
              <a:rPr lang="en-IN" dirty="0">
                <a:latin typeface="Times New Roman" panose="02020603050405020304" pitchFamily="18" charset="0"/>
                <a:ea typeface="Calibri" panose="020F0502020204030204" pitchFamily="34" charset="0"/>
                <a:cs typeface="Mangal" panose="02040503050203030202" pitchFamily="18" charset="0"/>
              </a:rPr>
              <a:t>, J. R., </a:t>
            </a:r>
            <a:r>
              <a:rPr lang="en-IN" dirty="0" err="1">
                <a:latin typeface="Times New Roman" panose="02020603050405020304" pitchFamily="18" charset="0"/>
                <a:ea typeface="Calibri" panose="020F0502020204030204" pitchFamily="34" charset="0"/>
                <a:cs typeface="Mangal" panose="02040503050203030202" pitchFamily="18" charset="0"/>
              </a:rPr>
              <a:t>Wagh</a:t>
            </a:r>
            <a:r>
              <a:rPr lang="en-IN" dirty="0">
                <a:latin typeface="Times New Roman" panose="02020603050405020304" pitchFamily="18" charset="0"/>
                <a:ea typeface="Calibri" panose="020F0502020204030204" pitchFamily="34" charset="0"/>
                <a:cs typeface="Mangal" panose="02040503050203030202" pitchFamily="18" charset="0"/>
              </a:rPr>
              <a:t>, R. &amp; </a:t>
            </a:r>
            <a:r>
              <a:rPr lang="en-IN" dirty="0" err="1">
                <a:latin typeface="Times New Roman" panose="02020603050405020304" pitchFamily="18" charset="0"/>
                <a:ea typeface="Calibri" panose="020F0502020204030204" pitchFamily="34" charset="0"/>
                <a:cs typeface="Mangal" panose="02040503050203030202" pitchFamily="18" charset="0"/>
              </a:rPr>
              <a:t>Sonawane</a:t>
            </a:r>
            <a:r>
              <a:rPr lang="en-IN" dirty="0">
                <a:latin typeface="Times New Roman" panose="02020603050405020304" pitchFamily="18" charset="0"/>
                <a:ea typeface="Calibri" panose="020F0502020204030204" pitchFamily="34" charset="0"/>
                <a:cs typeface="Mangal" panose="02040503050203030202" pitchFamily="18" charset="0"/>
              </a:rPr>
              <a:t>, R. The Stages of Drug Discovery and Development Process. Asian J. Pharm. Res. Dev. 7, 62 67 (2019).</a:t>
            </a:r>
          </a:p>
          <a:p>
            <a:pPr marL="342900" indent="-342900" algn="just">
              <a:lnSpc>
                <a:spcPct val="150000"/>
              </a:lnSpc>
              <a:buAutoNum type="arabicPeriod"/>
            </a:pPr>
            <a:r>
              <a:rPr lang="en-IN" dirty="0" err="1">
                <a:latin typeface="Times New Roman" panose="02020603050405020304" pitchFamily="18" charset="0"/>
                <a:ea typeface="Calibri" panose="020F0502020204030204" pitchFamily="34" charset="0"/>
                <a:cs typeface="Mangal" panose="02040503050203030202" pitchFamily="18" charset="0"/>
              </a:rPr>
              <a:t>Svennebring</a:t>
            </a:r>
            <a:r>
              <a:rPr lang="en-IN" dirty="0">
                <a:latin typeface="Times New Roman" panose="02020603050405020304" pitchFamily="18" charset="0"/>
                <a:ea typeface="Calibri" panose="020F0502020204030204" pitchFamily="34" charset="0"/>
                <a:cs typeface="Mangal" panose="02040503050203030202" pitchFamily="18" charset="0"/>
              </a:rPr>
              <a:t>, A. M. &amp; </a:t>
            </a:r>
            <a:r>
              <a:rPr lang="en-IN" dirty="0" err="1">
                <a:latin typeface="Times New Roman" panose="02020603050405020304" pitchFamily="18" charset="0"/>
                <a:ea typeface="Calibri" panose="020F0502020204030204" pitchFamily="34" charset="0"/>
                <a:cs typeface="Mangal" panose="02040503050203030202" pitchFamily="18" charset="0"/>
              </a:rPr>
              <a:t>Wikberg</a:t>
            </a:r>
            <a:r>
              <a:rPr lang="en-IN" dirty="0">
                <a:latin typeface="Times New Roman" panose="02020603050405020304" pitchFamily="18" charset="0"/>
                <a:ea typeface="Calibri" panose="020F0502020204030204" pitchFamily="34" charset="0"/>
                <a:cs typeface="Mangal" panose="02040503050203030202" pitchFamily="18" charset="0"/>
              </a:rPr>
              <a:t>, J. E. S. Net present value approaches for drug discovery. </a:t>
            </a:r>
            <a:r>
              <a:rPr lang="en-IN" dirty="0" err="1">
                <a:latin typeface="Times New Roman" panose="02020603050405020304" pitchFamily="18" charset="0"/>
                <a:ea typeface="Calibri" panose="020F0502020204030204" pitchFamily="34" charset="0"/>
                <a:cs typeface="Mangal" panose="02040503050203030202" pitchFamily="18" charset="0"/>
              </a:rPr>
              <a:t>Springerplus</a:t>
            </a:r>
            <a:r>
              <a:rPr lang="en-IN" dirty="0">
                <a:latin typeface="Times New Roman" panose="02020603050405020304" pitchFamily="18" charset="0"/>
                <a:ea typeface="Calibri" panose="020F0502020204030204" pitchFamily="34" charset="0"/>
                <a:cs typeface="Mangal" panose="02040503050203030202" pitchFamily="18" charset="0"/>
              </a:rPr>
              <a:t> 2, 1–7 (2013).</a:t>
            </a:r>
          </a:p>
          <a:p>
            <a:pPr marL="342900" indent="-342900" algn="just">
              <a:lnSpc>
                <a:spcPct val="150000"/>
              </a:lnSpc>
              <a:buAutoNum type="arabicPeriod"/>
            </a:pPr>
            <a:r>
              <a:rPr lang="en-IN" dirty="0" err="1">
                <a:latin typeface="Times New Roman" panose="02020603050405020304" pitchFamily="18" charset="0"/>
                <a:ea typeface="Calibri" panose="020F0502020204030204" pitchFamily="34" charset="0"/>
                <a:cs typeface="Mangal" panose="02040503050203030202" pitchFamily="18" charset="0"/>
              </a:rPr>
              <a:t>Nicolaou</a:t>
            </a:r>
            <a:r>
              <a:rPr lang="en-IN" dirty="0">
                <a:latin typeface="Times New Roman" panose="02020603050405020304" pitchFamily="18" charset="0"/>
                <a:ea typeface="Calibri" panose="020F0502020204030204" pitchFamily="34" charset="0"/>
                <a:cs typeface="Mangal" panose="02040503050203030202" pitchFamily="18" charset="0"/>
              </a:rPr>
              <a:t>, K. C. Advancing the Drug Discovery and Development Process. </a:t>
            </a:r>
            <a:r>
              <a:rPr lang="en-IN" dirty="0" err="1">
                <a:latin typeface="Times New Roman" panose="02020603050405020304" pitchFamily="18" charset="0"/>
                <a:ea typeface="Calibri" panose="020F0502020204030204" pitchFamily="34" charset="0"/>
                <a:cs typeface="Mangal" panose="02040503050203030202" pitchFamily="18" charset="0"/>
              </a:rPr>
              <a:t>Angew</a:t>
            </a:r>
            <a:r>
              <a:rPr lang="en-IN" dirty="0">
                <a:latin typeface="Times New Roman" panose="02020603050405020304" pitchFamily="18" charset="0"/>
                <a:ea typeface="Calibri" panose="020F0502020204030204" pitchFamily="34" charset="0"/>
                <a:cs typeface="Mangal" panose="02040503050203030202" pitchFamily="18" charset="0"/>
              </a:rPr>
              <a:t>. </a:t>
            </a:r>
            <a:r>
              <a:rPr lang="en-IN" dirty="0" err="1">
                <a:latin typeface="Times New Roman" panose="02020603050405020304" pitchFamily="18" charset="0"/>
                <a:ea typeface="Calibri" panose="020F0502020204030204" pitchFamily="34" charset="0"/>
                <a:cs typeface="Mangal" panose="02040503050203030202" pitchFamily="18" charset="0"/>
              </a:rPr>
              <a:t>Chemie</a:t>
            </a:r>
            <a:r>
              <a:rPr lang="en-IN" dirty="0">
                <a:latin typeface="Times New Roman" panose="02020603050405020304" pitchFamily="18" charset="0"/>
                <a:ea typeface="Calibri" panose="020F0502020204030204" pitchFamily="34" charset="0"/>
                <a:cs typeface="Mangal" panose="02040503050203030202" pitchFamily="18" charset="0"/>
              </a:rPr>
              <a:t> 126, 9280–9292 (2014).</a:t>
            </a:r>
          </a:p>
          <a:p>
            <a:pPr marL="342900" indent="-342900" algn="just">
              <a:lnSpc>
                <a:spcPct val="150000"/>
              </a:lnSpc>
              <a:buAutoNum type="arabicPeriod"/>
            </a:pPr>
            <a:r>
              <a:rPr lang="en-IN" dirty="0" err="1">
                <a:latin typeface="Times New Roman" panose="02020603050405020304" pitchFamily="18" charset="0"/>
                <a:ea typeface="Calibri" panose="020F0502020204030204" pitchFamily="34" charset="0"/>
                <a:cs typeface="Mangal" panose="02040503050203030202" pitchFamily="18" charset="0"/>
              </a:rPr>
              <a:t>Berdigaliyev</a:t>
            </a:r>
            <a:r>
              <a:rPr lang="en-IN" dirty="0">
                <a:latin typeface="Times New Roman" panose="02020603050405020304" pitchFamily="18" charset="0"/>
                <a:ea typeface="Calibri" panose="020F0502020204030204" pitchFamily="34" charset="0"/>
                <a:cs typeface="Mangal" panose="02040503050203030202" pitchFamily="18" charset="0"/>
              </a:rPr>
              <a:t>, N. &amp; </a:t>
            </a:r>
            <a:r>
              <a:rPr lang="en-IN" dirty="0" err="1">
                <a:latin typeface="Times New Roman" panose="02020603050405020304" pitchFamily="18" charset="0"/>
                <a:ea typeface="Calibri" panose="020F0502020204030204" pitchFamily="34" charset="0"/>
                <a:cs typeface="Mangal" panose="02040503050203030202" pitchFamily="18" charset="0"/>
              </a:rPr>
              <a:t>Aljofan</a:t>
            </a:r>
            <a:r>
              <a:rPr lang="en-IN" dirty="0">
                <a:latin typeface="Times New Roman" panose="02020603050405020304" pitchFamily="18" charset="0"/>
                <a:ea typeface="Calibri" panose="020F0502020204030204" pitchFamily="34" charset="0"/>
                <a:cs typeface="Mangal" panose="02040503050203030202" pitchFamily="18" charset="0"/>
              </a:rPr>
              <a:t>, M. An overview of drug discovery and development. Future Med. Chem. 12, 939–947 (2020).</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2415651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451EDEC-18DA-4E2F-8E2D-0D70AE4BCFC4}"/>
              </a:ext>
            </a:extLst>
          </p:cNvPr>
          <p:cNvSpPr/>
          <p:nvPr/>
        </p:nvSpPr>
        <p:spPr>
          <a:xfrm>
            <a:off x="3925614" y="2921168"/>
            <a:ext cx="3799488" cy="1015663"/>
          </a:xfrm>
          <a:prstGeom prst="rect">
            <a:avLst/>
          </a:prstGeom>
        </p:spPr>
        <p:txBody>
          <a:bodyPr wrap="square">
            <a:spAutoFit/>
          </a:bodyPr>
          <a:lstStyle/>
          <a:p>
            <a:pPr algn="ctr"/>
            <a:r>
              <a:rPr lang="en-US" sz="6000" b="1" dirty="0">
                <a:latin typeface="Brush Script MT" panose="03060802040406070304" pitchFamily="66" charset="0"/>
                <a:ea typeface="Calibri" panose="020F0502020204030204" pitchFamily="34" charset="0"/>
              </a:rPr>
              <a:t>Thank You</a:t>
            </a:r>
            <a:endParaRPr lang="en-US" sz="6000" dirty="0">
              <a:latin typeface="Brush Script MT" panose="03060802040406070304" pitchFamily="66" charset="0"/>
            </a:endParaRPr>
          </a:p>
        </p:txBody>
      </p:sp>
    </p:spTree>
    <p:extLst>
      <p:ext uri="{BB962C8B-B14F-4D97-AF65-F5344CB8AC3E}">
        <p14:creationId xmlns:p14="http://schemas.microsoft.com/office/powerpoint/2010/main" val="238236865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39</TotalTime>
  <Words>1535</Words>
  <Application>Microsoft Office PowerPoint</Application>
  <PresentationFormat>Widescreen</PresentationFormat>
  <Paragraphs>55</Paragraphs>
  <Slides>11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11</vt:i4>
      </vt:variant>
    </vt:vector>
  </HeadingPairs>
  <TitlesOfParts>
    <vt:vector size="20" baseType="lpstr">
      <vt:lpstr>Arial</vt:lpstr>
      <vt:lpstr>Brush Script MT</vt:lpstr>
      <vt:lpstr>Calibri</vt:lpstr>
      <vt:lpstr>Mangal</vt:lpstr>
      <vt:lpstr>Times New Roman</vt:lpstr>
      <vt:lpstr>Trebuchet MS</vt:lpstr>
      <vt:lpstr>Wingdings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8</cp:revision>
  <dcterms:created xsi:type="dcterms:W3CDTF">2024-11-28T04:52:08Z</dcterms:created>
  <dcterms:modified xsi:type="dcterms:W3CDTF">2024-11-28T07:30:26Z</dcterms:modified>
</cp:coreProperties>
</file>