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4" d="100"/>
          <a:sy n="74" d="100"/>
        </p:scale>
        <p:origin x="84"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DCAE9AE-F7E2-4A79-80DD-5431CCD3BD10}"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72E423-1A3A-4072-9623-297FE0716D54}" type="slidenum">
              <a:rPr lang="en-IN" smtClean="0"/>
              <a:t>‹#›</a:t>
            </a:fld>
            <a:endParaRPr lang="en-IN"/>
          </a:p>
        </p:txBody>
      </p:sp>
    </p:spTree>
    <p:extLst>
      <p:ext uri="{BB962C8B-B14F-4D97-AF65-F5344CB8AC3E}">
        <p14:creationId xmlns:p14="http://schemas.microsoft.com/office/powerpoint/2010/main" val="230673923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CAE9AE-F7E2-4A79-80DD-5431CCD3BD10}"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72E423-1A3A-4072-9623-297FE0716D54}" type="slidenum">
              <a:rPr lang="en-IN" smtClean="0"/>
              <a:t>‹#›</a:t>
            </a:fld>
            <a:endParaRPr lang="en-IN"/>
          </a:p>
        </p:txBody>
      </p:sp>
    </p:spTree>
    <p:extLst>
      <p:ext uri="{BB962C8B-B14F-4D97-AF65-F5344CB8AC3E}">
        <p14:creationId xmlns:p14="http://schemas.microsoft.com/office/powerpoint/2010/main" val="351780613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DCAE9AE-F7E2-4A79-80DD-5431CCD3BD10}"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72E423-1A3A-4072-9623-297FE0716D54}" type="slidenum">
              <a:rPr lang="en-IN" smtClean="0"/>
              <a:t>‹#›</a:t>
            </a:fld>
            <a:endParaRPr lang="en-IN"/>
          </a:p>
        </p:txBody>
      </p:sp>
    </p:spTree>
    <p:extLst>
      <p:ext uri="{BB962C8B-B14F-4D97-AF65-F5344CB8AC3E}">
        <p14:creationId xmlns:p14="http://schemas.microsoft.com/office/powerpoint/2010/main" val="144340951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DCAE9AE-F7E2-4A79-80DD-5431CCD3BD10}" type="datetimeFigureOut">
              <a:rPr lang="en-IN" smtClean="0"/>
              <a:t>28-11-2024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072E423-1A3A-4072-9623-297FE0716D54}" type="slidenum">
              <a:rPr lang="en-IN" smtClean="0"/>
              <a:t>‹#›</a:t>
            </a:fld>
            <a:endParaRPr lang="en-IN"/>
          </a:p>
        </p:txBody>
      </p:sp>
    </p:spTree>
    <p:extLst>
      <p:ext uri="{BB962C8B-B14F-4D97-AF65-F5344CB8AC3E}">
        <p14:creationId xmlns:p14="http://schemas.microsoft.com/office/powerpoint/2010/main" val="5566187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DCAE9AE-F7E2-4A79-80DD-5431CCD3BD10}" type="datetimeFigureOut">
              <a:rPr lang="en-IN" smtClean="0"/>
              <a:t>28-11-2024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072E423-1A3A-4072-9623-297FE0716D54}" type="slidenum">
              <a:rPr lang="en-IN" smtClean="0"/>
              <a:t>‹#›</a:t>
            </a:fld>
            <a:endParaRPr lang="en-IN"/>
          </a:p>
        </p:txBody>
      </p:sp>
    </p:spTree>
    <p:extLst>
      <p:ext uri="{BB962C8B-B14F-4D97-AF65-F5344CB8AC3E}">
        <p14:creationId xmlns:p14="http://schemas.microsoft.com/office/powerpoint/2010/main" val="140311441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CDCAE9AE-F7E2-4A79-80DD-5431CCD3BD10}" type="datetimeFigureOut">
              <a:rPr lang="en-IN" smtClean="0"/>
              <a:t>28-11-2024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1072E423-1A3A-4072-9623-297FE0716D54}" type="slidenum">
              <a:rPr lang="en-IN" smtClean="0"/>
              <a:t>‹#›</a:t>
            </a:fld>
            <a:endParaRPr lang="en-IN"/>
          </a:p>
        </p:txBody>
      </p:sp>
    </p:spTree>
    <p:extLst>
      <p:ext uri="{BB962C8B-B14F-4D97-AF65-F5344CB8AC3E}">
        <p14:creationId xmlns:p14="http://schemas.microsoft.com/office/powerpoint/2010/main" val="257120790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CDCAE9AE-F7E2-4A79-80DD-5431CCD3BD10}" type="datetimeFigureOut">
              <a:rPr lang="en-IN" smtClean="0"/>
              <a:t>28-11-2024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1072E423-1A3A-4072-9623-297FE0716D54}" type="slidenum">
              <a:rPr lang="en-IN" smtClean="0"/>
              <a:t>‹#›</a:t>
            </a:fld>
            <a:endParaRPr lang="en-IN"/>
          </a:p>
        </p:txBody>
      </p:sp>
    </p:spTree>
    <p:extLst>
      <p:ext uri="{BB962C8B-B14F-4D97-AF65-F5344CB8AC3E}">
        <p14:creationId xmlns:p14="http://schemas.microsoft.com/office/powerpoint/2010/main" val="67432888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CDCAE9AE-F7E2-4A79-80DD-5431CCD3BD10}" type="datetimeFigureOut">
              <a:rPr lang="en-IN" smtClean="0"/>
              <a:t>28-11-2024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1072E423-1A3A-4072-9623-297FE0716D54}" type="slidenum">
              <a:rPr lang="en-IN" smtClean="0"/>
              <a:t>‹#›</a:t>
            </a:fld>
            <a:endParaRPr lang="en-IN"/>
          </a:p>
        </p:txBody>
      </p:sp>
    </p:spTree>
    <p:extLst>
      <p:ext uri="{BB962C8B-B14F-4D97-AF65-F5344CB8AC3E}">
        <p14:creationId xmlns:p14="http://schemas.microsoft.com/office/powerpoint/2010/main" val="82830511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DCAE9AE-F7E2-4A79-80DD-5431CCD3BD10}" type="datetimeFigureOut">
              <a:rPr lang="en-IN" smtClean="0"/>
              <a:t>28-11-2024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072E423-1A3A-4072-9623-297FE0716D54}" type="slidenum">
              <a:rPr lang="en-IN" smtClean="0"/>
              <a:t>‹#›</a:t>
            </a:fld>
            <a:endParaRPr lang="en-IN"/>
          </a:p>
        </p:txBody>
      </p:sp>
    </p:spTree>
    <p:extLst>
      <p:ext uri="{BB962C8B-B14F-4D97-AF65-F5344CB8AC3E}">
        <p14:creationId xmlns:p14="http://schemas.microsoft.com/office/powerpoint/2010/main" val="333341076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DCAE9AE-F7E2-4A79-80DD-5431CCD3BD10}" type="datetimeFigureOut">
              <a:rPr lang="en-IN" smtClean="0"/>
              <a:t>28-11-2024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072E423-1A3A-4072-9623-297FE0716D54}" type="slidenum">
              <a:rPr lang="en-IN" smtClean="0"/>
              <a:t>‹#›</a:t>
            </a:fld>
            <a:endParaRPr lang="en-IN"/>
          </a:p>
        </p:txBody>
      </p:sp>
    </p:spTree>
    <p:extLst>
      <p:ext uri="{BB962C8B-B14F-4D97-AF65-F5344CB8AC3E}">
        <p14:creationId xmlns:p14="http://schemas.microsoft.com/office/powerpoint/2010/main" val="356842122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CDCAE9AE-F7E2-4A79-80DD-5431CCD3BD10}"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72E423-1A3A-4072-9623-297FE0716D54}" type="slidenum">
              <a:rPr lang="en-IN" smtClean="0"/>
              <a:t>‹#›</a:t>
            </a:fld>
            <a:endParaRPr lang="en-IN"/>
          </a:p>
        </p:txBody>
      </p:sp>
    </p:spTree>
    <p:extLst>
      <p:ext uri="{BB962C8B-B14F-4D97-AF65-F5344CB8AC3E}">
        <p14:creationId xmlns:p14="http://schemas.microsoft.com/office/powerpoint/2010/main" val="333217367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CDCAE9AE-F7E2-4A79-80DD-5431CCD3BD10}"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72E423-1A3A-4072-9623-297FE0716D54}" type="slidenum">
              <a:rPr lang="en-IN" smtClean="0"/>
              <a:t>‹#›</a:t>
            </a:fld>
            <a:endParaRPr lang="en-IN"/>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82397958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DCAE9AE-F7E2-4A79-80DD-5431CCD3BD10}"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72E423-1A3A-4072-9623-297FE0716D54}" type="slidenum">
              <a:rPr lang="en-IN" smtClean="0"/>
              <a:t>‹#›</a:t>
            </a:fld>
            <a:endParaRPr lang="en-IN"/>
          </a:p>
        </p:txBody>
      </p:sp>
    </p:spTree>
    <p:extLst>
      <p:ext uri="{BB962C8B-B14F-4D97-AF65-F5344CB8AC3E}">
        <p14:creationId xmlns:p14="http://schemas.microsoft.com/office/powerpoint/2010/main" val="318940210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DCAE9AE-F7E2-4A79-80DD-5431CCD3BD10}" type="datetimeFigureOut">
              <a:rPr lang="en-IN" smtClean="0"/>
              <a:t>28-11-2024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72E423-1A3A-4072-9623-297FE0716D54}" type="slidenum">
              <a:rPr lang="en-IN" smtClean="0"/>
              <a:t>‹#›</a:t>
            </a:fld>
            <a:endParaRPr lang="en-IN"/>
          </a:p>
        </p:txBody>
      </p:sp>
    </p:spTree>
    <p:extLst>
      <p:ext uri="{BB962C8B-B14F-4D97-AF65-F5344CB8AC3E}">
        <p14:creationId xmlns:p14="http://schemas.microsoft.com/office/powerpoint/2010/main" val="395099777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DCAE9AE-F7E2-4A79-80DD-5431CCD3BD10}" type="datetimeFigureOut">
              <a:rPr lang="en-IN" smtClean="0"/>
              <a:t>28-11-2024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72E423-1A3A-4072-9623-297FE0716D54}" type="slidenum">
              <a:rPr lang="en-IN" smtClean="0"/>
              <a:t>‹#›</a:t>
            </a:fld>
            <a:endParaRPr lang="en-IN"/>
          </a:p>
        </p:txBody>
      </p:sp>
    </p:spTree>
    <p:extLst>
      <p:ext uri="{BB962C8B-B14F-4D97-AF65-F5344CB8AC3E}">
        <p14:creationId xmlns:p14="http://schemas.microsoft.com/office/powerpoint/2010/main" val="161702676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CAE9AE-F7E2-4A79-80DD-5431CCD3BD10}"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72E423-1A3A-4072-9623-297FE0716D54}" type="slidenum">
              <a:rPr lang="en-IN" smtClean="0"/>
              <a:t>‹#›</a:t>
            </a:fld>
            <a:endParaRPr lang="en-IN"/>
          </a:p>
        </p:txBody>
      </p:sp>
    </p:spTree>
    <p:extLst>
      <p:ext uri="{BB962C8B-B14F-4D97-AF65-F5344CB8AC3E}">
        <p14:creationId xmlns:p14="http://schemas.microsoft.com/office/powerpoint/2010/main" val="235450467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CAE9AE-F7E2-4A79-80DD-5431CCD3BD10}"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72E423-1A3A-4072-9623-297FE0716D54}" type="slidenum">
              <a:rPr lang="en-IN" smtClean="0"/>
              <a:t>‹#›</a:t>
            </a:fld>
            <a:endParaRPr lang="en-IN"/>
          </a:p>
        </p:txBody>
      </p:sp>
    </p:spTree>
    <p:extLst>
      <p:ext uri="{BB962C8B-B14F-4D97-AF65-F5344CB8AC3E}">
        <p14:creationId xmlns:p14="http://schemas.microsoft.com/office/powerpoint/2010/main" val="409812469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CDCAE9AE-F7E2-4A79-80DD-5431CCD3BD10}" type="datetimeFigureOut">
              <a:rPr lang="en-IN" smtClean="0"/>
              <a:t>28-11-2024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1072E423-1A3A-4072-9623-297FE0716D54}" type="slidenum">
              <a:rPr lang="en-IN" smtClean="0"/>
              <a:t>‹#›</a:t>
            </a:fld>
            <a:endParaRPr lang="en-IN"/>
          </a:p>
        </p:txBody>
      </p:sp>
    </p:spTree>
    <p:extLst>
      <p:ext uri="{BB962C8B-B14F-4D97-AF65-F5344CB8AC3E}">
        <p14:creationId xmlns:p14="http://schemas.microsoft.com/office/powerpoint/2010/main" val="1372284773"/>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7823F-6615-4F55-96F5-86B73A60ED58}"/>
              </a:ext>
            </a:extLst>
          </p:cNvPr>
          <p:cNvSpPr>
            <a:spLocks noGrp="1"/>
          </p:cNvSpPr>
          <p:nvPr>
            <p:ph type="ctrTitle"/>
          </p:nvPr>
        </p:nvSpPr>
        <p:spPr>
          <a:xfrm>
            <a:off x="850005" y="1184857"/>
            <a:ext cx="10491989" cy="850240"/>
          </a:xfrm>
        </p:spPr>
        <p:txBody>
          <a:bodyPr>
            <a:noAutofit/>
          </a:bodyPr>
          <a:lstStyle/>
          <a:p>
            <a:pPr algn="ctr"/>
            <a:r>
              <a:rPr lang="en-IN" sz="2500" b="1" dirty="0">
                <a:latin typeface="Times New Roman" panose="02020603050405020304" pitchFamily="18" charset="0"/>
                <a:cs typeface="Times New Roman" panose="02020603050405020304" pitchFamily="18" charset="0"/>
              </a:rPr>
              <a:t>ENHANCING RESVERATROL DELIVERY FOR NEUROPROTECTION IN PARKINSON’S DISEASE BY NANO-FORMULATIONS</a:t>
            </a:r>
            <a:endParaRPr lang="en-IN" sz="25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93455B9-89B9-4422-9790-CDB2086CC5D4}"/>
              </a:ext>
            </a:extLst>
          </p:cNvPr>
          <p:cNvSpPr/>
          <p:nvPr/>
        </p:nvSpPr>
        <p:spPr>
          <a:xfrm>
            <a:off x="9118241" y="5106239"/>
            <a:ext cx="2730321" cy="1128514"/>
          </a:xfrm>
          <a:prstGeom prst="rect">
            <a:avLst/>
          </a:prstGeom>
        </p:spPr>
        <p:txBody>
          <a:bodyPr wrap="square">
            <a:spAutoFit/>
          </a:bodyPr>
          <a:lstStyle/>
          <a:p>
            <a:pPr algn="r">
              <a:spcAft>
                <a:spcPts val="800"/>
              </a:spcAft>
            </a:pPr>
            <a:r>
              <a:rPr lang="en-IN" b="1" kern="100" dirty="0">
                <a:latin typeface="Times New Roman" panose="02020603050405020304" pitchFamily="18" charset="0"/>
                <a:ea typeface="Calibri" panose="020F0502020204030204" pitchFamily="34" charset="0"/>
                <a:cs typeface="Times New Roman" panose="02020603050405020304" pitchFamily="18" charset="0"/>
              </a:rPr>
              <a:t>SHIVANI TYAGI</a:t>
            </a:r>
            <a:endParaRPr lang="en-IN" sz="1600" b="1" kern="100" dirty="0">
              <a:effectLst/>
              <a:latin typeface="Calibri" panose="020F0502020204030204" pitchFamily="34" charset="0"/>
              <a:ea typeface="Calibri" panose="020F0502020204030204" pitchFamily="34" charset="0"/>
              <a:cs typeface="Times New Roman" panose="02020603050405020304" pitchFamily="18" charset="0"/>
            </a:endParaRPr>
          </a:p>
          <a:p>
            <a:pPr algn="r">
              <a:spcAft>
                <a:spcPts val="800"/>
              </a:spcAft>
            </a:pPr>
            <a:r>
              <a:rPr lang="en-IN" kern="100" dirty="0">
                <a:latin typeface="Times New Roman" panose="02020603050405020304" pitchFamily="18" charset="0"/>
                <a:ea typeface="Calibri" panose="020F0502020204030204" pitchFamily="34" charset="0"/>
                <a:cs typeface="Times New Roman" panose="02020603050405020304" pitchFamily="18" charset="0"/>
              </a:rPr>
              <a:t>RESEARCH SCHOLAR</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spcAft>
                <a:spcPts val="800"/>
              </a:spcAft>
            </a:pPr>
            <a:r>
              <a:rPr lang="en-IN" kern="100" dirty="0">
                <a:latin typeface="Times New Roman" panose="02020603050405020304" pitchFamily="18" charset="0"/>
                <a:ea typeface="Calibri" panose="020F0502020204030204" pitchFamily="34" charset="0"/>
                <a:cs typeface="Times New Roman" panose="02020603050405020304" pitchFamily="18" charset="0"/>
              </a:rPr>
              <a:t>PHARMACY</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5073913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8F7BB-254A-470A-9FBA-615E743C0A85}"/>
              </a:ext>
            </a:extLst>
          </p:cNvPr>
          <p:cNvSpPr>
            <a:spLocks noGrp="1"/>
          </p:cNvSpPr>
          <p:nvPr>
            <p:ph type="title"/>
          </p:nvPr>
        </p:nvSpPr>
        <p:spPr>
          <a:xfrm>
            <a:off x="838200" y="545430"/>
            <a:ext cx="10515600" cy="742458"/>
          </a:xfrm>
        </p:spPr>
        <p:txBody>
          <a:bodyPr>
            <a:normAutofit/>
          </a:bodyPr>
          <a:lstStyle/>
          <a:p>
            <a:pPr algn="ctr"/>
            <a:r>
              <a:rPr lang="en-IN" sz="4000" b="1" dirty="0">
                <a:latin typeface="Times New Roman" panose="02020603050405020304" pitchFamily="18" charset="0"/>
                <a:cs typeface="Times New Roman" panose="02020603050405020304" pitchFamily="18" charset="0"/>
              </a:rPr>
              <a:t>ABSTRACT</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173BC47B-4BC2-4048-BAF7-B6074726C5E8}"/>
              </a:ext>
            </a:extLst>
          </p:cNvPr>
          <p:cNvSpPr/>
          <p:nvPr/>
        </p:nvSpPr>
        <p:spPr>
          <a:xfrm>
            <a:off x="656822" y="1313646"/>
            <a:ext cx="11140226" cy="4618380"/>
          </a:xfrm>
          <a:prstGeom prst="rect">
            <a:avLst/>
          </a:prstGeom>
        </p:spPr>
        <p:txBody>
          <a:bodyPr wrap="square">
            <a:spAutoFit/>
          </a:bodyPr>
          <a:lstStyle/>
          <a:p>
            <a:pPr algn="just">
              <a:lnSpc>
                <a:spcPct val="150000"/>
              </a:lnSpc>
              <a:spcAft>
                <a:spcPts val="800"/>
              </a:spcAft>
            </a:pPr>
            <a:r>
              <a:rPr lang="en-IN" kern="100" dirty="0">
                <a:latin typeface="Times New Roman" panose="02020603050405020304" pitchFamily="18" charset="0"/>
                <a:ea typeface="Calibri" panose="020F0502020204030204" pitchFamily="34" charset="0"/>
                <a:cs typeface="Times New Roman" panose="02020603050405020304" pitchFamily="18" charset="0"/>
              </a:rPr>
              <a:t>Resveratrol (RV), a polyphenol found in grapes, berries, and peanuts, has garnered attention for its neuroprotective properties and minimal side effects, making it an attractive candidate for the treatment of neurodegenerative diseases like Parkinson's disease (PD). Despite its therapeutic potential, RV faces limitations such as low bioavailability, poor stability, and difficulty crossing the blood-brain barrier (BBB), which hinder its effectiveness in clinical applications. Nanotechnology offers a solution to these challenges by enhancing the delivery and functionality of RV. Through advanced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nanoformulation</a:t>
            </a:r>
            <a:r>
              <a:rPr lang="en-IN" kern="100" dirty="0">
                <a:latin typeface="Times New Roman" panose="02020603050405020304" pitchFamily="18" charset="0"/>
                <a:ea typeface="Calibri" panose="020F0502020204030204" pitchFamily="34" charset="0"/>
                <a:cs typeface="Times New Roman" panose="02020603050405020304" pitchFamily="18" charset="0"/>
              </a:rPr>
              <a:t> techniques, RV can be encapsulated into nanocarriers that provide targeted brain delivery, controlled release, and improved cellular uptake, all while reducing the required dosage and minimizing systemic side effects. By leveraging nanotechnology, the therapeutic efficacy of RV can be significantly enhanced, positioning it as a promising approach for neuroprotection in PD and other neurodegenerative conditions. This review explores the synergistic potential of nanotechnology in optimizing RV-based therapies, offering new hope for safer and more effective treatments in the management of PD.</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8386943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10827-90A8-4F97-A6C0-850F55777221}"/>
              </a:ext>
            </a:extLst>
          </p:cNvPr>
          <p:cNvSpPr>
            <a:spLocks noGrp="1"/>
          </p:cNvSpPr>
          <p:nvPr>
            <p:ph type="title"/>
          </p:nvPr>
        </p:nvSpPr>
        <p:spPr>
          <a:xfrm>
            <a:off x="838200" y="519672"/>
            <a:ext cx="10515600" cy="716700"/>
          </a:xfrm>
        </p:spPr>
        <p:txBody>
          <a:bodyPr>
            <a:normAutofit/>
          </a:bodyPr>
          <a:lstStyle/>
          <a:p>
            <a:pPr algn="ctr"/>
            <a:r>
              <a:rPr lang="en-IN" sz="4000" b="1" dirty="0">
                <a:latin typeface="Times New Roman" panose="02020603050405020304" pitchFamily="18" charset="0"/>
                <a:cs typeface="Times New Roman" panose="02020603050405020304" pitchFamily="18" charset="0"/>
              </a:rPr>
              <a:t>INTRODUCTION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F1FBDA9B-01AE-4D4A-AEB5-F983D4D1BA95}"/>
              </a:ext>
            </a:extLst>
          </p:cNvPr>
          <p:cNvSpPr/>
          <p:nvPr/>
        </p:nvSpPr>
        <p:spPr>
          <a:xfrm>
            <a:off x="648236" y="1306071"/>
            <a:ext cx="11084417" cy="5006499"/>
          </a:xfrm>
          <a:prstGeom prst="rect">
            <a:avLst/>
          </a:prstGeom>
        </p:spPr>
        <p:txBody>
          <a:bodyPr wrap="square">
            <a:spAutoFit/>
          </a:bodyPr>
          <a:lstStyle/>
          <a:p>
            <a:pPr algn="just">
              <a:spcAft>
                <a:spcPts val="800"/>
              </a:spcAft>
            </a:pPr>
            <a:r>
              <a:rPr lang="en-IN" kern="0" dirty="0">
                <a:latin typeface="Times New Roman" panose="02020603050405020304" pitchFamily="18" charset="0"/>
                <a:ea typeface="TimesNewRoman"/>
                <a:cs typeface="Times New Roman" panose="02020603050405020304" pitchFamily="18" charset="0"/>
              </a:rPr>
              <a:t>Parkinson’s disease (PD) is a neurodegenerative illness brought on by a deficiency of dopamine-producing neurons in the brain region responsible for motor coordination, the basal ganglia. Due to dopaminergic neuron degeneration, PD affects millions of people worldwide and is expected to affect 10 million by 2030. PD causes a wide range of motor and non-motor symptoms. It is a long-term, progressive neurological condition characterized by a high level of the intracellular protein alpha-synuclein and an early loss of dopaminergic neurons in the substantia </a:t>
            </a:r>
            <a:r>
              <a:rPr lang="en-IN" kern="0" dirty="0" err="1">
                <a:latin typeface="Times New Roman" panose="02020603050405020304" pitchFamily="18" charset="0"/>
                <a:ea typeface="TimesNewRoman"/>
                <a:cs typeface="Times New Roman" panose="02020603050405020304" pitchFamily="18" charset="0"/>
              </a:rPr>
              <a:t>nigra</a:t>
            </a:r>
            <a:r>
              <a:rPr lang="en-IN" kern="0" dirty="0">
                <a:latin typeface="Times New Roman" panose="02020603050405020304" pitchFamily="18" charset="0"/>
                <a:ea typeface="TimesNewRoman"/>
                <a:cs typeface="Times New Roman" panose="02020603050405020304" pitchFamily="18" charset="0"/>
              </a:rPr>
              <a:t> pars compacta. The ensuing dopamine imbalance in the basal ganglia, which causes bradykinesia and other Parkinsonian motor symptoms as stiffness, tremor, and postural instability. </a:t>
            </a:r>
          </a:p>
          <a:p>
            <a:pPr algn="just">
              <a:spcAft>
                <a:spcPts val="800"/>
              </a:spcAft>
            </a:pPr>
            <a:r>
              <a:rPr lang="en-IN" kern="0" dirty="0">
                <a:latin typeface="Times New Roman" panose="02020603050405020304" pitchFamily="18" charset="0"/>
                <a:ea typeface="TimesNewRoman"/>
                <a:cs typeface="Times New Roman" panose="02020603050405020304" pitchFamily="18" charset="0"/>
              </a:rPr>
              <a:t>Despite a great deal of research, there are few pharmaceutical alternatives for the condition that can stop the disease from progressing beyond treating its symptoms. As a result, scientists are searching for potentially synthetic or natural substances to use as PD treatments. Due to required continuous consumption of anti-PD medicine to the PD patients, the natural substances are attracting attention recently. </a:t>
            </a:r>
          </a:p>
          <a:p>
            <a:pPr algn="just">
              <a:spcAft>
                <a:spcPts val="800"/>
              </a:spcAft>
            </a:pPr>
            <a:r>
              <a:rPr lang="en-IN" kern="0" dirty="0">
                <a:latin typeface="Times New Roman" panose="02020603050405020304" pitchFamily="18" charset="0"/>
                <a:ea typeface="TimesNewRoman"/>
                <a:cs typeface="Times New Roman" panose="02020603050405020304" pitchFamily="18" charset="0"/>
              </a:rPr>
              <a:t>A group of secondary metabolites found in plants called polyphenols have become more and more popular because of their many uses as food additives, medicines, and preservatives. They are frequently added to a wide range of foods to improve their flavour, texture, shelf life, and general quality. Effective antioxidants and radical scavengers, polyphenols provide numerous health advantages, including anti-inflammatory and antibacterial properties. Numerous studies have shown that eating more foods high in polyphenols may help lower the risk of cancer and metabolic diseases. </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749892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D52A011-F031-48DE-99A9-C992F56165B0}"/>
              </a:ext>
            </a:extLst>
          </p:cNvPr>
          <p:cNvSpPr/>
          <p:nvPr/>
        </p:nvSpPr>
        <p:spPr>
          <a:xfrm>
            <a:off x="425003" y="625767"/>
            <a:ext cx="5563673" cy="4801314"/>
          </a:xfrm>
          <a:prstGeom prst="rect">
            <a:avLst/>
          </a:prstGeom>
        </p:spPr>
        <p:txBody>
          <a:bodyPr wrap="square">
            <a:spAutoFit/>
          </a:bodyPr>
          <a:lstStyle/>
          <a:p>
            <a:pPr algn="just">
              <a:spcAft>
                <a:spcPts val="800"/>
              </a:spcAft>
            </a:pPr>
            <a:r>
              <a:rPr lang="en-IN" kern="100" dirty="0">
                <a:latin typeface="Times New Roman" panose="02020603050405020304" pitchFamily="18" charset="0"/>
                <a:ea typeface="Calibri" panose="020F0502020204030204" pitchFamily="34" charset="0"/>
                <a:cs typeface="Times New Roman" panose="02020603050405020304" pitchFamily="18" charset="0"/>
              </a:rPr>
              <a:t>3,5,4′-trihydroxy-trans-stilbene, (RV), is a polyphenol and phytoalexin which occurs naturally and has drawn a lot of interest due to its neuroprotective and antioxidative qualities in neurodegenerative disease like Parkinsonism. Their enormous potential for therapeutic application was hampered by their low solubility, photostability, and decreased bioavailability. The need for new potent medications is highlighted by the fact that current drugs effectively control PD symptoms but are ineffective in halting the disease's development. A formulation based on convention does not provide the best therapeutic results. In order to overcome these obstacles, new technological procedures as well as the use of polyphenol-loaded nanoparticles and nanotechnology are needed to maintain the biological activities of polyphenols and increase their bioavailability, making them more useful as functional food ingredients and drug delivery systems </a:t>
            </a:r>
            <a:r>
              <a:rPr lang="en-IN" kern="0" dirty="0">
                <a:latin typeface="Times New Roman" panose="02020603050405020304" pitchFamily="18" charset="0"/>
                <a:ea typeface="TimesNewRoman"/>
                <a:cs typeface="Times New Roman" panose="02020603050405020304" pitchFamily="18" charset="0"/>
              </a:rPr>
              <a:t>(3).</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1" name="Picture 10">
            <a:extLst>
              <a:ext uri="{FF2B5EF4-FFF2-40B4-BE49-F238E27FC236}">
                <a16:creationId xmlns:a16="http://schemas.microsoft.com/office/drawing/2014/main" id="{6611B10B-2943-4C10-9EE7-8F7F8BE9F97D}"/>
              </a:ext>
            </a:extLst>
          </p:cNvPr>
          <p:cNvPicPr>
            <a:picLocks noChangeAspect="1"/>
          </p:cNvPicPr>
          <p:nvPr/>
        </p:nvPicPr>
        <p:blipFill>
          <a:blip r:embed="rId2"/>
          <a:stretch>
            <a:fillRect/>
          </a:stretch>
        </p:blipFill>
        <p:spPr>
          <a:xfrm>
            <a:off x="6593240" y="1513156"/>
            <a:ext cx="5218963" cy="3026535"/>
          </a:xfrm>
          <a:prstGeom prst="rect">
            <a:avLst/>
          </a:prstGeom>
        </p:spPr>
      </p:pic>
      <p:sp>
        <p:nvSpPr>
          <p:cNvPr id="12" name="Rectangle 11">
            <a:extLst>
              <a:ext uri="{FF2B5EF4-FFF2-40B4-BE49-F238E27FC236}">
                <a16:creationId xmlns:a16="http://schemas.microsoft.com/office/drawing/2014/main" id="{C5F13706-E41B-4FAE-8D8E-375B57C218EA}"/>
              </a:ext>
            </a:extLst>
          </p:cNvPr>
          <p:cNvSpPr/>
          <p:nvPr/>
        </p:nvSpPr>
        <p:spPr>
          <a:xfrm>
            <a:off x="7524122" y="4704131"/>
            <a:ext cx="3357201" cy="463397"/>
          </a:xfrm>
          <a:prstGeom prst="rect">
            <a:avLst/>
          </a:prstGeom>
        </p:spPr>
        <p:txBody>
          <a:bodyPr wrap="none">
            <a:spAutoFit/>
          </a:bodyPr>
          <a:lstStyle/>
          <a:p>
            <a:pPr algn="ctr">
              <a:lnSpc>
                <a:spcPct val="150000"/>
              </a:lnSpc>
              <a:spcAft>
                <a:spcPts val="800"/>
              </a:spcAft>
            </a:pPr>
            <a:r>
              <a:rPr lang="en-IN" b="1" kern="100" dirty="0">
                <a:latin typeface="Times New Roman" panose="02020603050405020304" pitchFamily="18" charset="0"/>
                <a:ea typeface="Calibri" panose="020F0502020204030204" pitchFamily="34" charset="0"/>
                <a:cs typeface="Times New Roman" panose="02020603050405020304" pitchFamily="18" charset="0"/>
              </a:rPr>
              <a:t>Figure 1: RV chemical structure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6480089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73D4F-6003-40DA-A9BD-1F447D995D35}"/>
              </a:ext>
            </a:extLst>
          </p:cNvPr>
          <p:cNvSpPr>
            <a:spLocks noGrp="1"/>
          </p:cNvSpPr>
          <p:nvPr>
            <p:ph type="title"/>
          </p:nvPr>
        </p:nvSpPr>
        <p:spPr>
          <a:xfrm>
            <a:off x="474909" y="210579"/>
            <a:ext cx="9789554" cy="922762"/>
          </a:xfrm>
        </p:spPr>
        <p:txBody>
          <a:bodyPr>
            <a:noAutofit/>
          </a:bodyPr>
          <a:lstStyle/>
          <a:p>
            <a:pPr algn="ctr"/>
            <a:r>
              <a:rPr lang="en-IN" sz="2800" b="1" dirty="0">
                <a:latin typeface="Times New Roman" panose="02020603050405020304" pitchFamily="18" charset="0"/>
                <a:cs typeface="Times New Roman" panose="02020603050405020304" pitchFamily="18" charset="0"/>
              </a:rPr>
              <a:t>LITERATURE REVIEW REGARDING RESVERATROL’S NANO-FORMULATIONS USED IN PD</a:t>
            </a:r>
            <a:endParaRPr lang="en-IN" sz="28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90A5C1D7-1A77-4C43-9AA3-AD82ED7F0961}"/>
              </a:ext>
            </a:extLst>
          </p:cNvPr>
          <p:cNvSpPr/>
          <p:nvPr/>
        </p:nvSpPr>
        <p:spPr>
          <a:xfrm>
            <a:off x="474908" y="1261331"/>
            <a:ext cx="11500834" cy="5386090"/>
          </a:xfrm>
          <a:prstGeom prst="rect">
            <a:avLst/>
          </a:prstGeom>
        </p:spPr>
        <p:txBody>
          <a:bodyPr wrap="square">
            <a:spAutoFit/>
          </a:bodyPr>
          <a:lstStyle/>
          <a:p>
            <a:pPr algn="just">
              <a:spcBef>
                <a:spcPts val="1200"/>
              </a:spcBef>
              <a:spcAft>
                <a:spcPts val="800"/>
              </a:spcAft>
            </a:pPr>
            <a:r>
              <a:rPr lang="en-IN" b="1" kern="100" dirty="0">
                <a:latin typeface="Times New Roman" panose="02020603050405020304" pitchFamily="18" charset="0"/>
                <a:ea typeface="Calibri" panose="020F0502020204030204" pitchFamily="34" charset="0"/>
                <a:cs typeface="Times New Roman" panose="02020603050405020304" pitchFamily="18" charset="0"/>
              </a:rPr>
              <a:t>2.1 Solid lipid nanoparticles (SLNs)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800"/>
              </a:spcAft>
            </a:pPr>
            <a:r>
              <a:rPr lang="en-IN" b="1" kern="100" dirty="0" err="1">
                <a:latin typeface="Times New Roman" panose="02020603050405020304" pitchFamily="18" charset="0"/>
                <a:ea typeface="Calibri" panose="020F0502020204030204" pitchFamily="34" charset="0"/>
                <a:cs typeface="Times New Roman" panose="02020603050405020304" pitchFamily="18" charset="0"/>
              </a:rPr>
              <a:t>Bandiwadekar</a:t>
            </a:r>
            <a:r>
              <a:rPr lang="en-IN" b="1" kern="100" dirty="0">
                <a:latin typeface="Times New Roman" panose="02020603050405020304" pitchFamily="18" charset="0"/>
                <a:ea typeface="Calibri" panose="020F0502020204030204" pitchFamily="34" charset="0"/>
                <a:cs typeface="Times New Roman" panose="02020603050405020304" pitchFamily="18" charset="0"/>
              </a:rPr>
              <a:t> A et al. (2024)</a:t>
            </a:r>
            <a:r>
              <a:rPr lang="en-IN" kern="100" dirty="0">
                <a:latin typeface="Times New Roman" panose="02020603050405020304" pitchFamily="18" charset="0"/>
                <a:ea typeface="Calibri" panose="020F0502020204030204" pitchFamily="34" charset="0"/>
                <a:cs typeface="Times New Roman" panose="02020603050405020304" pitchFamily="18" charset="0"/>
              </a:rPr>
              <a:t> explored intradermal solid lipid nanoparticles (SLNs) to enhance RV stability. In this study, an RV-loaded SLNs (RV-SLNs) microneedle patch was designed for transdermal delivery of RV to improve stability and enhance patient compliance. Characterization studies confirmed favourable sustained drug release profile (78.36 ± 0.74%) and physical properties. Microneedles demonstrated effective skin penetration. </a:t>
            </a:r>
            <a:r>
              <a:rPr lang="en-IN" i="1" kern="100" dirty="0">
                <a:latin typeface="Times New Roman" panose="02020603050405020304" pitchFamily="18" charset="0"/>
                <a:ea typeface="Calibri" panose="020F0502020204030204" pitchFamily="34" charset="0"/>
                <a:cs typeface="Times New Roman" panose="02020603050405020304" pitchFamily="18" charset="0"/>
              </a:rPr>
              <a:t>Ex-vivo</a:t>
            </a:r>
            <a:r>
              <a:rPr lang="en-IN" kern="100" dirty="0">
                <a:latin typeface="Times New Roman" panose="02020603050405020304" pitchFamily="18" charset="0"/>
                <a:ea typeface="Calibri" panose="020F0502020204030204" pitchFamily="34" charset="0"/>
                <a:cs typeface="Times New Roman" panose="02020603050405020304" pitchFamily="18" charset="0"/>
              </a:rPr>
              <a:t> permeation studies showed significant drug permeation of 68.39 ± 1.4%. </a:t>
            </a:r>
            <a:r>
              <a:rPr lang="en-IN" i="1" kern="100" dirty="0">
                <a:latin typeface="Times New Roman" panose="02020603050405020304" pitchFamily="18" charset="0"/>
                <a:ea typeface="Calibri" panose="020F0502020204030204" pitchFamily="34" charset="0"/>
                <a:cs typeface="Times New Roman" panose="02020603050405020304" pitchFamily="18" charset="0"/>
              </a:rPr>
              <a:t>In-vivo</a:t>
            </a:r>
            <a:r>
              <a:rPr lang="en-IN" kern="100" dirty="0">
                <a:latin typeface="Times New Roman" panose="02020603050405020304" pitchFamily="18" charset="0"/>
                <a:ea typeface="Calibri" panose="020F0502020204030204" pitchFamily="34" charset="0"/>
                <a:cs typeface="Times New Roman" panose="02020603050405020304" pitchFamily="18" charset="0"/>
              </a:rPr>
              <a:t> pharmacokinetic analysis indicated a notable increase in AUC</a:t>
            </a:r>
            <a:r>
              <a:rPr lang="en-IN" kern="100" baseline="-25000" dirty="0">
                <a:latin typeface="Times New Roman" panose="02020603050405020304" pitchFamily="18" charset="0"/>
                <a:ea typeface="Calibri" panose="020F0502020204030204" pitchFamily="34" charset="0"/>
                <a:cs typeface="Times New Roman" panose="02020603050405020304" pitchFamily="18" charset="0"/>
              </a:rPr>
              <a:t>0−t,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T</a:t>
            </a:r>
            <a:r>
              <a:rPr lang="en-IN" kern="100" baseline="-25000" dirty="0" err="1">
                <a:latin typeface="Times New Roman" panose="02020603050405020304" pitchFamily="18" charset="0"/>
                <a:ea typeface="Calibri" panose="020F0502020204030204" pitchFamily="34" charset="0"/>
                <a:cs typeface="Times New Roman" panose="02020603050405020304" pitchFamily="18" charset="0"/>
              </a:rPr>
              <a:t>max</a:t>
            </a:r>
            <a:r>
              <a:rPr lang="en-IN" kern="100" baseline="-25000" dirty="0">
                <a:latin typeface="Times New Roman" panose="02020603050405020304" pitchFamily="18" charset="0"/>
                <a:ea typeface="Calibri" panose="020F0502020204030204" pitchFamily="34" charset="0"/>
                <a:cs typeface="Times New Roman" panose="02020603050405020304" pitchFamily="18" charset="0"/>
              </a:rPr>
              <a:t>, </a:t>
            </a:r>
            <a:r>
              <a:rPr lang="en-IN" kern="100" dirty="0">
                <a:latin typeface="Times New Roman" panose="02020603050405020304" pitchFamily="18" charset="0"/>
                <a:ea typeface="Calibri" panose="020F0502020204030204" pitchFamily="34" charset="0"/>
                <a:cs typeface="Times New Roman" panose="02020603050405020304" pitchFamily="18" charset="0"/>
              </a:rPr>
              <a:t>and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C</a:t>
            </a:r>
            <a:r>
              <a:rPr lang="en-IN" kern="100" baseline="-25000" dirty="0" err="1">
                <a:latin typeface="Times New Roman" panose="02020603050405020304" pitchFamily="18" charset="0"/>
                <a:ea typeface="Calibri" panose="020F0502020204030204" pitchFamily="34" charset="0"/>
                <a:cs typeface="Times New Roman" panose="02020603050405020304" pitchFamily="18" charset="0"/>
              </a:rPr>
              <a:t>max</a:t>
            </a:r>
            <a:r>
              <a:rPr lang="en-IN" kern="100" dirty="0">
                <a:latin typeface="Times New Roman" panose="02020603050405020304" pitchFamily="18" charset="0"/>
                <a:ea typeface="Calibri" panose="020F0502020204030204" pitchFamily="34" charset="0"/>
                <a:cs typeface="Times New Roman" panose="02020603050405020304" pitchFamily="18" charset="0"/>
              </a:rPr>
              <a:t>, values, along with an inferior elimination rate when compared to pure RV delivered </a:t>
            </a:r>
            <a:r>
              <a:rPr lang="en-IN" i="1" kern="100" dirty="0">
                <a:latin typeface="Times New Roman" panose="02020603050405020304" pitchFamily="18" charset="0"/>
                <a:ea typeface="Calibri" panose="020F0502020204030204" pitchFamily="34" charset="0"/>
                <a:cs typeface="Times New Roman" panose="02020603050405020304" pitchFamily="18" charset="0"/>
              </a:rPr>
              <a:t>via</a:t>
            </a:r>
            <a:r>
              <a:rPr lang="en-IN" kern="100" dirty="0">
                <a:latin typeface="Times New Roman" panose="02020603050405020304" pitchFamily="18" charset="0"/>
                <a:ea typeface="Calibri" panose="020F0502020204030204" pitchFamily="34" charset="0"/>
                <a:cs typeface="Times New Roman" panose="02020603050405020304" pitchFamily="18" charset="0"/>
              </a:rPr>
              <a:t> microneedles. Treated animals exhibited improvements in behaviour along with elevated antioxidant levels in the brain. </a:t>
            </a:r>
          </a:p>
          <a:p>
            <a:pPr algn="just">
              <a:spcAft>
                <a:spcPts val="800"/>
              </a:spcAft>
            </a:pPr>
            <a:r>
              <a:rPr lang="en-IN" b="1" kern="100" dirty="0">
                <a:latin typeface="Times New Roman" panose="02020603050405020304" pitchFamily="18" charset="0"/>
                <a:ea typeface="Calibri" panose="020F0502020204030204" pitchFamily="34" charset="0"/>
                <a:cs typeface="Times New Roman" panose="02020603050405020304" pitchFamily="18" charset="0"/>
              </a:rPr>
              <a:t>2.2 Nanocrystals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800"/>
              </a:spcAft>
            </a:pPr>
            <a:r>
              <a:rPr lang="en-IN" b="1" kern="100" dirty="0" err="1">
                <a:latin typeface="Times New Roman" panose="02020603050405020304" pitchFamily="18" charset="0"/>
                <a:ea typeface="Calibri" panose="020F0502020204030204" pitchFamily="34" charset="0"/>
                <a:cs typeface="Times New Roman" panose="02020603050405020304" pitchFamily="18" charset="0"/>
              </a:rPr>
              <a:t>Xiong</a:t>
            </a:r>
            <a:r>
              <a:rPr lang="en-IN" b="1" kern="100" dirty="0">
                <a:latin typeface="Times New Roman" panose="02020603050405020304" pitchFamily="18" charset="0"/>
                <a:ea typeface="Calibri" panose="020F0502020204030204" pitchFamily="34" charset="0"/>
                <a:cs typeface="Times New Roman" panose="02020603050405020304" pitchFamily="18" charset="0"/>
              </a:rPr>
              <a:t> S et al. (2020)</a:t>
            </a:r>
            <a:r>
              <a:rPr lang="en-IN" kern="100" dirty="0">
                <a:latin typeface="Times New Roman" panose="02020603050405020304" pitchFamily="18" charset="0"/>
                <a:ea typeface="Calibri" panose="020F0502020204030204" pitchFamily="34" charset="0"/>
                <a:cs typeface="Times New Roman" panose="02020603050405020304" pitchFamily="18" charset="0"/>
              </a:rPr>
              <a:t> developed a nanocrystal (NCs) formulation of RV to boost its brain delivery and oral bioavailability for the management of PD. RV-NCs were prepared using hydroxypropyl methylcellulose (HPMC) as a stabilizing agent through an antisolvent precipitation technique. The RV-NCs achieved a particle size of 222.54 ± 1.66 nm, a PDI of 0.125 ± 0.035, and a zeta potential of −9.41 ± 0.37 mV, with a fast in-vitro dissolution rate. Molecular dynamics simulations indicated an interaction energy of −68.09 kJ/mol and a binding energy of −30.98 ± 0.388 kJ/mol between RV and HPMC, suggesting spontaneous binding via van der Waals interactions. The RV-NCs showed enhanced cellular uptake and superior permeability compared to unformulated RV. Additionally, they provided neuroprotection against MPP</a:t>
            </a:r>
            <a:r>
              <a:rPr lang="en-IN" kern="100" baseline="30000" dirty="0">
                <a:latin typeface="Times New Roman" panose="02020603050405020304" pitchFamily="18" charset="0"/>
                <a:ea typeface="Calibri" panose="020F0502020204030204" pitchFamily="34" charset="0"/>
                <a:cs typeface="Times New Roman" panose="02020603050405020304" pitchFamily="18" charset="0"/>
              </a:rPr>
              <a:t>+</a:t>
            </a:r>
            <a:r>
              <a:rPr lang="en-IN" kern="100" dirty="0">
                <a:latin typeface="Times New Roman" panose="02020603050405020304" pitchFamily="18" charset="0"/>
                <a:ea typeface="Calibri" panose="020F0502020204030204" pitchFamily="34" charset="0"/>
                <a:cs typeface="Times New Roman" panose="02020603050405020304" pitchFamily="18" charset="0"/>
              </a:rPr>
              <a:t>-induced cytotoxicity without exhibiting significant toxic effects on zebrafish embryos or larvae, preserving their survival and hatching rates. </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6712781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A9C611B-4B58-4A57-A9E4-E34A4C4C6EAD}"/>
              </a:ext>
            </a:extLst>
          </p:cNvPr>
          <p:cNvSpPr/>
          <p:nvPr/>
        </p:nvSpPr>
        <p:spPr>
          <a:xfrm>
            <a:off x="197476" y="79365"/>
            <a:ext cx="11797048" cy="6699270"/>
          </a:xfrm>
          <a:prstGeom prst="rect">
            <a:avLst/>
          </a:prstGeom>
        </p:spPr>
        <p:txBody>
          <a:bodyPr wrap="square">
            <a:spAutoFit/>
          </a:bodyPr>
          <a:lstStyle/>
          <a:p>
            <a:pPr algn="just">
              <a:spcAft>
                <a:spcPts val="800"/>
              </a:spcAft>
            </a:pPr>
            <a:r>
              <a:rPr lang="en-IN" b="1" kern="100" dirty="0">
                <a:latin typeface="Times New Roman" panose="02020603050405020304" pitchFamily="18" charset="0"/>
                <a:ea typeface="Calibri" panose="020F0502020204030204" pitchFamily="34" charset="0"/>
                <a:cs typeface="Times New Roman" panose="02020603050405020304" pitchFamily="18" charset="0"/>
              </a:rPr>
              <a:t>2.3 Polymeric nanoparticles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800"/>
              </a:spcAft>
            </a:pPr>
            <a:r>
              <a:rPr lang="en-IN" b="1" kern="100" dirty="0">
                <a:latin typeface="Times New Roman" panose="02020603050405020304" pitchFamily="18" charset="0"/>
                <a:ea typeface="Calibri" panose="020F0502020204030204" pitchFamily="34" charset="0"/>
                <a:cs typeface="Times New Roman" panose="02020603050405020304" pitchFamily="18" charset="0"/>
              </a:rPr>
              <a:t>Rahman M et al. (2019)</a:t>
            </a:r>
            <a:r>
              <a:rPr lang="en-IN" kern="100" dirty="0">
                <a:latin typeface="Times New Roman" panose="02020603050405020304" pitchFamily="18" charset="0"/>
                <a:ea typeface="Calibri" panose="020F0502020204030204" pitchFamily="34" charset="0"/>
                <a:cs typeface="Times New Roman" panose="02020603050405020304" pitchFamily="18" charset="0"/>
              </a:rPr>
              <a:t> conducted a study to assess the neuroprotective effects of RV delivered </a:t>
            </a:r>
            <a:r>
              <a:rPr lang="en-IN" i="1" kern="100" dirty="0">
                <a:latin typeface="Times New Roman" panose="02020603050405020304" pitchFamily="18" charset="0"/>
                <a:ea typeface="Calibri" panose="020F0502020204030204" pitchFamily="34" charset="0"/>
                <a:cs typeface="Times New Roman" panose="02020603050405020304" pitchFamily="18" charset="0"/>
              </a:rPr>
              <a:t>via</a:t>
            </a:r>
            <a:r>
              <a:rPr lang="en-IN" kern="100" dirty="0">
                <a:latin typeface="Times New Roman" panose="02020603050405020304" pitchFamily="18" charset="0"/>
                <a:ea typeface="Calibri" panose="020F0502020204030204" pitchFamily="34" charset="0"/>
                <a:cs typeface="Times New Roman" panose="02020603050405020304" pitchFamily="18" charset="0"/>
              </a:rPr>
              <a:t> chitosan glutamate nanoparticles (RV-CG-NPs) in a PD mouse model induced by MPTP. The nanoparticles were produced using the ionic gelation method with chitosan and tripolyphosphate, and the optimized formulation was administered intranasally. These nanoparticles had a polydispersity index (PDI) of 0.21, good entrapment efficiency (89%), and a particle size of 131 nm. Pharmacodynamic evaluations showed that MPTP significantly, elevated oxidative stress in the striatum, decreased tyrosine hydroxylase expression, and impaired social recognition memory. Biodistribution studies indicated that the nanoparticle formulation achieved significantly higher brain concentrations of RV compared to plain RV solution. </a:t>
            </a:r>
          </a:p>
          <a:p>
            <a:pPr algn="just">
              <a:spcAft>
                <a:spcPts val="800"/>
              </a:spcAft>
            </a:pPr>
            <a:r>
              <a:rPr lang="en-IN" b="1" kern="100" dirty="0">
                <a:latin typeface="Times New Roman" panose="02020603050405020304" pitchFamily="18" charset="0"/>
                <a:ea typeface="Calibri" panose="020F0502020204030204" pitchFamily="34" charset="0"/>
                <a:cs typeface="Times New Roman" panose="02020603050405020304" pitchFamily="18" charset="0"/>
              </a:rPr>
              <a:t>2.4 Liposomes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800"/>
              </a:spcAft>
            </a:pPr>
            <a:r>
              <a:rPr lang="en-IN" b="1" kern="100" dirty="0">
                <a:latin typeface="Times New Roman" panose="02020603050405020304" pitchFamily="18" charset="0"/>
                <a:ea typeface="Calibri" panose="020F0502020204030204" pitchFamily="34" charset="0"/>
                <a:cs typeface="Times New Roman" panose="02020603050405020304" pitchFamily="18" charset="0"/>
              </a:rPr>
              <a:t>Wang M et al. (2018) </a:t>
            </a:r>
            <a:r>
              <a:rPr lang="en-IN" kern="100" dirty="0">
                <a:latin typeface="Times New Roman" panose="02020603050405020304" pitchFamily="18" charset="0"/>
                <a:ea typeface="Calibri" panose="020F0502020204030204" pitchFamily="34" charset="0"/>
                <a:cs typeface="Times New Roman" panose="02020603050405020304" pitchFamily="18" charset="0"/>
              </a:rPr>
              <a:t>designed Fe3O4-modified RV liposomes (RV-lips@Fe3O4) as a magnetic targeting drug nanocarrier. T2 relaxation times and Factional anisotropy (FA) values were measured using magnetic resonance imaging in RV-lips@Fe3O4-treated rats. The RV-lips@Fe3O4 formulation demonstrated high drug loading capacity, stability, and strong magnetic responsiveness, with slow and sustained drug release </a:t>
            </a:r>
            <a:r>
              <a:rPr lang="en-IN" i="1" kern="100" dirty="0">
                <a:latin typeface="Times New Roman" panose="02020603050405020304" pitchFamily="18" charset="0"/>
                <a:ea typeface="Calibri" panose="020F0502020204030204" pitchFamily="34" charset="0"/>
                <a:cs typeface="Times New Roman" panose="02020603050405020304" pitchFamily="18" charset="0"/>
              </a:rPr>
              <a:t>in-vitro</a:t>
            </a:r>
            <a:r>
              <a:rPr lang="en-IN" kern="100" dirty="0">
                <a:latin typeface="Times New Roman" panose="02020603050405020304" pitchFamily="18" charset="0"/>
                <a:ea typeface="Calibri" panose="020F0502020204030204" pitchFamily="34" charset="0"/>
                <a:cs typeface="Times New Roman" panose="02020603050405020304" pitchFamily="18" charset="0"/>
              </a:rPr>
              <a:t>. RV-lips@Fe3O4 efficiently penetrated the blood-brain barrier and raised medication concentration at the target region when exposed to an external magnetic field, according to </a:t>
            </a:r>
            <a:r>
              <a:rPr lang="en-IN" i="1" kern="100" dirty="0">
                <a:latin typeface="Times New Roman" panose="02020603050405020304" pitchFamily="18" charset="0"/>
                <a:ea typeface="Calibri" panose="020F0502020204030204" pitchFamily="34" charset="0"/>
                <a:cs typeface="Times New Roman" panose="02020603050405020304" pitchFamily="18" charset="0"/>
              </a:rPr>
              <a:t>in-vivo</a:t>
            </a:r>
            <a:r>
              <a:rPr lang="en-IN" kern="100" dirty="0">
                <a:latin typeface="Times New Roman" panose="02020603050405020304" pitchFamily="18" charset="0"/>
                <a:ea typeface="Calibri" panose="020F0502020204030204" pitchFamily="34" charset="0"/>
                <a:cs typeface="Times New Roman" panose="02020603050405020304" pitchFamily="18" charset="0"/>
              </a:rPr>
              <a:t> tests. </a:t>
            </a:r>
          </a:p>
          <a:p>
            <a:pPr algn="just">
              <a:spcAft>
                <a:spcPts val="800"/>
              </a:spcAft>
            </a:pPr>
            <a:r>
              <a:rPr lang="en-IN" b="1" kern="100" dirty="0">
                <a:latin typeface="Times New Roman" panose="02020603050405020304" pitchFamily="18" charset="0"/>
                <a:ea typeface="Calibri" panose="020F0502020204030204" pitchFamily="34" charset="0"/>
                <a:cs typeface="Times New Roman" panose="02020603050405020304" pitchFamily="18" charset="0"/>
              </a:rPr>
              <a:t>2.5 </a:t>
            </a:r>
            <a:r>
              <a:rPr lang="en-IN" b="1" kern="100" dirty="0" err="1">
                <a:latin typeface="Times New Roman" panose="02020603050405020304" pitchFamily="18" charset="0"/>
                <a:ea typeface="Calibri" panose="020F0502020204030204" pitchFamily="34" charset="0"/>
                <a:cs typeface="Times New Roman" panose="02020603050405020304" pitchFamily="18" charset="0"/>
              </a:rPr>
              <a:t>Nanoemulsion</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800"/>
              </a:spcAft>
            </a:pPr>
            <a:r>
              <a:rPr lang="en-IN" b="1" kern="100" dirty="0" err="1">
                <a:latin typeface="Times New Roman" panose="02020603050405020304" pitchFamily="18" charset="0"/>
                <a:ea typeface="Calibri" panose="020F0502020204030204" pitchFamily="34" charset="0"/>
                <a:cs typeface="Times New Roman" panose="02020603050405020304" pitchFamily="18" charset="0"/>
              </a:rPr>
              <a:t>Pangeni</a:t>
            </a:r>
            <a:r>
              <a:rPr lang="en-IN" b="1" kern="100" dirty="0">
                <a:latin typeface="Times New Roman" panose="02020603050405020304" pitchFamily="18" charset="0"/>
                <a:ea typeface="Calibri" panose="020F0502020204030204" pitchFamily="34" charset="0"/>
                <a:cs typeface="Times New Roman" panose="02020603050405020304" pitchFamily="18" charset="0"/>
              </a:rPr>
              <a:t> R et al. (2014) </a:t>
            </a:r>
            <a:r>
              <a:rPr lang="en-IN" kern="100" dirty="0">
                <a:latin typeface="Times New Roman" panose="02020603050405020304" pitchFamily="18" charset="0"/>
                <a:ea typeface="Calibri" panose="020F0502020204030204" pitchFamily="34" charset="0"/>
                <a:cs typeface="Times New Roman" panose="02020603050405020304" pitchFamily="18" charset="0"/>
              </a:rPr>
              <a:t>formulated a kinetically stable oil-in-water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nanoemulsion</a:t>
            </a:r>
            <a:r>
              <a:rPr lang="en-IN" kern="100" dirty="0">
                <a:latin typeface="Times New Roman" panose="02020603050405020304" pitchFamily="18" charset="0"/>
                <a:ea typeface="Calibri" panose="020F0502020204030204" pitchFamily="34" charset="0"/>
                <a:cs typeface="Times New Roman" panose="02020603050405020304" pitchFamily="18" charset="0"/>
              </a:rPr>
              <a:t> of RV by employing vitamin E:sefsol (1:1), Tween 80, and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Transcutol</a:t>
            </a:r>
            <a:r>
              <a:rPr lang="en-IN" kern="100" dirty="0">
                <a:latin typeface="Times New Roman" panose="02020603050405020304" pitchFamily="18" charset="0"/>
                <a:ea typeface="Calibri" panose="020F0502020204030204" pitchFamily="34" charset="0"/>
                <a:cs typeface="Times New Roman" panose="02020603050405020304" pitchFamily="18" charset="0"/>
              </a:rPr>
              <a:t> P as oil, surfactant and co-surfactant respectively for managing PD efficiently. Despite RV’s potent antioxidant and pharmacological properties, its low oral bioavailability, attributed to extensive hepatic and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presystemic</a:t>
            </a:r>
            <a:r>
              <a:rPr lang="en-IN" kern="100" dirty="0">
                <a:latin typeface="Times New Roman" panose="02020603050405020304" pitchFamily="18" charset="0"/>
                <a:ea typeface="Calibri" panose="020F0502020204030204" pitchFamily="34" charset="0"/>
                <a:cs typeface="Times New Roman" panose="02020603050405020304" pitchFamily="18" charset="0"/>
              </a:rPr>
              <a:t> metabolism, was addressed through this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nanoemulsion</a:t>
            </a:r>
            <a:r>
              <a:rPr lang="en-IN" kern="100" dirty="0">
                <a:latin typeface="Times New Roman" panose="02020603050405020304" pitchFamily="18" charset="0"/>
                <a:ea typeface="Calibri" panose="020F0502020204030204" pitchFamily="34" charset="0"/>
                <a:cs typeface="Times New Roman" panose="02020603050405020304" pitchFamily="18" charset="0"/>
              </a:rPr>
              <a:t> approach. Spontaneous emulsification followed by high-pressure homogenization was used for preparing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nanoemulsion</a:t>
            </a:r>
            <a:r>
              <a:rPr lang="en-IN" kern="100" dirty="0">
                <a:latin typeface="Times New Roman" panose="02020603050405020304" pitchFamily="18" charset="0"/>
                <a:ea typeface="Calibri" panose="020F0502020204030204" pitchFamily="34" charset="0"/>
                <a:cs typeface="Times New Roman" panose="02020603050405020304" pitchFamily="18" charset="0"/>
              </a:rPr>
              <a:t>, demonstrated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favorable</a:t>
            </a:r>
            <a:r>
              <a:rPr lang="en-IN" kern="100" dirty="0">
                <a:latin typeface="Times New Roman" panose="02020603050405020304" pitchFamily="18" charset="0"/>
                <a:ea typeface="Calibri" panose="020F0502020204030204" pitchFamily="34" charset="0"/>
                <a:cs typeface="Times New Roman" panose="02020603050405020304" pitchFamily="18" charset="0"/>
              </a:rPr>
              <a:t> characteristics, including a polydispersity index of 0.158 ± 0.02, a zeta potential of −35 ± 0.02, and a globule size of 102 ± 1.46 nm. </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4990564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F9CB7BCD-4ED9-403B-976B-C1C205ED7970}"/>
              </a:ext>
            </a:extLst>
          </p:cNvPr>
          <p:cNvGraphicFramePr>
            <a:graphicFrameLocks noGrp="1"/>
          </p:cNvGraphicFramePr>
          <p:nvPr>
            <p:extLst>
              <p:ext uri="{D42A27DB-BD31-4B8C-83A1-F6EECF244321}">
                <p14:modId xmlns:p14="http://schemas.microsoft.com/office/powerpoint/2010/main" val="1501070549"/>
              </p:ext>
            </p:extLst>
          </p:nvPr>
        </p:nvGraphicFramePr>
        <p:xfrm>
          <a:off x="2485532" y="1087253"/>
          <a:ext cx="6658468" cy="5545650"/>
        </p:xfrm>
        <a:graphic>
          <a:graphicData uri="http://schemas.openxmlformats.org/drawingml/2006/table">
            <a:tbl>
              <a:tblPr firstRow="1" firstCol="1" bandRow="1">
                <a:tableStyleId>{5C22544A-7EE6-4342-B048-85BDC9FD1C3A}</a:tableStyleId>
              </a:tblPr>
              <a:tblGrid>
                <a:gridCol w="1350251">
                  <a:extLst>
                    <a:ext uri="{9D8B030D-6E8A-4147-A177-3AD203B41FA5}">
                      <a16:colId xmlns:a16="http://schemas.microsoft.com/office/drawing/2014/main" val="562502571"/>
                    </a:ext>
                  </a:extLst>
                </a:gridCol>
                <a:gridCol w="710607">
                  <a:extLst>
                    <a:ext uri="{9D8B030D-6E8A-4147-A177-3AD203B41FA5}">
                      <a16:colId xmlns:a16="http://schemas.microsoft.com/office/drawing/2014/main" val="1005785193"/>
                    </a:ext>
                  </a:extLst>
                </a:gridCol>
                <a:gridCol w="1037484">
                  <a:extLst>
                    <a:ext uri="{9D8B030D-6E8A-4147-A177-3AD203B41FA5}">
                      <a16:colId xmlns:a16="http://schemas.microsoft.com/office/drawing/2014/main" val="4172031953"/>
                    </a:ext>
                  </a:extLst>
                </a:gridCol>
                <a:gridCol w="2697241">
                  <a:extLst>
                    <a:ext uri="{9D8B030D-6E8A-4147-A177-3AD203B41FA5}">
                      <a16:colId xmlns:a16="http://schemas.microsoft.com/office/drawing/2014/main" val="1180707908"/>
                    </a:ext>
                  </a:extLst>
                </a:gridCol>
                <a:gridCol w="862885">
                  <a:extLst>
                    <a:ext uri="{9D8B030D-6E8A-4147-A177-3AD203B41FA5}">
                      <a16:colId xmlns:a16="http://schemas.microsoft.com/office/drawing/2014/main" val="1918336741"/>
                    </a:ext>
                  </a:extLst>
                </a:gridCol>
              </a:tblGrid>
              <a:tr h="799423">
                <a:tc>
                  <a:txBody>
                    <a:bodyPr/>
                    <a:lstStyle/>
                    <a:p>
                      <a:pPr algn="just">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Nano-formulations</a:t>
                      </a:r>
                      <a:endParaRPr lang="en-IN"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358" marR="38358" marT="0" marB="0"/>
                </a:tc>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Animal</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8358" marR="38358" marT="0" marB="0"/>
                </a:tc>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Route</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8358" marR="38358" marT="0" marB="0"/>
                </a:tc>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Outcome</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8358" marR="38358" marT="0" marB="0"/>
                </a:tc>
                <a:tc>
                  <a:txBody>
                    <a:bodyPr/>
                    <a:lstStyle/>
                    <a:p>
                      <a:pPr algn="ctr">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Reference</a:t>
                      </a:r>
                      <a:endParaRPr lang="en-IN"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358" marR="38358" marT="0" marB="0"/>
                </a:tc>
                <a:extLst>
                  <a:ext uri="{0D108BD9-81ED-4DB2-BD59-A6C34878D82A}">
                    <a16:rowId xmlns:a16="http://schemas.microsoft.com/office/drawing/2014/main" val="2313845484"/>
                  </a:ext>
                </a:extLst>
              </a:tr>
              <a:tr h="806122">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NLCs</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8358" marR="38358" marT="0" marB="0"/>
                </a:tc>
                <a:tc rowSpan="5">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 </a:t>
                      </a:r>
                    </a:p>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 </a:t>
                      </a:r>
                    </a:p>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 </a:t>
                      </a:r>
                    </a:p>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 </a:t>
                      </a:r>
                    </a:p>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 </a:t>
                      </a:r>
                    </a:p>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 </a:t>
                      </a:r>
                    </a:p>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Rats</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8358" marR="38358" marT="0" marB="0"/>
                </a:tc>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Intra-nasal</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8358" marR="38358" marT="0" marB="0"/>
                </a:tc>
                <a:tc>
                  <a:txBody>
                    <a:bodyPr/>
                    <a:lstStyle/>
                    <a:p>
                      <a:pPr algn="just">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NLC-loaded in situ gel results in higher drug distribution in the brain.</a:t>
                      </a:r>
                      <a:endParaRPr lang="en-IN"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358" marR="38358" marT="0" marB="0"/>
                </a:tc>
                <a:tc>
                  <a:txBody>
                    <a:bodyPr/>
                    <a:lstStyle/>
                    <a:p>
                      <a:pPr algn="ctr">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(10)</a:t>
                      </a:r>
                      <a:endParaRPr lang="en-IN"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358" marR="38358" marT="0" marB="0"/>
                </a:tc>
                <a:extLst>
                  <a:ext uri="{0D108BD9-81ED-4DB2-BD59-A6C34878D82A}">
                    <a16:rowId xmlns:a16="http://schemas.microsoft.com/office/drawing/2014/main" val="2933546495"/>
                  </a:ext>
                </a:extLst>
              </a:tr>
              <a:tr h="806122">
                <a:tc rowSpan="2">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 </a:t>
                      </a:r>
                    </a:p>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 </a:t>
                      </a:r>
                    </a:p>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 </a:t>
                      </a:r>
                    </a:p>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Liposomes</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8358" marR="38358" marT="0" marB="0"/>
                </a:tc>
                <a:tc vMerge="1">
                  <a:txBody>
                    <a:bodyPr/>
                    <a:lstStyle/>
                    <a:p>
                      <a:endParaRPr lang="en-IN"/>
                    </a:p>
                  </a:txBody>
                  <a:tcPr/>
                </a:tc>
                <a:tc rowSpan="2">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 </a:t>
                      </a:r>
                    </a:p>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 </a:t>
                      </a:r>
                    </a:p>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Intra-venous</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8358" marR="38358" marT="0" marB="0"/>
                </a:tc>
                <a:tc>
                  <a:txBody>
                    <a:bodyPr/>
                    <a:lstStyle/>
                    <a:p>
                      <a:pPr algn="just">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The formulation outperformed free RV in terms of AUC, t</a:t>
                      </a:r>
                      <a:r>
                        <a:rPr lang="en-IN" sz="1400" kern="100" baseline="-25000" dirty="0">
                          <a:effectLst/>
                          <a:latin typeface="Times New Roman" panose="02020603050405020304" pitchFamily="18" charset="0"/>
                          <a:cs typeface="Times New Roman" panose="02020603050405020304" pitchFamily="18" charset="0"/>
                        </a:rPr>
                        <a:t>1/2</a:t>
                      </a:r>
                      <a:r>
                        <a:rPr lang="en-IN" sz="1400" kern="100" dirty="0">
                          <a:effectLst/>
                          <a:latin typeface="Times New Roman" panose="02020603050405020304" pitchFamily="18" charset="0"/>
                          <a:cs typeface="Times New Roman" panose="02020603050405020304" pitchFamily="18" charset="0"/>
                        </a:rPr>
                        <a:t>, and MRT.</a:t>
                      </a:r>
                      <a:endParaRPr lang="en-IN"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358" marR="38358" marT="0" marB="0"/>
                </a:tc>
                <a:tc>
                  <a:txBody>
                    <a:bodyPr/>
                    <a:lstStyle/>
                    <a:p>
                      <a:pPr algn="ctr">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(11)</a:t>
                      </a:r>
                      <a:endParaRPr lang="en-IN"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358" marR="38358" marT="0" marB="0"/>
                </a:tc>
                <a:extLst>
                  <a:ext uri="{0D108BD9-81ED-4DB2-BD59-A6C34878D82A}">
                    <a16:rowId xmlns:a16="http://schemas.microsoft.com/office/drawing/2014/main" val="2273638023"/>
                  </a:ext>
                </a:extLst>
              </a:tr>
              <a:tr h="1085991">
                <a:tc vMerge="1">
                  <a:txBody>
                    <a:bodyPr/>
                    <a:lstStyle/>
                    <a:p>
                      <a:endParaRPr lang="en-IN"/>
                    </a:p>
                  </a:txBody>
                  <a:tcPr/>
                </a:tc>
                <a:tc vMerge="1">
                  <a:txBody>
                    <a:bodyPr/>
                    <a:lstStyle/>
                    <a:p>
                      <a:endParaRPr lang="en-IN"/>
                    </a:p>
                  </a:txBody>
                  <a:tcPr/>
                </a:tc>
                <a:tc vMerge="1">
                  <a:txBody>
                    <a:bodyPr/>
                    <a:lstStyle/>
                    <a:p>
                      <a:endParaRPr lang="en-IN"/>
                    </a:p>
                  </a:txBody>
                  <a:tcPr/>
                </a:tc>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Formulations increased the brain distribution by nine times and the plasma half-life by up to eighteen times.</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8358" marR="38358" marT="0" marB="0"/>
                </a:tc>
                <a:tc>
                  <a:txBody>
                    <a:bodyPr/>
                    <a:lstStyle/>
                    <a:p>
                      <a:pPr algn="ctr">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(12)</a:t>
                      </a:r>
                      <a:endParaRPr lang="en-IN"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358" marR="38358" marT="0" marB="0"/>
                </a:tc>
                <a:extLst>
                  <a:ext uri="{0D108BD9-81ED-4DB2-BD59-A6C34878D82A}">
                    <a16:rowId xmlns:a16="http://schemas.microsoft.com/office/drawing/2014/main" val="3267860213"/>
                  </a:ext>
                </a:extLst>
              </a:tr>
              <a:tr h="1085991">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Nanosuspension</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8358" marR="38358" marT="0" marB="0"/>
                </a:tc>
                <a:tc vMerge="1">
                  <a:txBody>
                    <a:bodyPr/>
                    <a:lstStyle/>
                    <a:p>
                      <a:endParaRPr lang="en-IN"/>
                    </a:p>
                  </a:txBody>
                  <a:tcPr/>
                </a:tc>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Intra-nasal</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8358" marR="38358" marT="0" marB="0"/>
                </a:tc>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Additional distribution and localization revealed a direct brain-to-nose transport pathway.</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8358" marR="38358" marT="0" marB="0"/>
                </a:tc>
                <a:tc>
                  <a:txBody>
                    <a:bodyPr/>
                    <a:lstStyle/>
                    <a:p>
                      <a:pPr algn="ctr">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(13)</a:t>
                      </a:r>
                      <a:endParaRPr lang="en-IN"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358" marR="38358" marT="0" marB="0"/>
                </a:tc>
                <a:extLst>
                  <a:ext uri="{0D108BD9-81ED-4DB2-BD59-A6C34878D82A}">
                    <a16:rowId xmlns:a16="http://schemas.microsoft.com/office/drawing/2014/main" val="2104482819"/>
                  </a:ext>
                </a:extLst>
              </a:tr>
              <a:tr h="806122">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Nanoemulsion</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8358" marR="38358" marT="0" marB="0"/>
                </a:tc>
                <a:tc vMerge="1">
                  <a:txBody>
                    <a:bodyPr/>
                    <a:lstStyle/>
                    <a:p>
                      <a:endParaRPr lang="en-IN"/>
                    </a:p>
                  </a:txBody>
                  <a:tcPr/>
                </a:tc>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Intra-nasal</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8358" marR="38358" marT="0" marB="0"/>
                </a:tc>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Increase in Brain AUC after Intranasal administration in Rats.</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8358" marR="38358" marT="0" marB="0"/>
                </a:tc>
                <a:tc>
                  <a:txBody>
                    <a:bodyPr/>
                    <a:lstStyle/>
                    <a:p>
                      <a:pPr algn="ctr">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(14)</a:t>
                      </a:r>
                      <a:endParaRPr lang="en-IN"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358" marR="38358" marT="0" marB="0"/>
                </a:tc>
                <a:extLst>
                  <a:ext uri="{0D108BD9-81ED-4DB2-BD59-A6C34878D82A}">
                    <a16:rowId xmlns:a16="http://schemas.microsoft.com/office/drawing/2014/main" val="1651145622"/>
                  </a:ext>
                </a:extLst>
              </a:tr>
            </a:tbl>
          </a:graphicData>
        </a:graphic>
      </p:graphicFrame>
      <p:sp>
        <p:nvSpPr>
          <p:cNvPr id="3" name="Rectangle 2">
            <a:extLst>
              <a:ext uri="{FF2B5EF4-FFF2-40B4-BE49-F238E27FC236}">
                <a16:creationId xmlns:a16="http://schemas.microsoft.com/office/drawing/2014/main" id="{9F3A63D0-1E53-407F-92A8-2004B59B63F6}"/>
              </a:ext>
            </a:extLst>
          </p:cNvPr>
          <p:cNvSpPr/>
          <p:nvPr/>
        </p:nvSpPr>
        <p:spPr>
          <a:xfrm>
            <a:off x="1414530" y="414420"/>
            <a:ext cx="9362940" cy="463397"/>
          </a:xfrm>
          <a:prstGeom prst="rect">
            <a:avLst/>
          </a:prstGeom>
        </p:spPr>
        <p:txBody>
          <a:bodyPr wrap="square">
            <a:spAutoFit/>
          </a:bodyPr>
          <a:lstStyle/>
          <a:p>
            <a:pPr algn="ctr">
              <a:lnSpc>
                <a:spcPct val="150000"/>
              </a:lnSpc>
              <a:spcAft>
                <a:spcPts val="800"/>
              </a:spcAft>
            </a:pPr>
            <a:r>
              <a:rPr lang="en-IN" b="1" kern="100" dirty="0">
                <a:latin typeface="Times New Roman" panose="02020603050405020304" pitchFamily="18" charset="0"/>
                <a:ea typeface="Calibri" panose="020F0502020204030204" pitchFamily="34" charset="0"/>
                <a:cs typeface="Times New Roman" panose="02020603050405020304" pitchFamily="18" charset="0"/>
              </a:rPr>
              <a:t>Table 1: Application of few drug delivery carriers containing RV to the brain targeting.</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4160813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37C678-EB15-4CE5-8FCF-078C0395EDB2}"/>
              </a:ext>
            </a:extLst>
          </p:cNvPr>
          <p:cNvSpPr>
            <a:spLocks noGrp="1"/>
          </p:cNvSpPr>
          <p:nvPr>
            <p:ph type="title"/>
          </p:nvPr>
        </p:nvSpPr>
        <p:spPr>
          <a:xfrm>
            <a:off x="838200" y="571187"/>
            <a:ext cx="10515600" cy="665185"/>
          </a:xfrm>
        </p:spPr>
        <p:txBody>
          <a:bodyPr>
            <a:normAutofit fontScale="90000"/>
          </a:bodyPr>
          <a:lstStyle/>
          <a:p>
            <a:pPr algn="ctr"/>
            <a:r>
              <a:rPr lang="en-IN" sz="4000" b="1" dirty="0">
                <a:latin typeface="Times New Roman" panose="02020603050405020304" pitchFamily="18" charset="0"/>
                <a:cs typeface="Times New Roman" panose="02020603050405020304" pitchFamily="18" charset="0"/>
              </a:rPr>
              <a:t>CONCLUSION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99B95297-3EEE-4BE3-A53B-E7D6C5F9E0A0}"/>
              </a:ext>
            </a:extLst>
          </p:cNvPr>
          <p:cNvSpPr/>
          <p:nvPr/>
        </p:nvSpPr>
        <p:spPr>
          <a:xfrm>
            <a:off x="1107583" y="1305342"/>
            <a:ext cx="10045521" cy="3787383"/>
          </a:xfrm>
          <a:prstGeom prst="rect">
            <a:avLst/>
          </a:prstGeom>
        </p:spPr>
        <p:txBody>
          <a:bodyPr wrap="square">
            <a:spAutoFit/>
          </a:bodyPr>
          <a:lstStyle/>
          <a:p>
            <a:pPr algn="just">
              <a:lnSpc>
                <a:spcPct val="150000"/>
              </a:lnSpc>
            </a:pPr>
            <a:r>
              <a:rPr lang="en-IN" dirty="0">
                <a:latin typeface="Times New Roman" panose="02020603050405020304" pitchFamily="18" charset="0"/>
                <a:ea typeface="Calibri" panose="020F0502020204030204" pitchFamily="34" charset="0"/>
              </a:rPr>
              <a:t>RV stands out as a potent polyphenol with remarkable neuroprotective properties, making it a promising candidate in the fight against PD. However, its clinical application is hampered by inherent challenges such as poor bioavailability, low stability, and limited ability to cross the BBB. The integration of nanotechnology offers a powerful solution to overcome these barriers. Nano formulation strategies, including the encapsulation of RV in nanocarriers, enable targeted brain delivery, controlled release, and enhanced cellular uptake, while minimizing side effects and reducing the required dosage. By optimizing RV's therapeutic potential through nanotechnology, we open the door to more effective and safer treatments for PD and other neurodegenerative disorders. This convergence of nanotechnology and RV-based therapy holds significant promise for advancing neuroprotective strategies in clinical practice.</a:t>
            </a:r>
            <a:endParaRPr lang="en-IN" dirty="0"/>
          </a:p>
        </p:txBody>
      </p:sp>
    </p:spTree>
    <p:extLst>
      <p:ext uri="{BB962C8B-B14F-4D97-AF65-F5344CB8AC3E}">
        <p14:creationId xmlns:p14="http://schemas.microsoft.com/office/powerpoint/2010/main" val="161665053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C853A-29A7-4BF8-9697-A8D78194F58C}"/>
              </a:ext>
            </a:extLst>
          </p:cNvPr>
          <p:cNvSpPr>
            <a:spLocks noGrp="1"/>
          </p:cNvSpPr>
          <p:nvPr>
            <p:ph type="title"/>
          </p:nvPr>
        </p:nvSpPr>
        <p:spPr>
          <a:xfrm>
            <a:off x="838200" y="545430"/>
            <a:ext cx="10515600" cy="678064"/>
          </a:xfrm>
        </p:spPr>
        <p:txBody>
          <a:bodyPr>
            <a:normAutofit fontScale="90000"/>
          </a:bodyPr>
          <a:lstStyle/>
          <a:p>
            <a:pPr algn="ctr"/>
            <a:r>
              <a:rPr lang="en-IN" sz="4000" b="1" dirty="0">
                <a:latin typeface="Times New Roman" panose="02020603050405020304" pitchFamily="18" charset="0"/>
                <a:cs typeface="Times New Roman" panose="02020603050405020304" pitchFamily="18" charset="0"/>
              </a:rPr>
              <a:t>REFERENCES</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FC5B1C68-F785-446C-97EE-2E5BB6016D8D}"/>
              </a:ext>
            </a:extLst>
          </p:cNvPr>
          <p:cNvSpPr/>
          <p:nvPr/>
        </p:nvSpPr>
        <p:spPr>
          <a:xfrm>
            <a:off x="425002" y="1101251"/>
            <a:ext cx="11436440" cy="5449377"/>
          </a:xfrm>
          <a:prstGeom prst="rect">
            <a:avLst/>
          </a:prstGeom>
        </p:spPr>
        <p:txBody>
          <a:bodyPr wrap="square">
            <a:spAutoFit/>
          </a:bodyPr>
          <a:lstStyle/>
          <a:p>
            <a:pPr marL="342900" lvl="0" indent="-342900" algn="just">
              <a:lnSpc>
                <a:spcPct val="150000"/>
              </a:lnSpc>
              <a:spcAft>
                <a:spcPts val="0"/>
              </a:spcAft>
              <a:buFont typeface="Wingdings" panose="05000000000000000000" pitchFamily="2" charset="2"/>
              <a:buChar char="v"/>
            </a:pPr>
            <a:r>
              <a:rPr lang="en-IN" i="1" kern="100" dirty="0" err="1">
                <a:latin typeface="Times New Roman" panose="02020603050405020304" pitchFamily="18" charset="0"/>
                <a:ea typeface="Calibri" panose="020F0502020204030204" pitchFamily="34" charset="0"/>
                <a:cs typeface="Times New Roman" panose="02020603050405020304" pitchFamily="18" charset="0"/>
              </a:rPr>
              <a:t>Belgamwar</a:t>
            </a:r>
            <a:r>
              <a:rPr lang="en-IN" i="1" kern="100" dirty="0">
                <a:latin typeface="Times New Roman" panose="02020603050405020304" pitchFamily="18" charset="0"/>
                <a:ea typeface="Calibri" panose="020F0502020204030204" pitchFamily="34" charset="0"/>
                <a:cs typeface="Times New Roman" panose="02020603050405020304" pitchFamily="18" charset="0"/>
              </a:rPr>
              <a:t> AV. Exploring </a:t>
            </a:r>
            <a:r>
              <a:rPr lang="en-IN" i="1" kern="100" dirty="0" err="1">
                <a:latin typeface="Times New Roman" panose="02020603050405020304" pitchFamily="18" charset="0"/>
                <a:ea typeface="Calibri" panose="020F0502020204030204" pitchFamily="34" charset="0"/>
                <a:cs typeface="Times New Roman" panose="02020603050405020304" pitchFamily="18" charset="0"/>
              </a:rPr>
              <a:t>Neuroprotecive</a:t>
            </a:r>
            <a:r>
              <a:rPr lang="en-IN" i="1" kern="100" dirty="0">
                <a:latin typeface="Times New Roman" panose="02020603050405020304" pitchFamily="18" charset="0"/>
                <a:ea typeface="Calibri" panose="020F0502020204030204" pitchFamily="34" charset="0"/>
                <a:cs typeface="Times New Roman" panose="02020603050405020304" pitchFamily="18" charset="0"/>
              </a:rPr>
              <a:t> Phytoconstituents in the Management of Parkinson’s Disease.</a:t>
            </a:r>
            <a:endParaRPr lang="en-IN" sz="1600" i="1"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v"/>
            </a:pPr>
            <a:r>
              <a:rPr lang="en-IN" i="1" kern="100" dirty="0">
                <a:latin typeface="Times New Roman" panose="02020603050405020304" pitchFamily="18" charset="0"/>
                <a:ea typeface="Calibri" panose="020F0502020204030204" pitchFamily="34" charset="0"/>
                <a:cs typeface="Times New Roman" panose="02020603050405020304" pitchFamily="18" charset="0"/>
              </a:rPr>
              <a:t>Singh A, Tripathi P, </a:t>
            </a:r>
            <a:r>
              <a:rPr lang="en-IN" i="1" kern="100" dirty="0" err="1">
                <a:latin typeface="Times New Roman" panose="02020603050405020304" pitchFamily="18" charset="0"/>
                <a:ea typeface="Calibri" panose="020F0502020204030204" pitchFamily="34" charset="0"/>
                <a:cs typeface="Times New Roman" panose="02020603050405020304" pitchFamily="18" charset="0"/>
              </a:rPr>
              <a:t>Yadawa</a:t>
            </a:r>
            <a:r>
              <a:rPr lang="en-IN" i="1" kern="100" dirty="0">
                <a:latin typeface="Times New Roman" panose="02020603050405020304" pitchFamily="18" charset="0"/>
                <a:ea typeface="Calibri" panose="020F0502020204030204" pitchFamily="34" charset="0"/>
                <a:cs typeface="Times New Roman" panose="02020603050405020304" pitchFamily="18" charset="0"/>
              </a:rPr>
              <a:t> AK, Singh S. Promising polyphenols in Parkinson’s disease therapeutics. Neurochemical Research. 2020 Aug;45:1731-45.</a:t>
            </a:r>
            <a:endParaRPr lang="en-IN" sz="1600" i="1"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v"/>
            </a:pPr>
            <a:r>
              <a:rPr lang="en-IN" i="1" kern="100" dirty="0">
                <a:latin typeface="Times New Roman" panose="02020603050405020304" pitchFamily="18" charset="0"/>
                <a:ea typeface="Calibri" panose="020F0502020204030204" pitchFamily="34" charset="0"/>
                <a:cs typeface="Times New Roman" panose="02020603050405020304" pitchFamily="18" charset="0"/>
              </a:rPr>
              <a:t>El </a:t>
            </a:r>
            <a:r>
              <a:rPr lang="en-IN" i="1" kern="100" dirty="0" err="1">
                <a:latin typeface="Times New Roman" panose="02020603050405020304" pitchFamily="18" charset="0"/>
                <a:ea typeface="Calibri" panose="020F0502020204030204" pitchFamily="34" charset="0"/>
                <a:cs typeface="Times New Roman" panose="02020603050405020304" pitchFamily="18" charset="0"/>
              </a:rPr>
              <a:t>Monfalouti</a:t>
            </a:r>
            <a:r>
              <a:rPr lang="en-IN" i="1" kern="100" dirty="0">
                <a:latin typeface="Times New Roman" panose="02020603050405020304" pitchFamily="18" charset="0"/>
                <a:ea typeface="Calibri" panose="020F0502020204030204" pitchFamily="34" charset="0"/>
                <a:cs typeface="Times New Roman" panose="02020603050405020304" pitchFamily="18" charset="0"/>
              </a:rPr>
              <a:t> H, </a:t>
            </a:r>
            <a:r>
              <a:rPr lang="en-IN" i="1" kern="100" dirty="0" err="1">
                <a:latin typeface="Times New Roman" panose="02020603050405020304" pitchFamily="18" charset="0"/>
                <a:ea typeface="Calibri" panose="020F0502020204030204" pitchFamily="34" charset="0"/>
                <a:cs typeface="Times New Roman" panose="02020603050405020304" pitchFamily="18" charset="0"/>
              </a:rPr>
              <a:t>Kartah</a:t>
            </a:r>
            <a:r>
              <a:rPr lang="en-IN" i="1" kern="100" dirty="0">
                <a:latin typeface="Times New Roman" panose="02020603050405020304" pitchFamily="18" charset="0"/>
                <a:ea typeface="Calibri" panose="020F0502020204030204" pitchFamily="34" charset="0"/>
                <a:cs typeface="Times New Roman" panose="02020603050405020304" pitchFamily="18" charset="0"/>
              </a:rPr>
              <a:t> BE. Enhancing Polyphenol Bioavailability through Nanotechnology: Current Trends and Challenges.</a:t>
            </a:r>
            <a:endParaRPr lang="en-IN" sz="1600" i="1"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v"/>
            </a:pPr>
            <a:r>
              <a:rPr lang="en-IN" i="1" kern="100" dirty="0" err="1">
                <a:latin typeface="Times New Roman" panose="02020603050405020304" pitchFamily="18" charset="0"/>
                <a:ea typeface="Calibri" panose="020F0502020204030204" pitchFamily="34" charset="0"/>
                <a:cs typeface="Times New Roman" panose="02020603050405020304" pitchFamily="18" charset="0"/>
              </a:rPr>
              <a:t>Bandiwadekar</a:t>
            </a:r>
            <a:r>
              <a:rPr lang="en-IN" i="1" kern="100" dirty="0">
                <a:latin typeface="Times New Roman" panose="02020603050405020304" pitchFamily="18" charset="0"/>
                <a:ea typeface="Calibri" panose="020F0502020204030204" pitchFamily="34" charset="0"/>
                <a:cs typeface="Times New Roman" panose="02020603050405020304" pitchFamily="18" charset="0"/>
              </a:rPr>
              <a:t> A, Jose J, </a:t>
            </a:r>
            <a:r>
              <a:rPr lang="en-IN" i="1" kern="100" dirty="0" err="1">
                <a:latin typeface="Times New Roman" panose="02020603050405020304" pitchFamily="18" charset="0"/>
                <a:ea typeface="Calibri" panose="020F0502020204030204" pitchFamily="34" charset="0"/>
                <a:cs typeface="Times New Roman" panose="02020603050405020304" pitchFamily="18" charset="0"/>
              </a:rPr>
              <a:t>Gopan</a:t>
            </a:r>
            <a:r>
              <a:rPr lang="en-IN" i="1" kern="100" dirty="0">
                <a:latin typeface="Times New Roman" panose="02020603050405020304" pitchFamily="18" charset="0"/>
                <a:ea typeface="Calibri" panose="020F0502020204030204" pitchFamily="34" charset="0"/>
                <a:cs typeface="Times New Roman" panose="02020603050405020304" pitchFamily="18" charset="0"/>
              </a:rPr>
              <a:t> G, Augustin V, </a:t>
            </a:r>
            <a:r>
              <a:rPr lang="en-IN" i="1" kern="100" dirty="0" err="1">
                <a:latin typeface="Times New Roman" panose="02020603050405020304" pitchFamily="18" charset="0"/>
                <a:ea typeface="Calibri" panose="020F0502020204030204" pitchFamily="34" charset="0"/>
                <a:cs typeface="Times New Roman" panose="02020603050405020304" pitchFamily="18" charset="0"/>
              </a:rPr>
              <a:t>Ashtekar</a:t>
            </a:r>
            <a:r>
              <a:rPr lang="en-IN" i="1" kern="100" dirty="0">
                <a:latin typeface="Times New Roman" panose="02020603050405020304" pitchFamily="18" charset="0"/>
                <a:ea typeface="Calibri" panose="020F0502020204030204" pitchFamily="34" charset="0"/>
                <a:cs typeface="Times New Roman" panose="02020603050405020304" pitchFamily="18" charset="0"/>
              </a:rPr>
              <a:t> H, </a:t>
            </a:r>
            <a:r>
              <a:rPr lang="en-IN" i="1" kern="100" dirty="0" err="1">
                <a:latin typeface="Times New Roman" panose="02020603050405020304" pitchFamily="18" charset="0"/>
                <a:ea typeface="Calibri" panose="020F0502020204030204" pitchFamily="34" charset="0"/>
                <a:cs typeface="Times New Roman" panose="02020603050405020304" pitchFamily="18" charset="0"/>
              </a:rPr>
              <a:t>Khot</a:t>
            </a:r>
            <a:r>
              <a:rPr lang="en-IN" i="1" kern="100" dirty="0">
                <a:latin typeface="Times New Roman" panose="02020603050405020304" pitchFamily="18" charset="0"/>
                <a:ea typeface="Calibri" panose="020F0502020204030204" pitchFamily="34" charset="0"/>
                <a:cs typeface="Times New Roman" panose="02020603050405020304" pitchFamily="18" charset="0"/>
              </a:rPr>
              <a:t> KB. Transdermal delivery of resveratrol loaded solid lipid nanoparticle as a microneedle patch: a novel approach for the treatment of Parkinson’s disease. Drug delivery and translational research. 2024 Jun 29:1-31.</a:t>
            </a:r>
            <a:endParaRPr lang="en-IN" sz="1600" i="1"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v"/>
            </a:pPr>
            <a:r>
              <a:rPr lang="en-IN" i="1" kern="100" dirty="0" err="1">
                <a:latin typeface="Times New Roman" panose="02020603050405020304" pitchFamily="18" charset="0"/>
                <a:ea typeface="Calibri" panose="020F0502020204030204" pitchFamily="34" charset="0"/>
                <a:cs typeface="Times New Roman" panose="02020603050405020304" pitchFamily="18" charset="0"/>
              </a:rPr>
              <a:t>Xiong</a:t>
            </a:r>
            <a:r>
              <a:rPr lang="en-IN" i="1" kern="100" dirty="0">
                <a:latin typeface="Times New Roman" panose="02020603050405020304" pitchFamily="18" charset="0"/>
                <a:ea typeface="Calibri" panose="020F0502020204030204" pitchFamily="34" charset="0"/>
                <a:cs typeface="Times New Roman" panose="02020603050405020304" pitchFamily="18" charset="0"/>
              </a:rPr>
              <a:t> S, Liu W, Zhou Y, Mo Y, Liu Y, Chen X, Pan H, Yuan D, Wang Q, Chen T. Enhancement of oral bioavailability and anti-Parkinsonian efficacy of resveratrol through a nanocrystal formulation. Asian journal of pharmaceutical sciences. 2020 Jul 1;15(4):518-28.</a:t>
            </a:r>
            <a:endParaRPr lang="en-IN" sz="1600" i="1"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panose="05000000000000000000" pitchFamily="2" charset="2"/>
              <a:buChar char="v"/>
            </a:pPr>
            <a:r>
              <a:rPr lang="en-IN" i="1" kern="100" dirty="0">
                <a:latin typeface="Times New Roman" panose="02020603050405020304" pitchFamily="18" charset="0"/>
                <a:ea typeface="Calibri" panose="020F0502020204030204" pitchFamily="34" charset="0"/>
                <a:cs typeface="Times New Roman" panose="02020603050405020304" pitchFamily="18" charset="0"/>
              </a:rPr>
              <a:t>Rahman M, Kumar V. Improving neuroprotective effects of resveratrol by brain targeting through chitosan glutamate nanoparticles in MPTP induced Parkinsonism. Journal of the Neurological Sciences. 2019 Oct 15;405:279-80.</a:t>
            </a:r>
            <a:endParaRPr lang="en-IN" sz="1600" i="1"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6021303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41F440-B351-413B-A68D-935672044128}"/>
              </a:ext>
            </a:extLst>
          </p:cNvPr>
          <p:cNvSpPr>
            <a:spLocks noGrp="1"/>
          </p:cNvSpPr>
          <p:nvPr>
            <p:ph type="title"/>
          </p:nvPr>
        </p:nvSpPr>
        <p:spPr>
          <a:xfrm>
            <a:off x="4739962" y="2657564"/>
            <a:ext cx="2712076" cy="1325563"/>
          </a:xfrm>
        </p:spPr>
        <p:txBody>
          <a:bodyPr>
            <a:noAutofit/>
          </a:bodyPr>
          <a:lstStyle/>
          <a:p>
            <a:pPr algn="ctr"/>
            <a:r>
              <a:rPr lang="en-IN" sz="5000" b="1" dirty="0">
                <a:latin typeface="Times New Roman" panose="02020603050405020304" pitchFamily="18" charset="0"/>
                <a:cs typeface="Times New Roman" panose="02020603050405020304" pitchFamily="18" charset="0"/>
              </a:rPr>
              <a:t>THANK</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163311785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docProps/app.xml><?xml version="1.0" encoding="utf-8"?>
<Properties xmlns="http://schemas.openxmlformats.org/officeDocument/2006/extended-properties" xmlns:vt="http://schemas.openxmlformats.org/officeDocument/2006/docPropsVTypes">
  <Template>Ion</Template>
  <TotalTime>12</TotalTime>
  <Words>1774</Words>
  <Application>Microsoft Office PowerPoint</Application>
  <PresentationFormat>Widescreen</PresentationFormat>
  <Paragraphs>69</Paragraphs>
  <Slides>10</Slides>
  <Notes>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10</vt:i4>
      </vt:variant>
    </vt:vector>
  </HeadingPairs>
  <TitlesOfParts>
    <vt:vector size="19" baseType="lpstr">
      <vt:lpstr>Arial</vt:lpstr>
      <vt:lpstr>Calibri</vt:lpstr>
      <vt:lpstr>Century Gothic</vt:lpstr>
      <vt:lpstr>Times New Roman</vt:lpstr>
      <vt:lpstr>TimesNewRoman</vt:lpstr>
      <vt:lpstr>Wingdings</vt:lpstr>
      <vt:lpstr>Wingdings 3</vt:lpstr>
      <vt:lpstr>Ion</vt:lpstr>
      <vt:lpstr>ChemDraw.Document.6.0</vt:lpstr>
      <vt:lpstr>ENHANCING RESVERATROL DELIVERY FOR NEUROPROTECTION IN PARKINSON’S DISEASE BY NANO-FORMULATIONS</vt:lpstr>
      <vt:lpstr>ABSTRACT</vt:lpstr>
      <vt:lpstr>INTRODUCTION</vt:lpstr>
      <vt:lpstr>PowerPoint Presentation</vt:lpstr>
      <vt:lpstr>LITERATURE REVIEW REGARDING RESVERATROL’S NANO-FORMULATIONS USED IN PD</vt:lpstr>
      <vt:lpstr>PowerPoint Presentation</vt:lpstr>
      <vt:lpstr>PowerPoint Presentation</vt:lpstr>
      <vt:lpstr>CONCLUSION</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ENHANCING RESVERATROL DELIVERY FOR NEUROPROTECTION IN PARKINSON’S DISEASE BY NANO-FORMULATIONS</dc:title>
  <dc:creator>qwe</dc:creator>
  <cp:lastModifiedBy>qwe</cp:lastModifiedBy>
  <cp:revision>34</cp:revision>
  <dcterms:created xsi:type="dcterms:W3CDTF">2024-11-28T05:55:48Z</dcterms:created>
  <dcterms:modified xsi:type="dcterms:W3CDTF">2024-11-28T06:08:44Z</dcterms:modified>
</cp:coreProperties>
</file>