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0" r:id="rId1"/>
  </p:sldMasterIdLst>
  <p:sldIdLst>
    <p:sldId id="256" r:id="rId2"/>
    <p:sldId id="258" r:id="rId3"/>
    <p:sldId id="259" r:id="rId4"/>
    <p:sldId id="263"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95655383"/>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657802484"/>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614197584"/>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46E9C6-BDB8-4E4B-A22D-B44DA00838CE}"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065642033"/>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46E9C6-BDB8-4E4B-A22D-B44DA00838CE}" type="datetimeFigureOut">
              <a:rPr lang="en-IN" smtClean="0"/>
              <a:t>18-01-2025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377870071"/>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3687192020"/>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3309088639"/>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3705225153"/>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46E9C6-BDB8-4E4B-A22D-B44DA00838CE}"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4106301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46E9C6-BDB8-4E4B-A22D-B44DA00838CE}"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76110532"/>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3346709192"/>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4082159592"/>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3638785071"/>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065988889"/>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229265794"/>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4123760218"/>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46E9C6-BDB8-4E4B-A22D-B44DA00838CE}"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0CBAD11-8A25-489F-8C46-9E8F40BBBBCB}" type="slidenum">
              <a:rPr lang="en-IN" smtClean="0"/>
              <a:t>‹#›</a:t>
            </a:fld>
            <a:endParaRPr lang="en-IN"/>
          </a:p>
        </p:txBody>
      </p:sp>
    </p:spTree>
    <p:extLst>
      <p:ext uri="{BB962C8B-B14F-4D97-AF65-F5344CB8AC3E}">
        <p14:creationId xmlns:p14="http://schemas.microsoft.com/office/powerpoint/2010/main" val="1783328320"/>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746E9C6-BDB8-4E4B-A22D-B44DA00838CE}" type="datetimeFigureOut">
              <a:rPr lang="en-IN" smtClean="0"/>
              <a:t>18-01-2025</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0CBAD11-8A25-489F-8C46-9E8F40BBBBCB}" type="slidenum">
              <a:rPr lang="en-IN" smtClean="0"/>
              <a:t>‹#›</a:t>
            </a:fld>
            <a:endParaRPr lang="en-IN"/>
          </a:p>
        </p:txBody>
      </p:sp>
    </p:spTree>
    <p:extLst>
      <p:ext uri="{BB962C8B-B14F-4D97-AF65-F5344CB8AC3E}">
        <p14:creationId xmlns:p14="http://schemas.microsoft.com/office/powerpoint/2010/main" val="542571945"/>
      </p:ext>
    </p:extLst>
  </p:cSld>
  <p:clrMap bg1="dk1" tx1="lt1" bg2="dk2" tx2="lt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 id="2147483952" r:id="rId12"/>
    <p:sldLayoutId id="2147483953" r:id="rId13"/>
    <p:sldLayoutId id="2147483954" r:id="rId14"/>
    <p:sldLayoutId id="2147483955" r:id="rId15"/>
    <p:sldLayoutId id="2147483956" r:id="rId16"/>
    <p:sldLayoutId id="2147483957" r:id="rId17"/>
  </p:sldLayoutIdLst>
  <p:transition spd="slow">
    <p:wipe/>
  </p:transition>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A2D75-B525-D299-3474-1C4A411272A2}"/>
              </a:ext>
            </a:extLst>
          </p:cNvPr>
          <p:cNvSpPr>
            <a:spLocks noGrp="1"/>
          </p:cNvSpPr>
          <p:nvPr>
            <p:ph type="ctrTitle"/>
          </p:nvPr>
        </p:nvSpPr>
        <p:spPr>
          <a:xfrm>
            <a:off x="1038386" y="480448"/>
            <a:ext cx="8741045" cy="3029516"/>
          </a:xfrm>
        </p:spPr>
        <p:txBody>
          <a:bodyPr>
            <a:normAutofit/>
          </a:bodyPr>
          <a:lstStyle/>
          <a:p>
            <a:r>
              <a:rPr lang="en-US" sz="2400" b="1" dirty="0">
                <a:latin typeface="Times New Roman" panose="02020603050405020304" pitchFamily="18" charset="0"/>
                <a:cs typeface="Times New Roman" panose="02020603050405020304" pitchFamily="18" charset="0"/>
              </a:rPr>
              <a:t>The Role of Hope and Despair in Shaping the Resilience and Fragility of Human Relationships in A Thousand Splendid Suns</a:t>
            </a:r>
            <a:endParaRPr lang="en-IN" sz="24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411FF5BC-3B27-02EF-1F1D-36B8CFD69E5B}"/>
              </a:ext>
            </a:extLst>
          </p:cNvPr>
          <p:cNvSpPr>
            <a:spLocks noGrp="1"/>
          </p:cNvSpPr>
          <p:nvPr>
            <p:ph type="subTitle" idx="1"/>
          </p:nvPr>
        </p:nvSpPr>
        <p:spPr>
          <a:xfrm>
            <a:off x="635431" y="3781587"/>
            <a:ext cx="10988297" cy="2595966"/>
          </a:xfrm>
        </p:spPr>
        <p:txBody>
          <a:bodyPr>
            <a:noAutofit/>
          </a:bodyPr>
          <a:lstStyle/>
          <a:p>
            <a:pPr algn="just"/>
            <a:r>
              <a:rPr lang="en-IN" b="1" dirty="0" err="1">
                <a:latin typeface="Times New Roman" panose="02020603050405020304" pitchFamily="18" charset="0"/>
                <a:cs typeface="Times New Roman" panose="02020603050405020304" pitchFamily="18" charset="0"/>
              </a:rPr>
              <a:t>Shagufa</a:t>
            </a:r>
            <a:endParaRPr lang="en-IN" b="1" dirty="0">
              <a:latin typeface="Times New Roman" panose="02020603050405020304" pitchFamily="18" charset="0"/>
              <a:cs typeface="Times New Roman" panose="02020603050405020304" pitchFamily="18" charset="0"/>
            </a:endParaRPr>
          </a:p>
          <a:p>
            <a:pPr algn="just"/>
            <a:r>
              <a:rPr lang="en-IN" b="1" dirty="0">
                <a:latin typeface="Times New Roman" panose="02020603050405020304" pitchFamily="18" charset="0"/>
                <a:cs typeface="Times New Roman" panose="02020603050405020304" pitchFamily="18" charset="0"/>
              </a:rPr>
              <a:t>Research Scholar</a:t>
            </a:r>
          </a:p>
          <a:p>
            <a:pPr algn="just"/>
            <a:r>
              <a:rPr lang="en-IN" b="1" dirty="0">
                <a:latin typeface="Times New Roman" panose="02020603050405020304" pitchFamily="18" charset="0"/>
                <a:cs typeface="Times New Roman" panose="02020603050405020304" pitchFamily="18" charset="0"/>
              </a:rPr>
              <a:t>Department of English</a:t>
            </a:r>
          </a:p>
          <a:p>
            <a:pPr algn="just"/>
            <a:r>
              <a:rPr lang="en-IN" b="1" dirty="0" err="1">
                <a:latin typeface="Times New Roman" panose="02020603050405020304" pitchFamily="18" charset="0"/>
                <a:cs typeface="Times New Roman" panose="02020603050405020304" pitchFamily="18" charset="0"/>
              </a:rPr>
              <a:t>Baikunthi</a:t>
            </a:r>
            <a:r>
              <a:rPr lang="en-IN" b="1" dirty="0">
                <a:latin typeface="Times New Roman" panose="02020603050405020304" pitchFamily="18" charset="0"/>
                <a:cs typeface="Times New Roman" panose="02020603050405020304" pitchFamily="18" charset="0"/>
              </a:rPr>
              <a:t> Devi Kanya Mahavidyalaya,</a:t>
            </a:r>
          </a:p>
          <a:p>
            <a:pPr algn="just"/>
            <a:r>
              <a:rPr lang="en-IN" b="1" dirty="0" err="1">
                <a:latin typeface="Times New Roman" panose="02020603050405020304" pitchFamily="18" charset="0"/>
                <a:cs typeface="Times New Roman" panose="02020603050405020304" pitchFamily="18" charset="0"/>
              </a:rPr>
              <a:t>Dr.</a:t>
            </a:r>
            <a:r>
              <a:rPr lang="en-IN" b="1" dirty="0">
                <a:latin typeface="Times New Roman" panose="02020603050405020304" pitchFamily="18" charset="0"/>
                <a:cs typeface="Times New Roman" panose="02020603050405020304" pitchFamily="18" charset="0"/>
              </a:rPr>
              <a:t> Bhimrao Ambedkar</a:t>
            </a:r>
          </a:p>
          <a:p>
            <a:pPr algn="just"/>
            <a:r>
              <a:rPr lang="en-IN" b="1" dirty="0">
                <a:latin typeface="Times New Roman" panose="02020603050405020304" pitchFamily="18" charset="0"/>
                <a:cs typeface="Times New Roman" panose="02020603050405020304" pitchFamily="18" charset="0"/>
              </a:rPr>
              <a:t>University, Agra.</a:t>
            </a:r>
          </a:p>
        </p:txBody>
      </p:sp>
    </p:spTree>
    <p:extLst>
      <p:ext uri="{BB962C8B-B14F-4D97-AF65-F5344CB8AC3E}">
        <p14:creationId xmlns:p14="http://schemas.microsoft.com/office/powerpoint/2010/main" val="296378307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0B78E-3677-C869-01F9-E6CF48AAC642}"/>
              </a:ext>
            </a:extLst>
          </p:cNvPr>
          <p:cNvSpPr>
            <a:spLocks noGrp="1"/>
          </p:cNvSpPr>
          <p:nvPr>
            <p:ph type="title"/>
          </p:nvPr>
        </p:nvSpPr>
        <p:spPr>
          <a:xfrm>
            <a:off x="356461" y="365125"/>
            <a:ext cx="11453247" cy="967729"/>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4" name="TextBox 3">
            <a:extLst>
              <a:ext uri="{FF2B5EF4-FFF2-40B4-BE49-F238E27FC236}">
                <a16:creationId xmlns:a16="http://schemas.microsoft.com/office/drawing/2014/main" id="{13365D2C-A3AC-8BB4-B72E-363F9D4F6161}"/>
              </a:ext>
            </a:extLst>
          </p:cNvPr>
          <p:cNvSpPr txBox="1"/>
          <p:nvPr/>
        </p:nvSpPr>
        <p:spPr>
          <a:xfrm>
            <a:off x="356461" y="1332855"/>
            <a:ext cx="11453247" cy="4307398"/>
          </a:xfrm>
          <a:prstGeom prst="rect">
            <a:avLst/>
          </a:prstGeom>
          <a:noFill/>
        </p:spPr>
        <p:txBody>
          <a:bodyPr wrap="square">
            <a:spAutoFit/>
          </a:bodyPr>
          <a:lstStyle/>
          <a:p>
            <a:pPr algn="just">
              <a:lnSpc>
                <a:spcPct val="200000"/>
              </a:lnSpc>
            </a:pPr>
            <a:r>
              <a:rPr lang="en-US" sz="2000" dirty="0">
                <a:latin typeface="Times New Roman" panose="02020603050405020304" pitchFamily="18" charset="0"/>
                <a:cs typeface="Times New Roman" panose="02020603050405020304" pitchFamily="18" charset="0"/>
              </a:rPr>
              <a:t>In A Thousand Splendid Suns, Khaled Hosseini explores how the interplay between hope and despair shapes the relationships of the central characters, particularly Mariam and Laila. Set against the backdrop of war-torn Afghanistan and patriarchal oppression, the novel reveals how hope provides resilience in the face of hardship, while despair threatens to fracture bonds, leading to isolation. This paper examines how moments of hope and despair influence the sustainability of Mariam’s and Laila's relationship, as well as their relationship with Rasheed. Through key moments in the novel, it shows that hope, however fragile, is essential for emotional survival and the transformation of relationships, even in a world marked by trauma and suffering.</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648219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82B6C-E420-95E0-BDA5-499B858F37FB}"/>
              </a:ext>
            </a:extLst>
          </p:cNvPr>
          <p:cNvSpPr>
            <a:spLocks noGrp="1"/>
          </p:cNvSpPr>
          <p:nvPr>
            <p:ph type="title"/>
          </p:nvPr>
        </p:nvSpPr>
        <p:spPr>
          <a:xfrm>
            <a:off x="294468" y="365125"/>
            <a:ext cx="11059332" cy="967729"/>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id="{E6B573D0-E7B5-99C3-F905-FF249B5A40DA}"/>
              </a:ext>
            </a:extLst>
          </p:cNvPr>
          <p:cNvSpPr txBox="1"/>
          <p:nvPr/>
        </p:nvSpPr>
        <p:spPr>
          <a:xfrm>
            <a:off x="294468" y="1332854"/>
            <a:ext cx="11603064"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Khaled Hosseini's A Thousand Splendid Suns is a powerful portrayal of the struggles and suffering endured by the women of Afghanistan, a theme that resonates deeply throughout the novel.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this emotional and evocative work, Hosseini focuses on the lives of two women, Mariam and Laila, who are bound together by tragedy, hardship, and a shared fight for survival in the face of a deeply patriarchal society.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Set against the backdrop of Afghanistan’s turbulent history, including the fall of the monarchy, the rise of the Taliban, and the impact of years of war, the novel brings to life the brutal realities faced by its characters.</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Rebecca Stuhr in her book Reading Khaled Hosseini, (2009) dedicated to Khaled Hosseini explores the tradition, custom, culture, ethnicity and current happenings of Afghanistan. She offers an overview of Khaled works by stating,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“Hosseini writes compelling stories through which he questions assumptions and breaks apart stereotypes through the strengths and weaknesses of his characters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324282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13312F-B40E-537E-00F1-9E8FC35A92EC}"/>
              </a:ext>
            </a:extLst>
          </p:cNvPr>
          <p:cNvSpPr txBox="1"/>
          <p:nvPr/>
        </p:nvSpPr>
        <p:spPr>
          <a:xfrm>
            <a:off x="402955" y="511444"/>
            <a:ext cx="11437749"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research article has been written using qualitative methodology for which some secondary sources like journals and books have been used for appropriate references.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research methodology is used in such a way so that some in-depth themes could get highlighted as per the reader’s convenience.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An effort has also been made to introduce the reader to some innovative thoughts which are present in the depth of this novel.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paper aims to examine how hope and despair shape the relationships between the central characters in A Thousand Splendid Suns, particularly Mariam and Laila.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explores how these emotional forces contribute to the resilience and fragility of their bond.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paper also investigates hope as a source of emotional survival in a society marked by trauma and oppression, while analyzing how despair, especially through Rasheed’s abuse, leads to emotional collapse and isolation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43887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9A375-21D0-99DB-3D69-1A686C2A4E5D}"/>
              </a:ext>
            </a:extLst>
          </p:cNvPr>
          <p:cNvSpPr>
            <a:spLocks noGrp="1"/>
          </p:cNvSpPr>
          <p:nvPr>
            <p:ph type="title"/>
          </p:nvPr>
        </p:nvSpPr>
        <p:spPr>
          <a:xfrm>
            <a:off x="387458" y="365126"/>
            <a:ext cx="10966342" cy="905736"/>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 </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7FF816-B4C9-8E7B-20C0-B2C5ECDAE718}"/>
              </a:ext>
            </a:extLst>
          </p:cNvPr>
          <p:cNvSpPr txBox="1"/>
          <p:nvPr/>
        </p:nvSpPr>
        <p:spPr>
          <a:xfrm>
            <a:off x="278970" y="1270862"/>
            <a:ext cx="11417084" cy="3076291"/>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Hosseini, Khaled. A Thousand Splendid Suns. Riverhead Books, 2007. </a:t>
            </a:r>
          </a:p>
          <a:p>
            <a:pPr marL="285750" indent="-28575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Maurya, </a:t>
            </a:r>
            <a:r>
              <a:rPr lang="en-IN" sz="2000" dirty="0" err="1">
                <a:latin typeface="Times New Roman" panose="02020603050405020304" pitchFamily="18" charset="0"/>
                <a:cs typeface="Times New Roman" panose="02020603050405020304" pitchFamily="18" charset="0"/>
              </a:rPr>
              <a:t>Alladeepa</a:t>
            </a:r>
            <a:r>
              <a:rPr lang="en-IN" sz="2000" dirty="0">
                <a:latin typeface="Times New Roman" panose="02020603050405020304" pitchFamily="18" charset="0"/>
                <a:cs typeface="Times New Roman" panose="02020603050405020304" pitchFamily="18" charset="0"/>
              </a:rPr>
              <a:t>. “Matrix of Violence, Love and Sacrifice: A Critical Study of Khaled Hosseini's A Thousand Splendid Suns.” International Journal of Science Technology and Management, vol. 4, no. 11, 2015. </a:t>
            </a:r>
          </a:p>
          <a:p>
            <a:pPr marL="285750" indent="-28575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Stuhr, Rebecca. Reading Khaled Hosseini. Santa Barbara, Calif: Greenwood Press, 2009. </a:t>
            </a:r>
          </a:p>
        </p:txBody>
      </p:sp>
    </p:spTree>
    <p:extLst>
      <p:ext uri="{BB962C8B-B14F-4D97-AF65-F5344CB8AC3E}">
        <p14:creationId xmlns:p14="http://schemas.microsoft.com/office/powerpoint/2010/main" val="26442138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BB867-DD85-14ED-57AF-51FB2A69A794}"/>
              </a:ext>
            </a:extLst>
          </p:cNvPr>
          <p:cNvSpPr>
            <a:spLocks noGrp="1"/>
          </p:cNvSpPr>
          <p:nvPr>
            <p:ph type="title"/>
          </p:nvPr>
        </p:nvSpPr>
        <p:spPr>
          <a:xfrm>
            <a:off x="838200" y="365125"/>
            <a:ext cx="10515600" cy="5384746"/>
          </a:xfrm>
        </p:spPr>
        <p:txBody>
          <a:bodyPr>
            <a:normAutofit/>
          </a:bodyPr>
          <a:lstStyle/>
          <a:p>
            <a:pPr algn="ct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4502303"/>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19</TotalTime>
  <Words>580</Words>
  <Application>Microsoft Office PowerPoint</Application>
  <PresentationFormat>Widescreen</PresentationFormat>
  <Paragraphs>26</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Century Gothic</vt:lpstr>
      <vt:lpstr>Times New Roman</vt:lpstr>
      <vt:lpstr>Wingdings</vt:lpstr>
      <vt:lpstr>Wingdings 3</vt:lpstr>
      <vt:lpstr>Ion</vt:lpstr>
      <vt:lpstr>The Role of Hope and Despair in Shaping the Resilience and Fragility of Human Relationships in A Thousand Splendid Suns</vt:lpstr>
      <vt:lpstr>ABSTRACT</vt:lpstr>
      <vt:lpstr>INTRODUCTION </vt:lpstr>
      <vt:lpstr>PowerPoint Presentation</vt:lpstr>
      <vt:lpstr>REFERENCES </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2</cp:revision>
  <dcterms:created xsi:type="dcterms:W3CDTF">2025-01-18T06:43:29Z</dcterms:created>
  <dcterms:modified xsi:type="dcterms:W3CDTF">2025-01-18T07:03:28Z</dcterms:modified>
</cp:coreProperties>
</file>