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sldIdLst>
    <p:sldId id="256" r:id="rId2"/>
    <p:sldId id="257" r:id="rId3"/>
    <p:sldId id="258" r:id="rId4"/>
    <p:sldId id="263" r:id="rId5"/>
    <p:sldId id="259" r:id="rId6"/>
    <p:sldId id="264" r:id="rId7"/>
    <p:sldId id="260" r:id="rId8"/>
    <p:sldId id="261"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910835008"/>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291410729"/>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759975669"/>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298346432"/>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F2D9CC-A65E-4129-B375-0DE19D047EF2}"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3222594630"/>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F2D9CC-A65E-4129-B375-0DE19D047EF2}"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688622766"/>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2D9CC-A65E-4129-B375-0DE19D047EF2}" type="datetimeFigureOut">
              <a:rPr lang="en-IN" smtClean="0"/>
              <a:t>15-10-2024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187131108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4057845595"/>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1402380040"/>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863381523"/>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D14FB0A-468D-417F-BB49-B3DDB1902FED}"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73446196"/>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431039034"/>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D14FB0A-468D-417F-BB49-B3DDB1902FED}"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24516406"/>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F2D9CC-A65E-4129-B375-0DE19D047EF2}"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1500362230"/>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1311794578"/>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2D9CC-A65E-4129-B375-0DE19D047EF2}"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D14FB0A-468D-417F-BB49-B3DDB1902FED}" type="slidenum">
              <a:rPr lang="en-IN" smtClean="0"/>
              <a:t>‹#›</a:t>
            </a:fld>
            <a:endParaRPr lang="en-IN"/>
          </a:p>
        </p:txBody>
      </p:sp>
    </p:spTree>
    <p:extLst>
      <p:ext uri="{BB962C8B-B14F-4D97-AF65-F5344CB8AC3E}">
        <p14:creationId xmlns:p14="http://schemas.microsoft.com/office/powerpoint/2010/main" val="2016595918"/>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7F2D9CC-A65E-4129-B375-0DE19D047EF2}" type="datetimeFigureOut">
              <a:rPr lang="en-IN" smtClean="0"/>
              <a:t>15-10-2024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D14FB0A-468D-417F-BB49-B3DDB1902FED}" type="slidenum">
              <a:rPr lang="en-IN" smtClean="0"/>
              <a:t>‹#›</a:t>
            </a:fld>
            <a:endParaRPr lang="en-IN"/>
          </a:p>
        </p:txBody>
      </p:sp>
    </p:spTree>
    <p:extLst>
      <p:ext uri="{BB962C8B-B14F-4D97-AF65-F5344CB8AC3E}">
        <p14:creationId xmlns:p14="http://schemas.microsoft.com/office/powerpoint/2010/main" val="2342155679"/>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 id="2147483868" r:id="rId13"/>
    <p:sldLayoutId id="2147483869" r:id="rId14"/>
    <p:sldLayoutId id="2147483870" r:id="rId15"/>
    <p:sldLayoutId id="2147483871" r:id="rId16"/>
  </p:sldLayoutIdLst>
  <p:transition spd="slow">
    <p:wipe/>
  </p:transition>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5BF9F-B7B3-82EB-B4B8-DA6D020280C5}"/>
              </a:ext>
            </a:extLst>
          </p:cNvPr>
          <p:cNvSpPr>
            <a:spLocks noGrp="1"/>
          </p:cNvSpPr>
          <p:nvPr>
            <p:ph type="ctrTitle"/>
          </p:nvPr>
        </p:nvSpPr>
        <p:spPr>
          <a:xfrm>
            <a:off x="1038386" y="557940"/>
            <a:ext cx="10775196" cy="1938992"/>
          </a:xfrm>
        </p:spPr>
        <p:txBody>
          <a:bodyPr>
            <a:normAutofit fontScale="90000"/>
          </a:bodyPr>
          <a:lstStyle/>
          <a:p>
            <a:pPr algn="ctr"/>
            <a:br>
              <a:rPr lang="en-US" sz="2500" b="1" dirty="0">
                <a:latin typeface="Times New Roman" panose="02020603050405020304" pitchFamily="18" charset="0"/>
                <a:cs typeface="Times New Roman" panose="02020603050405020304" pitchFamily="18" charset="0"/>
              </a:rPr>
            </a:br>
            <a:br>
              <a:rPr lang="en-US" sz="2500" b="1" dirty="0">
                <a:latin typeface="Times New Roman" panose="02020603050405020304" pitchFamily="18" charset="0"/>
                <a:cs typeface="Times New Roman" panose="02020603050405020304" pitchFamily="18" charset="0"/>
              </a:rPr>
            </a:br>
            <a:br>
              <a:rPr lang="en-US" sz="25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NUTRIENT UPTAKE MECHANISMS IN BLACK SOYBEAN (GLYCINE</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MAX) : FACTORS FOR AGRICULTURE AND NUTRITION</a:t>
            </a:r>
            <a:endParaRPr lang="en-IN"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32E5DC2-F228-EEDB-56E2-B7EB33697B0A}"/>
              </a:ext>
            </a:extLst>
          </p:cNvPr>
          <p:cNvSpPr txBox="1"/>
          <p:nvPr/>
        </p:nvSpPr>
        <p:spPr>
          <a:xfrm>
            <a:off x="3843579" y="4361068"/>
            <a:ext cx="7970003" cy="1938992"/>
          </a:xfrm>
          <a:prstGeom prst="rect">
            <a:avLst/>
          </a:prstGeom>
          <a:noFill/>
        </p:spPr>
        <p:txBody>
          <a:bodyPr wrap="square">
            <a:spAutoFit/>
          </a:bodyPr>
          <a:lstStyle/>
          <a:p>
            <a:pPr algn="r"/>
            <a:r>
              <a:rPr lang="en-IN" sz="2000" b="1" dirty="0" err="1">
                <a:latin typeface="Times New Roman" panose="02020603050405020304" pitchFamily="18" charset="0"/>
                <a:cs typeface="Times New Roman" panose="02020603050405020304" pitchFamily="18" charset="0"/>
              </a:rPr>
              <a:t>Sanchung</a:t>
            </a:r>
            <a:r>
              <a:rPr lang="en-IN" sz="2000" b="1" dirty="0">
                <a:latin typeface="Times New Roman" panose="02020603050405020304" pitchFamily="18" charset="0"/>
                <a:cs typeface="Times New Roman" panose="02020603050405020304" pitchFamily="18" charset="0"/>
              </a:rPr>
              <a:t> Lida and </a:t>
            </a:r>
            <a:r>
              <a:rPr lang="en-IN" sz="2000" b="1" dirty="0" err="1">
                <a:latin typeface="Times New Roman" panose="02020603050405020304" pitchFamily="18" charset="0"/>
                <a:cs typeface="Times New Roman" panose="02020603050405020304" pitchFamily="18" charset="0"/>
              </a:rPr>
              <a:t>Kasinam</a:t>
            </a:r>
            <a:r>
              <a:rPr lang="en-IN" sz="2000" b="1" dirty="0">
                <a:latin typeface="Times New Roman" panose="02020603050405020304" pitchFamily="18" charset="0"/>
                <a:cs typeface="Times New Roman" panose="02020603050405020304" pitchFamily="18" charset="0"/>
              </a:rPr>
              <a:t> </a:t>
            </a:r>
            <a:r>
              <a:rPr lang="en-IN" sz="2000" b="1" dirty="0" err="1">
                <a:latin typeface="Times New Roman" panose="02020603050405020304" pitchFamily="18" charset="0"/>
                <a:cs typeface="Times New Roman" panose="02020603050405020304" pitchFamily="18" charset="0"/>
              </a:rPr>
              <a:t>Doruk</a:t>
            </a:r>
            <a:endParaRPr lang="en-IN" sz="2000" b="1" dirty="0">
              <a:latin typeface="Times New Roman" panose="02020603050405020304" pitchFamily="18" charset="0"/>
              <a:cs typeface="Times New Roman" panose="02020603050405020304" pitchFamily="18" charset="0"/>
            </a:endParaRPr>
          </a:p>
          <a:p>
            <a:pPr algn="r"/>
            <a:endParaRPr lang="en-IN" sz="2000" b="1" dirty="0">
              <a:latin typeface="Times New Roman" panose="02020603050405020304" pitchFamily="18" charset="0"/>
              <a:cs typeface="Times New Roman" panose="02020603050405020304" pitchFamily="18" charset="0"/>
            </a:endParaRPr>
          </a:p>
          <a:p>
            <a:pPr algn="r"/>
            <a:r>
              <a:rPr lang="en-IN" sz="2000" b="1" dirty="0">
                <a:latin typeface="Times New Roman" panose="02020603050405020304" pitchFamily="18" charset="0"/>
                <a:cs typeface="Times New Roman" panose="02020603050405020304" pitchFamily="18" charset="0"/>
              </a:rPr>
              <a:t>Himalayan University, </a:t>
            </a:r>
            <a:r>
              <a:rPr lang="en-IN" sz="2000" b="1" dirty="0" err="1">
                <a:latin typeface="Times New Roman" panose="02020603050405020304" pitchFamily="18" charset="0"/>
                <a:cs typeface="Times New Roman" panose="02020603050405020304" pitchFamily="18" charset="0"/>
              </a:rPr>
              <a:t>Jollang,Itanagar</a:t>
            </a:r>
            <a:r>
              <a:rPr lang="en-IN" sz="2000" b="1" dirty="0">
                <a:latin typeface="Times New Roman" panose="02020603050405020304" pitchFamily="18" charset="0"/>
                <a:cs typeface="Times New Roman" panose="02020603050405020304" pitchFamily="18" charset="0"/>
              </a:rPr>
              <a:t>, Arunachal Pradesh, India Black Soybean Variety – VL Bhat</a:t>
            </a:r>
          </a:p>
          <a:p>
            <a:pPr algn="r"/>
            <a:endParaRPr lang="en-IN" sz="2000" b="1" dirty="0">
              <a:latin typeface="Times New Roman" panose="02020603050405020304" pitchFamily="18" charset="0"/>
              <a:cs typeface="Times New Roman" panose="02020603050405020304" pitchFamily="18" charset="0"/>
            </a:endParaRPr>
          </a:p>
          <a:p>
            <a:pPr algn="r"/>
            <a:r>
              <a:rPr lang="en-IN" sz="2000" b="1" dirty="0">
                <a:latin typeface="Times New Roman" panose="02020603050405020304" pitchFamily="18" charset="0"/>
                <a:cs typeface="Times New Roman" panose="02020603050405020304" pitchFamily="18" charset="0"/>
              </a:rPr>
              <a:t>201 Corresponding author : sanchunglida2@gmail.com</a:t>
            </a:r>
          </a:p>
        </p:txBody>
      </p:sp>
    </p:spTree>
    <p:extLst>
      <p:ext uri="{BB962C8B-B14F-4D97-AF65-F5344CB8AC3E}">
        <p14:creationId xmlns:p14="http://schemas.microsoft.com/office/powerpoint/2010/main" val="98394472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3BCC9-0625-B3DA-45F0-0C7993D4291A}"/>
              </a:ext>
            </a:extLst>
          </p:cNvPr>
          <p:cNvSpPr>
            <a:spLocks noGrp="1"/>
          </p:cNvSpPr>
          <p:nvPr>
            <p:ph type="title"/>
          </p:nvPr>
        </p:nvSpPr>
        <p:spPr>
          <a:xfrm>
            <a:off x="288758" y="389189"/>
            <a:ext cx="11065042" cy="910222"/>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id="{C81F0470-C5CB-C083-B924-33158A46313B}"/>
              </a:ext>
            </a:extLst>
          </p:cNvPr>
          <p:cNvSpPr txBox="1"/>
          <p:nvPr/>
        </p:nvSpPr>
        <p:spPr>
          <a:xfrm>
            <a:off x="288758" y="1515980"/>
            <a:ext cx="10885520"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Soybean (Glycine max (L.) Merrill) is considered to be an important grain legume and oil crop.</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is called as vegetarian meat and wonder crop because it is a rich and cheap source of protein 40-42% and oil 18-20% (Ferrier 1975).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studies of Osaki (1991) and Tanaka et al., (1993) investigated nutrient uptake by soybeans in Brazil and were used as references for several fertilization and liming recommendation guidelines in Brazil.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However, soybean cultivars have improved since their publications and now soybean cultivars have increased yields, shortened crop cycles and growth habits to allow cropping systems with corn as second harvest.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4556267"/>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DB706-1786-0812-AE64-576D96CEE2DD}"/>
              </a:ext>
            </a:extLst>
          </p:cNvPr>
          <p:cNvSpPr>
            <a:spLocks noGrp="1"/>
          </p:cNvSpPr>
          <p:nvPr>
            <p:ph type="title"/>
          </p:nvPr>
        </p:nvSpPr>
        <p:spPr>
          <a:xfrm>
            <a:off x="309966" y="365126"/>
            <a:ext cx="11043834" cy="998726"/>
          </a:xfrm>
        </p:spPr>
        <p:txBody>
          <a:bodyPr>
            <a:normAutofit/>
          </a:bodyPr>
          <a:lstStyle/>
          <a:p>
            <a:pPr algn="ctr"/>
            <a:r>
              <a:rPr lang="en-IN" sz="4000" b="1" dirty="0">
                <a:latin typeface="Times New Roman" panose="02020603050405020304" pitchFamily="18" charset="0"/>
                <a:cs typeface="Times New Roman" panose="02020603050405020304" pitchFamily="18" charset="0"/>
              </a:rPr>
              <a:t>MATERIALS AND METHODS</a:t>
            </a:r>
          </a:p>
        </p:txBody>
      </p:sp>
      <p:sp>
        <p:nvSpPr>
          <p:cNvPr id="4" name="TextBox 3">
            <a:extLst>
              <a:ext uri="{FF2B5EF4-FFF2-40B4-BE49-F238E27FC236}">
                <a16:creationId xmlns:a16="http://schemas.microsoft.com/office/drawing/2014/main" id="{501839B9-796B-B4B4-CAAB-625AD026731A}"/>
              </a:ext>
            </a:extLst>
          </p:cNvPr>
          <p:cNvSpPr txBox="1"/>
          <p:nvPr/>
        </p:nvSpPr>
        <p:spPr>
          <a:xfrm>
            <a:off x="309966" y="1363852"/>
            <a:ext cx="11572068" cy="3076291"/>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Present study was conducted during 2023-2024 in Kharif season at experimental site of Himalayan University ,</a:t>
            </a:r>
            <a:r>
              <a:rPr lang="en-IN" sz="2000" dirty="0" err="1">
                <a:latin typeface="Times New Roman" panose="02020603050405020304" pitchFamily="18" charset="0"/>
                <a:cs typeface="Times New Roman" panose="02020603050405020304" pitchFamily="18" charset="0"/>
              </a:rPr>
              <a:t>Jollang</a:t>
            </a:r>
            <a:r>
              <a:rPr lang="en-IN" sz="2000" dirty="0">
                <a:latin typeface="Times New Roman" panose="02020603050405020304" pitchFamily="18" charset="0"/>
                <a:cs typeface="Times New Roman" panose="02020603050405020304" pitchFamily="18" charset="0"/>
              </a:rPr>
              <a:t>, Arunachal Pradesh, India (23°10′N, 79°57′E), with soybean (Glycine max (L.) Merrill) as rainy season crop .</a:t>
            </a:r>
          </a:p>
          <a:p>
            <a:pPr marL="285750" indent="-285750" algn="just">
              <a:lnSpc>
                <a:spcPct val="20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region has a semi-arid and sub-tropical climate, with a mean annual temperature of 25.7°C and precipitation of 1350 mm. Soil was medium black soil classified as </a:t>
            </a:r>
            <a:r>
              <a:rPr lang="en-IN" sz="2000" dirty="0" err="1">
                <a:latin typeface="Times New Roman" panose="02020603050405020304" pitchFamily="18" charset="0"/>
                <a:cs typeface="Times New Roman" panose="02020603050405020304" pitchFamily="18" charset="0"/>
              </a:rPr>
              <a:t>Vertisol</a:t>
            </a:r>
            <a:r>
              <a:rPr lang="en-IN"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51703114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43E897B-ECA2-12C4-431C-853AD270973A}"/>
              </a:ext>
            </a:extLst>
          </p:cNvPr>
          <p:cNvSpPr txBox="1"/>
          <p:nvPr/>
        </p:nvSpPr>
        <p:spPr>
          <a:xfrm>
            <a:off x="340963" y="573438"/>
            <a:ext cx="11391254"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experiment consisted of 8 treatments replicated three times in a randomized block design consist of gross plot size 17x10.8 m with 1 m spacing between plots and 2 m spacing between the replications With soybean variety VL Bhat 201;</a:t>
            </a:r>
          </a:p>
          <a:p>
            <a:pPr marL="342900" indent="-3429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 Included; T2=100% NPK + Coir compost at 2.5 kg/ha + Phosphate solubilizing bacteria at 2.5 kg/ha, T3 =100% NPK + Coir compost at 5 kg/ha + Rhizobium at 2.5 kg/ha, T4= 100% NPK + Vermicompost at 2.5 kg/ha + Phosphate solubilizing bacteria at 2.5 kg/ha, T5= 100% NPK + Vermicompost at 5 kg/ha + Rhizobium at 2.5 kg/ha, T6= 100% NPK + Biochar at 2.5 kg/ha + Vermicompost at 5 kg/ha + Rhizobium at 2.5 kg/ha , T7= 100% NPK + Biochar at 5 kg/ha + Phosphate solubilizing bacteria at 2.5 kg/ha , T8 = 100% NPK + Coir compost at 2.5 kg/ha + Vermicompost at 2.5 kg/ha + Biochar at 2.5 kg/ha and T1 = control . Inorganic fertilizers include urea (0.3036 g/l N kg-1 of Urea), super phosphate (1.28 g/l P kg-1 of Super phosphate), and potassium (2.4 g/l g K kg-1 of MOP) as the sources of N, P, and K respectively. </a:t>
            </a:r>
          </a:p>
        </p:txBody>
      </p:sp>
    </p:spTree>
    <p:extLst>
      <p:ext uri="{BB962C8B-B14F-4D97-AF65-F5344CB8AC3E}">
        <p14:creationId xmlns:p14="http://schemas.microsoft.com/office/powerpoint/2010/main" val="16285351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CA46-3995-950B-354C-C41CA84FFB73}"/>
              </a:ext>
            </a:extLst>
          </p:cNvPr>
          <p:cNvSpPr>
            <a:spLocks noGrp="1"/>
          </p:cNvSpPr>
          <p:nvPr>
            <p:ph type="title"/>
          </p:nvPr>
        </p:nvSpPr>
        <p:spPr>
          <a:xfrm>
            <a:off x="356461" y="365126"/>
            <a:ext cx="10997339" cy="890238"/>
          </a:xfrm>
        </p:spPr>
        <p:txBody>
          <a:bodyPr>
            <a:normAutofit/>
          </a:bodyPr>
          <a:lstStyle/>
          <a:p>
            <a:pPr algn="ctr"/>
            <a:r>
              <a:rPr lang="en-IN" sz="4000" b="1" dirty="0">
                <a:latin typeface="Times New Roman" panose="02020603050405020304" pitchFamily="18" charset="0"/>
                <a:cs typeface="Times New Roman" panose="02020603050405020304" pitchFamily="18" charset="0"/>
              </a:rPr>
              <a:t>RESULT AND DISCUSSION</a:t>
            </a:r>
          </a:p>
        </p:txBody>
      </p:sp>
      <p:sp>
        <p:nvSpPr>
          <p:cNvPr id="4" name="TextBox 3">
            <a:extLst>
              <a:ext uri="{FF2B5EF4-FFF2-40B4-BE49-F238E27FC236}">
                <a16:creationId xmlns:a16="http://schemas.microsoft.com/office/drawing/2014/main" id="{A828D499-B14E-F43E-BCD0-9951E64A8E0B}"/>
              </a:ext>
            </a:extLst>
          </p:cNvPr>
          <p:cNvSpPr txBox="1"/>
          <p:nvPr/>
        </p:nvSpPr>
        <p:spPr>
          <a:xfrm>
            <a:off x="356461" y="1255364"/>
            <a:ext cx="11479078"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Nutrient uptake recorded at harvest, is presented in Table no.1. The data shows that there was a significant effect of different treatments on the nutrient uptake and graphically depicted in figure no. 1.</a:t>
            </a:r>
          </a:p>
          <a:p>
            <a:pPr marL="342900" indent="-3429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The significant and highest nitrogen uptake was recorded in treatment T4 ( Vermicompost at 2.5 kg/ha + Phosphate solubilizing bacteria at 2.5 kg/ha) </a:t>
            </a:r>
            <a:r>
              <a:rPr lang="en-IN" sz="2000" dirty="0" err="1">
                <a:latin typeface="Times New Roman" panose="02020603050405020304" pitchFamily="18" charset="0"/>
                <a:cs typeface="Times New Roman" panose="02020603050405020304" pitchFamily="18" charset="0"/>
              </a:rPr>
              <a:t>i,e</a:t>
            </a:r>
            <a:r>
              <a:rPr lang="en-IN" sz="2000" dirty="0">
                <a:latin typeface="Times New Roman" panose="02020603050405020304" pitchFamily="18" charset="0"/>
                <a:cs typeface="Times New Roman" panose="02020603050405020304" pitchFamily="18" charset="0"/>
              </a:rPr>
              <a:t>., 156.22 kg ha-1 ,T5 (Vermicompost at 5 kg/ha+ Rhizobium at 2.5 kg/ha) </a:t>
            </a:r>
            <a:r>
              <a:rPr lang="en-IN" sz="2000" dirty="0" err="1">
                <a:latin typeface="Times New Roman" panose="02020603050405020304" pitchFamily="18" charset="0"/>
                <a:cs typeface="Times New Roman" panose="02020603050405020304" pitchFamily="18" charset="0"/>
              </a:rPr>
              <a:t>i,e</a:t>
            </a:r>
            <a:r>
              <a:rPr lang="en-IN" sz="2000" dirty="0">
                <a:latin typeface="Times New Roman" panose="02020603050405020304" pitchFamily="18" charset="0"/>
                <a:cs typeface="Times New Roman" panose="02020603050405020304" pitchFamily="18" charset="0"/>
              </a:rPr>
              <a:t>., 150.13 kg ha-1 , T6 (Biochar at 2.5 kg/ha+ Vermicompost at 5 kg/ha + Rhizobium at 2.5 kg/ha) </a:t>
            </a:r>
            <a:r>
              <a:rPr lang="en-IN" sz="2000" dirty="0" err="1">
                <a:latin typeface="Times New Roman" panose="02020603050405020304" pitchFamily="18" charset="0"/>
                <a:cs typeface="Times New Roman" panose="02020603050405020304" pitchFamily="18" charset="0"/>
              </a:rPr>
              <a:t>i,e</a:t>
            </a:r>
            <a:r>
              <a:rPr lang="en-IN" sz="2000" dirty="0">
                <a:latin typeface="Times New Roman" panose="02020603050405020304" pitchFamily="18" charset="0"/>
                <a:cs typeface="Times New Roman" panose="02020603050405020304" pitchFamily="18" charset="0"/>
              </a:rPr>
              <a:t>., 147.77 kg ha-1 ,T7 (Biochar at 5 kg/ha + Phosphate solubilizing bacteria at 2.5 kg/ha)i.e., 146.01 kg ha-1, T8 (Coir compost at 2.5 kg/ha + Vermicompost at 2.5 kg/ha+ Biochar at 2.5 kg/ha) i,e.,143.98 kg ha-1, T3 (Coir compost at 5 kg/ha + Rhizobium at 2.5 kg/ha)i.e., 141.59 kg ha-1 and T2 (Coir compost at 2.5 kg/ha + Phosphate solubilizing bacteria at 2.5 kg/ha) i.e., 130.84 kg ha-1. Lowest nitrogen uptake was observed in treatment T1 (control) </a:t>
            </a:r>
            <a:r>
              <a:rPr lang="en-IN" sz="2000" dirty="0" err="1">
                <a:latin typeface="Times New Roman" panose="02020603050405020304" pitchFamily="18" charset="0"/>
                <a:cs typeface="Times New Roman" panose="02020603050405020304" pitchFamily="18" charset="0"/>
              </a:rPr>
              <a:t>i,e</a:t>
            </a:r>
            <a:r>
              <a:rPr lang="en-IN" sz="2000" dirty="0">
                <a:latin typeface="Times New Roman" panose="02020603050405020304" pitchFamily="18" charset="0"/>
                <a:cs typeface="Times New Roman" panose="02020603050405020304" pitchFamily="18" charset="0"/>
              </a:rPr>
              <a:t>., 125.14 kg ha-1.</a:t>
            </a:r>
          </a:p>
        </p:txBody>
      </p:sp>
    </p:spTree>
    <p:extLst>
      <p:ext uri="{BB962C8B-B14F-4D97-AF65-F5344CB8AC3E}">
        <p14:creationId xmlns:p14="http://schemas.microsoft.com/office/powerpoint/2010/main" val="4087143714"/>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E80E40-102B-BC40-62A5-2CB9F0F9A54E}"/>
              </a:ext>
            </a:extLst>
          </p:cNvPr>
          <p:cNvPicPr>
            <a:picLocks noChangeAspect="1"/>
          </p:cNvPicPr>
          <p:nvPr/>
        </p:nvPicPr>
        <p:blipFill>
          <a:blip r:embed="rId2"/>
          <a:stretch>
            <a:fillRect/>
          </a:stretch>
        </p:blipFill>
        <p:spPr>
          <a:xfrm>
            <a:off x="929899" y="684857"/>
            <a:ext cx="9608949" cy="4916295"/>
          </a:xfrm>
          <a:prstGeom prst="rect">
            <a:avLst/>
          </a:prstGeom>
        </p:spPr>
      </p:pic>
      <p:sp>
        <p:nvSpPr>
          <p:cNvPr id="4" name="TextBox 3">
            <a:extLst>
              <a:ext uri="{FF2B5EF4-FFF2-40B4-BE49-F238E27FC236}">
                <a16:creationId xmlns:a16="http://schemas.microsoft.com/office/drawing/2014/main" id="{151BA282-97ED-9C52-8157-6E1414D9B828}"/>
              </a:ext>
            </a:extLst>
          </p:cNvPr>
          <p:cNvSpPr txBox="1"/>
          <p:nvPr/>
        </p:nvSpPr>
        <p:spPr>
          <a:xfrm>
            <a:off x="1053885" y="5601152"/>
            <a:ext cx="9283483" cy="400110"/>
          </a:xfrm>
          <a:prstGeom prst="rect">
            <a:avLst/>
          </a:prstGeom>
          <a:noFill/>
        </p:spPr>
        <p:txBody>
          <a:bodyPr wrap="square">
            <a:spAutoFit/>
          </a:bodyPr>
          <a:lstStyle/>
          <a:p>
            <a:pPr algn="ctr"/>
            <a:r>
              <a:rPr lang="en-US" sz="2000" b="1" dirty="0">
                <a:latin typeface="Times New Roman" panose="02020603050405020304" pitchFamily="18" charset="0"/>
                <a:cs typeface="Times New Roman" panose="02020603050405020304" pitchFamily="18" charset="0"/>
              </a:rPr>
              <a:t>Figure 1: Effect of compost and biofertilizer on nutrient uptake of black soybean</a:t>
            </a:r>
            <a:endParaRPr lang="en-IN"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73039"/>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4DDD8-FA52-986E-E444-C15EBAC096E1}"/>
              </a:ext>
            </a:extLst>
          </p:cNvPr>
          <p:cNvSpPr>
            <a:spLocks noGrp="1"/>
          </p:cNvSpPr>
          <p:nvPr>
            <p:ph type="title"/>
          </p:nvPr>
        </p:nvSpPr>
        <p:spPr>
          <a:xfrm>
            <a:off x="360947" y="365126"/>
            <a:ext cx="11454064" cy="934286"/>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3A985FEE-3068-0AE3-3D63-E90338F99442}"/>
              </a:ext>
            </a:extLst>
          </p:cNvPr>
          <p:cNvSpPr txBox="1"/>
          <p:nvPr/>
        </p:nvSpPr>
        <p:spPr>
          <a:xfrm>
            <a:off x="360947" y="1190924"/>
            <a:ext cx="11454063"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Finally, it could be concluded that the integration of biofertilizers, compost , nitrogen phosphorus and potassium enhanced the yield attributes such as pod length, pod weight, weight of 100 seeds, seed index and seed yield of black soybean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highest grain yield was recorded in the treatment (T4- Vermicompost at 2.5kg/ha + Phosphate solubilizing bacteria at 2.5kg/ha)1.88 t ha -1 through phosphorus , nitrogen and potassium and biofertilizer.</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Similarly, the highest nutrient content was also obtained from the integration 100% RDF + Vermicompost at 2.5kg/ha + Phosphate solubilizing bacteria at 2.5kg/ha through inorganic </a:t>
            </a:r>
            <a:r>
              <a:rPr lang="en-US" sz="2000" dirty="0" err="1">
                <a:latin typeface="Times New Roman" panose="02020603050405020304" pitchFamily="18" charset="0"/>
                <a:cs typeface="Times New Roman" panose="02020603050405020304" pitchFamily="18" charset="0"/>
              </a:rPr>
              <a:t>fertilzers</a:t>
            </a:r>
            <a:r>
              <a:rPr lang="en-US" sz="2000" dirty="0">
                <a:latin typeface="Times New Roman" panose="02020603050405020304" pitchFamily="18" charset="0"/>
                <a:cs typeface="Times New Roman" panose="02020603050405020304" pitchFamily="18" charset="0"/>
              </a:rPr>
              <a:t> coupled with organic fertilizers. Thus the objective of maximizing yields as well as maintaining soil health and productivity can be furnished by a balanced use of inorganic fertilizers conjunctively with fertilization and organic biofertilizers.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870351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39461-1169-4860-CE36-762A9A1C3599}"/>
              </a:ext>
            </a:extLst>
          </p:cNvPr>
          <p:cNvSpPr>
            <a:spLocks noGrp="1"/>
          </p:cNvSpPr>
          <p:nvPr>
            <p:ph type="title"/>
          </p:nvPr>
        </p:nvSpPr>
        <p:spPr>
          <a:xfrm>
            <a:off x="409074" y="365125"/>
            <a:ext cx="11478126" cy="1325563"/>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B4D885B4-AFBB-720A-4B48-0FA12C27D3DC}"/>
              </a:ext>
            </a:extLst>
          </p:cNvPr>
          <p:cNvSpPr txBox="1"/>
          <p:nvPr/>
        </p:nvSpPr>
        <p:spPr>
          <a:xfrm>
            <a:off x="304800" y="1323474"/>
            <a:ext cx="11582400"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Ferrier, L.K. (1975-1989). Simple processing of whole soybean. Processing of Conference for Scientists of Africa and South Asia on Soybean Production, Protection International Agriculture Publication. Urbana, Champaign, USA, Soybean 3 Report, 178-182.</a:t>
            </a:r>
          </a:p>
          <a:p>
            <a:pPr marL="342900" indent="-342900" algn="just">
              <a:lnSpc>
                <a:spcPct val="150000"/>
              </a:lnSpc>
              <a:buFont typeface="Wingdings" panose="05000000000000000000" pitchFamily="2" charset="2"/>
              <a:buChar char="q"/>
            </a:pPr>
            <a:r>
              <a:rPr lang="en-IN" sz="2000" i="1" dirty="0" err="1">
                <a:latin typeface="Times New Roman" panose="02020603050405020304" pitchFamily="18" charset="0"/>
                <a:cs typeface="Times New Roman" panose="02020603050405020304" pitchFamily="18" charset="0"/>
              </a:rPr>
              <a:t>Maheshbabu</a:t>
            </a:r>
            <a:r>
              <a:rPr lang="en-IN" sz="2000" i="1" dirty="0">
                <a:latin typeface="Times New Roman" panose="02020603050405020304" pitchFamily="18" charset="0"/>
                <a:cs typeface="Times New Roman" panose="02020603050405020304" pitchFamily="18" charset="0"/>
              </a:rPr>
              <a:t>, H.M., </a:t>
            </a:r>
            <a:r>
              <a:rPr lang="en-IN" sz="2000" i="1" dirty="0" err="1">
                <a:latin typeface="Times New Roman" panose="02020603050405020304" pitchFamily="18" charset="0"/>
                <a:cs typeface="Times New Roman" panose="02020603050405020304" pitchFamily="18" charset="0"/>
              </a:rPr>
              <a:t>Hunje</a:t>
            </a:r>
            <a:r>
              <a:rPr lang="en-IN" sz="2000" i="1" dirty="0">
                <a:latin typeface="Times New Roman" panose="02020603050405020304" pitchFamily="18" charset="0"/>
                <a:cs typeface="Times New Roman" panose="02020603050405020304" pitchFamily="18" charset="0"/>
              </a:rPr>
              <a:t>, R., Patil, N.B. and </a:t>
            </a:r>
            <a:r>
              <a:rPr lang="en-IN" sz="2000" i="1" dirty="0" err="1">
                <a:latin typeface="Times New Roman" panose="02020603050405020304" pitchFamily="18" charset="0"/>
                <a:cs typeface="Times New Roman" panose="02020603050405020304" pitchFamily="18" charset="0"/>
              </a:rPr>
              <a:t>Babalad</a:t>
            </a:r>
            <a:r>
              <a:rPr lang="en-IN" sz="2000" i="1" dirty="0">
                <a:latin typeface="Times New Roman" panose="02020603050405020304" pitchFamily="18" charset="0"/>
                <a:cs typeface="Times New Roman" panose="02020603050405020304" pitchFamily="18" charset="0"/>
              </a:rPr>
              <a:t>, H.B. (2008).Effect of organic manures on plant growth, seed yield and quality of soybean. Karnataka Journal of Agricultural Sciences, 21(2);219-221, 20.</a:t>
            </a:r>
          </a:p>
          <a:p>
            <a:pPr marL="342900" indent="-342900" algn="just">
              <a:lnSpc>
                <a:spcPct val="150000"/>
              </a:lnSpc>
              <a:buFont typeface="Wingdings" panose="05000000000000000000" pitchFamily="2" charset="2"/>
              <a:buChar char="q"/>
            </a:pPr>
            <a:r>
              <a:rPr lang="en-IN" sz="2000" i="1" dirty="0">
                <a:latin typeface="Times New Roman" panose="02020603050405020304" pitchFamily="18" charset="0"/>
                <a:cs typeface="Times New Roman" panose="02020603050405020304" pitchFamily="18" charset="0"/>
              </a:rPr>
              <a:t>Osaki, M., Morikawa, K, </a:t>
            </a:r>
            <a:r>
              <a:rPr lang="en-IN" sz="2000" i="1" dirty="0" err="1">
                <a:latin typeface="Times New Roman" panose="02020603050405020304" pitchFamily="18" charset="0"/>
                <a:cs typeface="Times New Roman" panose="02020603050405020304" pitchFamily="18" charset="0"/>
              </a:rPr>
              <a:t>Shinano</a:t>
            </a:r>
            <a:r>
              <a:rPr lang="en-IN" sz="2000" i="1" dirty="0">
                <a:latin typeface="Times New Roman" panose="02020603050405020304" pitchFamily="18" charset="0"/>
                <a:cs typeface="Times New Roman" panose="02020603050405020304" pitchFamily="18" charset="0"/>
              </a:rPr>
              <a:t>, T., </a:t>
            </a:r>
            <a:r>
              <a:rPr lang="en-IN" sz="2000" i="1" dirty="0" err="1">
                <a:latin typeface="Times New Roman" panose="02020603050405020304" pitchFamily="18" charset="0"/>
                <a:cs typeface="Times New Roman" panose="02020603050405020304" pitchFamily="18" charset="0"/>
              </a:rPr>
              <a:t>Urayama</a:t>
            </a:r>
            <a:r>
              <a:rPr lang="en-IN" sz="2000" i="1" dirty="0">
                <a:latin typeface="Times New Roman" panose="02020603050405020304" pitchFamily="18" charset="0"/>
                <a:cs typeface="Times New Roman" panose="02020603050405020304" pitchFamily="18" charset="0"/>
              </a:rPr>
              <a:t>. M. and Tadano. T.(1991). Productivity of high- yielding crops: II Comparison of N, P, K, Ca, and Mg accumulation and distribution among high-yielding crops. Soil Science and Plant Nutrition ,37;445-454.</a:t>
            </a:r>
          </a:p>
          <a:p>
            <a:pPr marL="342900" indent="-342900" algn="just">
              <a:lnSpc>
                <a:spcPct val="150000"/>
              </a:lnSpc>
              <a:buFont typeface="Wingdings" panose="05000000000000000000" pitchFamily="2" charset="2"/>
              <a:buChar char="q"/>
            </a:pPr>
            <a:r>
              <a:rPr lang="en-IN" sz="2000" i="1" dirty="0" err="1">
                <a:latin typeface="Times New Roman" panose="02020603050405020304" pitchFamily="18" charset="0"/>
                <a:cs typeface="Times New Roman" panose="02020603050405020304" pitchFamily="18" charset="0"/>
              </a:rPr>
              <a:t>Raghuwanshi</a:t>
            </a:r>
            <a:r>
              <a:rPr lang="en-IN" sz="2000" i="1" dirty="0">
                <a:latin typeface="Times New Roman" panose="02020603050405020304" pitchFamily="18" charset="0"/>
                <a:cs typeface="Times New Roman" panose="02020603050405020304" pitchFamily="18" charset="0"/>
              </a:rPr>
              <a:t>, C., </a:t>
            </a:r>
            <a:r>
              <a:rPr lang="en-IN" sz="2000" i="1" dirty="0" err="1">
                <a:latin typeface="Times New Roman" panose="02020603050405020304" pitchFamily="18" charset="0"/>
                <a:cs typeface="Times New Roman" panose="02020603050405020304" pitchFamily="18" charset="0"/>
              </a:rPr>
              <a:t>Khamparia</a:t>
            </a:r>
            <a:r>
              <a:rPr lang="en-IN" sz="2000" i="1" dirty="0">
                <a:latin typeface="Times New Roman" panose="02020603050405020304" pitchFamily="18" charset="0"/>
                <a:cs typeface="Times New Roman" panose="02020603050405020304" pitchFamily="18" charset="0"/>
              </a:rPr>
              <a:t>, N.K., Thakur, R., </a:t>
            </a:r>
            <a:r>
              <a:rPr lang="en-IN" sz="2000" i="1" dirty="0" err="1">
                <a:latin typeface="Times New Roman" panose="02020603050405020304" pitchFamily="18" charset="0"/>
                <a:cs typeface="Times New Roman" panose="02020603050405020304" pitchFamily="18" charset="0"/>
              </a:rPr>
              <a:t>Sahare</a:t>
            </a:r>
            <a:r>
              <a:rPr lang="en-IN" sz="2000" i="1" dirty="0">
                <a:latin typeface="Times New Roman" panose="02020603050405020304" pitchFamily="18" charset="0"/>
                <a:cs typeface="Times New Roman" panose="02020603050405020304" pitchFamily="18" charset="0"/>
              </a:rPr>
              <a:t>, S.K., Sharma, V. and Dwivedi, B.S. (2016).Impact of long term application of inorganic fertilizers and organic manure on yield attribute characters, yield of soybean and soil fertility in a </a:t>
            </a:r>
            <a:r>
              <a:rPr lang="en-IN" sz="2000" i="1" dirty="0" err="1">
                <a:latin typeface="Times New Roman" panose="02020603050405020304" pitchFamily="18" charset="0"/>
                <a:cs typeface="Times New Roman" panose="02020603050405020304" pitchFamily="18" charset="0"/>
              </a:rPr>
              <a:t>Vertisol</a:t>
            </a:r>
            <a:r>
              <a:rPr lang="en-IN" sz="2000" i="1" dirty="0">
                <a:latin typeface="Times New Roman" panose="02020603050405020304" pitchFamily="18" charset="0"/>
                <a:cs typeface="Times New Roman" panose="02020603050405020304" pitchFamily="18" charset="0"/>
              </a:rPr>
              <a:t>. Ecology ,Environment and Conservation , 22(2); 745-753.</a:t>
            </a:r>
          </a:p>
        </p:txBody>
      </p:sp>
    </p:spTree>
    <p:extLst>
      <p:ext uri="{BB962C8B-B14F-4D97-AF65-F5344CB8AC3E}">
        <p14:creationId xmlns:p14="http://schemas.microsoft.com/office/powerpoint/2010/main" val="952441128"/>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25392-1109-4434-A1FA-0724721AB679}"/>
              </a:ext>
            </a:extLst>
          </p:cNvPr>
          <p:cNvSpPr>
            <a:spLocks noGrp="1"/>
          </p:cNvSpPr>
          <p:nvPr>
            <p:ph type="title"/>
          </p:nvPr>
        </p:nvSpPr>
        <p:spPr>
          <a:xfrm>
            <a:off x="838200" y="365125"/>
            <a:ext cx="10515600" cy="5369248"/>
          </a:xfrm>
        </p:spPr>
        <p:txBody>
          <a:bodyPr>
            <a:normAutofit/>
          </a:bodyPr>
          <a:lstStyle/>
          <a:p>
            <a:pPr algn="ct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br>
              <a:rPr lang="en-US" sz="5000" b="1" dirty="0">
                <a:latin typeface="Times New Roman" panose="02020603050405020304" pitchFamily="18" charset="0"/>
                <a:cs typeface="Times New Roman" panose="02020603050405020304" pitchFamily="18" charset="0"/>
              </a:rPr>
            </a:b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9138396"/>
      </p:ext>
    </p:extLst>
  </p:cSld>
  <p:clrMapOvr>
    <a:masterClrMapping/>
  </p:clrMapOvr>
  <p:transition spd="slow">
    <p:wipe/>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34</TotalTime>
  <Words>1181</Words>
  <Application>Microsoft Office PowerPoint</Application>
  <PresentationFormat>Widescreen</PresentationFormat>
  <Paragraphs>30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Century Gothic</vt:lpstr>
      <vt:lpstr>Times New Roman</vt:lpstr>
      <vt:lpstr>Wingdings</vt:lpstr>
      <vt:lpstr>Wingdings 3</vt:lpstr>
      <vt:lpstr>Wisp</vt:lpstr>
      <vt:lpstr>   NUTRIENT UPTAKE MECHANISMS IN BLACK SOYBEAN (GLYCINE MAX) : FACTORS FOR AGRICULTURE AND NUTRITION</vt:lpstr>
      <vt:lpstr>INTRODUCTION</vt:lpstr>
      <vt:lpstr>MATERIALS AND METHODS</vt:lpstr>
      <vt:lpstr>PowerPoint Presentation</vt:lpstr>
      <vt:lpstr>RESULT AND DISCUSSION</vt:lpstr>
      <vt:lpstr>PowerPoint Presentation</vt:lpstr>
      <vt:lpstr>CONCLUSION</vt:lpstr>
      <vt:lpstr>REFERENCES</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cp:revision>
  <dcterms:created xsi:type="dcterms:W3CDTF">2024-10-15T06:26:13Z</dcterms:created>
  <dcterms:modified xsi:type="dcterms:W3CDTF">2024-10-15T09:58:35Z</dcterms:modified>
</cp:coreProperties>
</file>