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63DD3-FE23-0F54-FD02-3CFD30F610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11F535EC-E170-273B-8A0C-0008493F1B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9B1B9929-22F1-5D53-78FE-9A1E3CC2890D}"/>
              </a:ext>
            </a:extLst>
          </p:cNvPr>
          <p:cNvSpPr>
            <a:spLocks noGrp="1"/>
          </p:cNvSpPr>
          <p:nvPr>
            <p:ph type="dt" sz="half" idx="10"/>
          </p:nvPr>
        </p:nvSpPr>
        <p:spPr/>
        <p:txBody>
          <a:bodyPr/>
          <a:lstStyle/>
          <a:p>
            <a:fld id="{CEA94DC1-0824-475D-8833-2DACA5009BAE}" type="datetimeFigureOut">
              <a:rPr lang="en-IN" smtClean="0"/>
              <a:t>27-11-2024</a:t>
            </a:fld>
            <a:endParaRPr lang="en-IN"/>
          </a:p>
        </p:txBody>
      </p:sp>
      <p:sp>
        <p:nvSpPr>
          <p:cNvPr id="5" name="Footer Placeholder 4">
            <a:extLst>
              <a:ext uri="{FF2B5EF4-FFF2-40B4-BE49-F238E27FC236}">
                <a16:creationId xmlns:a16="http://schemas.microsoft.com/office/drawing/2014/main" id="{C4E5CB4C-0139-5848-247E-F097EF9F5AE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A9E53BC-C723-6AE7-363C-B37B0CD153E1}"/>
              </a:ext>
            </a:extLst>
          </p:cNvPr>
          <p:cNvSpPr>
            <a:spLocks noGrp="1"/>
          </p:cNvSpPr>
          <p:nvPr>
            <p:ph type="sldNum" sz="quarter" idx="12"/>
          </p:nvPr>
        </p:nvSpPr>
        <p:spPr/>
        <p:txBody>
          <a:bodyPr/>
          <a:lstStyle/>
          <a:p>
            <a:fld id="{F98FE876-571E-4686-82EB-AD16F46B2A59}" type="slidenum">
              <a:rPr lang="en-IN" smtClean="0"/>
              <a:t>‹#›</a:t>
            </a:fld>
            <a:endParaRPr lang="en-IN"/>
          </a:p>
        </p:txBody>
      </p:sp>
    </p:spTree>
    <p:extLst>
      <p:ext uri="{BB962C8B-B14F-4D97-AF65-F5344CB8AC3E}">
        <p14:creationId xmlns:p14="http://schemas.microsoft.com/office/powerpoint/2010/main" val="1312343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4CE8E-C084-7859-8DD2-3362E02FA0EC}"/>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02D029A4-55AB-4678-BC25-50F7AFB913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3B7AEC44-A382-54D3-0FBF-D385178CC0A4}"/>
              </a:ext>
            </a:extLst>
          </p:cNvPr>
          <p:cNvSpPr>
            <a:spLocks noGrp="1"/>
          </p:cNvSpPr>
          <p:nvPr>
            <p:ph type="dt" sz="half" idx="10"/>
          </p:nvPr>
        </p:nvSpPr>
        <p:spPr/>
        <p:txBody>
          <a:bodyPr/>
          <a:lstStyle/>
          <a:p>
            <a:fld id="{CEA94DC1-0824-475D-8833-2DACA5009BAE}" type="datetimeFigureOut">
              <a:rPr lang="en-IN" smtClean="0"/>
              <a:t>27-11-2024</a:t>
            </a:fld>
            <a:endParaRPr lang="en-IN"/>
          </a:p>
        </p:txBody>
      </p:sp>
      <p:sp>
        <p:nvSpPr>
          <p:cNvPr id="5" name="Footer Placeholder 4">
            <a:extLst>
              <a:ext uri="{FF2B5EF4-FFF2-40B4-BE49-F238E27FC236}">
                <a16:creationId xmlns:a16="http://schemas.microsoft.com/office/drawing/2014/main" id="{07FDA442-DB43-C7E9-1C2B-A3903D78068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C4CC9EF-E8C0-9371-B50A-E436F02B5EB2}"/>
              </a:ext>
            </a:extLst>
          </p:cNvPr>
          <p:cNvSpPr>
            <a:spLocks noGrp="1"/>
          </p:cNvSpPr>
          <p:nvPr>
            <p:ph type="sldNum" sz="quarter" idx="12"/>
          </p:nvPr>
        </p:nvSpPr>
        <p:spPr/>
        <p:txBody>
          <a:bodyPr/>
          <a:lstStyle/>
          <a:p>
            <a:fld id="{F98FE876-571E-4686-82EB-AD16F46B2A59}" type="slidenum">
              <a:rPr lang="en-IN" smtClean="0"/>
              <a:t>‹#›</a:t>
            </a:fld>
            <a:endParaRPr lang="en-IN"/>
          </a:p>
        </p:txBody>
      </p:sp>
    </p:spTree>
    <p:extLst>
      <p:ext uri="{BB962C8B-B14F-4D97-AF65-F5344CB8AC3E}">
        <p14:creationId xmlns:p14="http://schemas.microsoft.com/office/powerpoint/2010/main" val="630126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9B423-B2A8-7711-A9A6-C3B79A42C6B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F6EDE806-40F8-1273-F6E0-7727AC08ACC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2090D3B-710A-533B-A293-6286D62AAE09}"/>
              </a:ext>
            </a:extLst>
          </p:cNvPr>
          <p:cNvSpPr>
            <a:spLocks noGrp="1"/>
          </p:cNvSpPr>
          <p:nvPr>
            <p:ph type="dt" sz="half" idx="10"/>
          </p:nvPr>
        </p:nvSpPr>
        <p:spPr/>
        <p:txBody>
          <a:bodyPr/>
          <a:lstStyle/>
          <a:p>
            <a:fld id="{CEA94DC1-0824-475D-8833-2DACA5009BAE}" type="datetimeFigureOut">
              <a:rPr lang="en-IN" smtClean="0"/>
              <a:t>27-11-2024</a:t>
            </a:fld>
            <a:endParaRPr lang="en-IN"/>
          </a:p>
        </p:txBody>
      </p:sp>
      <p:sp>
        <p:nvSpPr>
          <p:cNvPr id="5" name="Footer Placeholder 4">
            <a:extLst>
              <a:ext uri="{FF2B5EF4-FFF2-40B4-BE49-F238E27FC236}">
                <a16:creationId xmlns:a16="http://schemas.microsoft.com/office/drawing/2014/main" id="{7CD79A2A-6E05-0866-A7D2-FB665D59F4C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A687AA1-3658-5E00-29C4-D19C5BCA14CB}"/>
              </a:ext>
            </a:extLst>
          </p:cNvPr>
          <p:cNvSpPr>
            <a:spLocks noGrp="1"/>
          </p:cNvSpPr>
          <p:nvPr>
            <p:ph type="sldNum" sz="quarter" idx="12"/>
          </p:nvPr>
        </p:nvSpPr>
        <p:spPr/>
        <p:txBody>
          <a:bodyPr/>
          <a:lstStyle/>
          <a:p>
            <a:fld id="{F98FE876-571E-4686-82EB-AD16F46B2A59}" type="slidenum">
              <a:rPr lang="en-IN" smtClean="0"/>
              <a:t>‹#›</a:t>
            </a:fld>
            <a:endParaRPr lang="en-IN"/>
          </a:p>
        </p:txBody>
      </p:sp>
    </p:spTree>
    <p:extLst>
      <p:ext uri="{BB962C8B-B14F-4D97-AF65-F5344CB8AC3E}">
        <p14:creationId xmlns:p14="http://schemas.microsoft.com/office/powerpoint/2010/main" val="3191496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93253-A7E3-2BC9-6E29-822562E4908B}"/>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097E2B4D-EEAA-2DE0-89EB-12DE195FAE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634240DD-FB19-3753-D2DD-4A4E74E5DAA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C14DD8DB-C13F-6AB3-7361-267EDDB9E091}"/>
              </a:ext>
            </a:extLst>
          </p:cNvPr>
          <p:cNvSpPr>
            <a:spLocks noGrp="1"/>
          </p:cNvSpPr>
          <p:nvPr>
            <p:ph type="dt" sz="half" idx="10"/>
          </p:nvPr>
        </p:nvSpPr>
        <p:spPr/>
        <p:txBody>
          <a:bodyPr/>
          <a:lstStyle/>
          <a:p>
            <a:fld id="{CEA94DC1-0824-475D-8833-2DACA5009BAE}" type="datetimeFigureOut">
              <a:rPr lang="en-IN" smtClean="0"/>
              <a:t>27-11-2024</a:t>
            </a:fld>
            <a:endParaRPr lang="en-IN"/>
          </a:p>
        </p:txBody>
      </p:sp>
      <p:sp>
        <p:nvSpPr>
          <p:cNvPr id="6" name="Footer Placeholder 5">
            <a:extLst>
              <a:ext uri="{FF2B5EF4-FFF2-40B4-BE49-F238E27FC236}">
                <a16:creationId xmlns:a16="http://schemas.microsoft.com/office/drawing/2014/main" id="{AD795B67-7502-E8B4-117D-26575DA91B57}"/>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677AAE5-2197-4BEA-6FF3-8E29084877E4}"/>
              </a:ext>
            </a:extLst>
          </p:cNvPr>
          <p:cNvSpPr>
            <a:spLocks noGrp="1"/>
          </p:cNvSpPr>
          <p:nvPr>
            <p:ph type="sldNum" sz="quarter" idx="12"/>
          </p:nvPr>
        </p:nvSpPr>
        <p:spPr/>
        <p:txBody>
          <a:bodyPr/>
          <a:lstStyle/>
          <a:p>
            <a:fld id="{F98FE876-571E-4686-82EB-AD16F46B2A59}" type="slidenum">
              <a:rPr lang="en-IN" smtClean="0"/>
              <a:t>‹#›</a:t>
            </a:fld>
            <a:endParaRPr lang="en-IN"/>
          </a:p>
        </p:txBody>
      </p:sp>
    </p:spTree>
    <p:extLst>
      <p:ext uri="{BB962C8B-B14F-4D97-AF65-F5344CB8AC3E}">
        <p14:creationId xmlns:p14="http://schemas.microsoft.com/office/powerpoint/2010/main" val="1459055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AF2DD-B823-6567-20F8-8594187F70EA}"/>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05D3F4DA-1EB7-9381-B04F-BA102FEA94B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38FBA49-E313-71DC-0267-A6F3302A113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F49991C2-71C2-C604-472F-69EE53FD22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24DB935-3F2E-74B7-2303-5678F98817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14391811-6540-A0EA-47B8-981BF1843D43}"/>
              </a:ext>
            </a:extLst>
          </p:cNvPr>
          <p:cNvSpPr>
            <a:spLocks noGrp="1"/>
          </p:cNvSpPr>
          <p:nvPr>
            <p:ph type="dt" sz="half" idx="10"/>
          </p:nvPr>
        </p:nvSpPr>
        <p:spPr/>
        <p:txBody>
          <a:bodyPr/>
          <a:lstStyle/>
          <a:p>
            <a:fld id="{CEA94DC1-0824-475D-8833-2DACA5009BAE}" type="datetimeFigureOut">
              <a:rPr lang="en-IN" smtClean="0"/>
              <a:t>27-11-2024</a:t>
            </a:fld>
            <a:endParaRPr lang="en-IN"/>
          </a:p>
        </p:txBody>
      </p:sp>
      <p:sp>
        <p:nvSpPr>
          <p:cNvPr id="8" name="Footer Placeholder 7">
            <a:extLst>
              <a:ext uri="{FF2B5EF4-FFF2-40B4-BE49-F238E27FC236}">
                <a16:creationId xmlns:a16="http://schemas.microsoft.com/office/drawing/2014/main" id="{B1967A7B-51EC-D597-A337-E71C46E8A4DB}"/>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8DE5E21C-E06E-E3D5-D780-9C64983F1E17}"/>
              </a:ext>
            </a:extLst>
          </p:cNvPr>
          <p:cNvSpPr>
            <a:spLocks noGrp="1"/>
          </p:cNvSpPr>
          <p:nvPr>
            <p:ph type="sldNum" sz="quarter" idx="12"/>
          </p:nvPr>
        </p:nvSpPr>
        <p:spPr/>
        <p:txBody>
          <a:bodyPr/>
          <a:lstStyle/>
          <a:p>
            <a:fld id="{F98FE876-571E-4686-82EB-AD16F46B2A59}" type="slidenum">
              <a:rPr lang="en-IN" smtClean="0"/>
              <a:t>‹#›</a:t>
            </a:fld>
            <a:endParaRPr lang="en-IN"/>
          </a:p>
        </p:txBody>
      </p:sp>
    </p:spTree>
    <p:extLst>
      <p:ext uri="{BB962C8B-B14F-4D97-AF65-F5344CB8AC3E}">
        <p14:creationId xmlns:p14="http://schemas.microsoft.com/office/powerpoint/2010/main" val="6004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1C447-A80F-8CDA-685C-6F040F8F3391}"/>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614E10FB-272E-60AF-51EC-9E1189DF5E37}"/>
              </a:ext>
            </a:extLst>
          </p:cNvPr>
          <p:cNvSpPr>
            <a:spLocks noGrp="1"/>
          </p:cNvSpPr>
          <p:nvPr>
            <p:ph type="dt" sz="half" idx="10"/>
          </p:nvPr>
        </p:nvSpPr>
        <p:spPr/>
        <p:txBody>
          <a:bodyPr/>
          <a:lstStyle/>
          <a:p>
            <a:fld id="{CEA94DC1-0824-475D-8833-2DACA5009BAE}" type="datetimeFigureOut">
              <a:rPr lang="en-IN" smtClean="0"/>
              <a:t>27-11-2024</a:t>
            </a:fld>
            <a:endParaRPr lang="en-IN"/>
          </a:p>
        </p:txBody>
      </p:sp>
      <p:sp>
        <p:nvSpPr>
          <p:cNvPr id="4" name="Footer Placeholder 3">
            <a:extLst>
              <a:ext uri="{FF2B5EF4-FFF2-40B4-BE49-F238E27FC236}">
                <a16:creationId xmlns:a16="http://schemas.microsoft.com/office/drawing/2014/main" id="{A2668D7A-5BCA-41B1-9CED-C4843B66CF49}"/>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40BAEF3E-098F-B81C-7E65-6247C70F25C7}"/>
              </a:ext>
            </a:extLst>
          </p:cNvPr>
          <p:cNvSpPr>
            <a:spLocks noGrp="1"/>
          </p:cNvSpPr>
          <p:nvPr>
            <p:ph type="sldNum" sz="quarter" idx="12"/>
          </p:nvPr>
        </p:nvSpPr>
        <p:spPr/>
        <p:txBody>
          <a:bodyPr/>
          <a:lstStyle/>
          <a:p>
            <a:fld id="{F98FE876-571E-4686-82EB-AD16F46B2A59}" type="slidenum">
              <a:rPr lang="en-IN" smtClean="0"/>
              <a:t>‹#›</a:t>
            </a:fld>
            <a:endParaRPr lang="en-IN"/>
          </a:p>
        </p:txBody>
      </p:sp>
    </p:spTree>
    <p:extLst>
      <p:ext uri="{BB962C8B-B14F-4D97-AF65-F5344CB8AC3E}">
        <p14:creationId xmlns:p14="http://schemas.microsoft.com/office/powerpoint/2010/main" val="3223447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EF9E15-87D6-224A-94B9-FFE62D2A8989}"/>
              </a:ext>
            </a:extLst>
          </p:cNvPr>
          <p:cNvSpPr>
            <a:spLocks noGrp="1"/>
          </p:cNvSpPr>
          <p:nvPr>
            <p:ph type="dt" sz="half" idx="10"/>
          </p:nvPr>
        </p:nvSpPr>
        <p:spPr/>
        <p:txBody>
          <a:bodyPr/>
          <a:lstStyle/>
          <a:p>
            <a:fld id="{CEA94DC1-0824-475D-8833-2DACA5009BAE}" type="datetimeFigureOut">
              <a:rPr lang="en-IN" smtClean="0"/>
              <a:t>27-11-2024</a:t>
            </a:fld>
            <a:endParaRPr lang="en-IN"/>
          </a:p>
        </p:txBody>
      </p:sp>
      <p:sp>
        <p:nvSpPr>
          <p:cNvPr id="3" name="Footer Placeholder 2">
            <a:extLst>
              <a:ext uri="{FF2B5EF4-FFF2-40B4-BE49-F238E27FC236}">
                <a16:creationId xmlns:a16="http://schemas.microsoft.com/office/drawing/2014/main" id="{3639C023-D360-FE9E-D256-CFBC8CFA58D2}"/>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16907F9F-3C41-3084-CECC-50B5A9179161}"/>
              </a:ext>
            </a:extLst>
          </p:cNvPr>
          <p:cNvSpPr>
            <a:spLocks noGrp="1"/>
          </p:cNvSpPr>
          <p:nvPr>
            <p:ph type="sldNum" sz="quarter" idx="12"/>
          </p:nvPr>
        </p:nvSpPr>
        <p:spPr/>
        <p:txBody>
          <a:bodyPr/>
          <a:lstStyle/>
          <a:p>
            <a:fld id="{F98FE876-571E-4686-82EB-AD16F46B2A59}" type="slidenum">
              <a:rPr lang="en-IN" smtClean="0"/>
              <a:t>‹#›</a:t>
            </a:fld>
            <a:endParaRPr lang="en-IN"/>
          </a:p>
        </p:txBody>
      </p:sp>
    </p:spTree>
    <p:extLst>
      <p:ext uri="{BB962C8B-B14F-4D97-AF65-F5344CB8AC3E}">
        <p14:creationId xmlns:p14="http://schemas.microsoft.com/office/powerpoint/2010/main" val="12043392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49285-109D-2542-9B79-EA56D662FD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EC50322A-8D4B-9927-1C72-8408680BE9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3DC3BE36-8035-6F7A-857E-53582EA36A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F4E8FC-36F9-3D1B-497E-12BC2F0F3637}"/>
              </a:ext>
            </a:extLst>
          </p:cNvPr>
          <p:cNvSpPr>
            <a:spLocks noGrp="1"/>
          </p:cNvSpPr>
          <p:nvPr>
            <p:ph type="dt" sz="half" idx="10"/>
          </p:nvPr>
        </p:nvSpPr>
        <p:spPr/>
        <p:txBody>
          <a:bodyPr/>
          <a:lstStyle/>
          <a:p>
            <a:fld id="{CEA94DC1-0824-475D-8833-2DACA5009BAE}" type="datetimeFigureOut">
              <a:rPr lang="en-IN" smtClean="0"/>
              <a:t>27-11-2024</a:t>
            </a:fld>
            <a:endParaRPr lang="en-IN"/>
          </a:p>
        </p:txBody>
      </p:sp>
      <p:sp>
        <p:nvSpPr>
          <p:cNvPr id="6" name="Footer Placeholder 5">
            <a:extLst>
              <a:ext uri="{FF2B5EF4-FFF2-40B4-BE49-F238E27FC236}">
                <a16:creationId xmlns:a16="http://schemas.microsoft.com/office/drawing/2014/main" id="{C9AC21AF-086C-045F-DFB5-CDDD69427A07}"/>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F4C643F0-5116-7869-E0F9-D39C211F8244}"/>
              </a:ext>
            </a:extLst>
          </p:cNvPr>
          <p:cNvSpPr>
            <a:spLocks noGrp="1"/>
          </p:cNvSpPr>
          <p:nvPr>
            <p:ph type="sldNum" sz="quarter" idx="12"/>
          </p:nvPr>
        </p:nvSpPr>
        <p:spPr/>
        <p:txBody>
          <a:bodyPr/>
          <a:lstStyle/>
          <a:p>
            <a:fld id="{F98FE876-571E-4686-82EB-AD16F46B2A59}" type="slidenum">
              <a:rPr lang="en-IN" smtClean="0"/>
              <a:t>‹#›</a:t>
            </a:fld>
            <a:endParaRPr lang="en-IN"/>
          </a:p>
        </p:txBody>
      </p:sp>
    </p:spTree>
    <p:extLst>
      <p:ext uri="{BB962C8B-B14F-4D97-AF65-F5344CB8AC3E}">
        <p14:creationId xmlns:p14="http://schemas.microsoft.com/office/powerpoint/2010/main" val="2745112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9054CD-72D4-90F5-9DEC-AE32B692C7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845B7A43-7370-58D2-31E7-35DCA31EF9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91B48104-DEF4-0BF9-739E-12606F6943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7B1CBC8-057B-FB83-8BD1-9DB4701B692E}"/>
              </a:ext>
            </a:extLst>
          </p:cNvPr>
          <p:cNvSpPr>
            <a:spLocks noGrp="1"/>
          </p:cNvSpPr>
          <p:nvPr>
            <p:ph type="dt" sz="half" idx="10"/>
          </p:nvPr>
        </p:nvSpPr>
        <p:spPr/>
        <p:txBody>
          <a:bodyPr/>
          <a:lstStyle/>
          <a:p>
            <a:fld id="{CEA94DC1-0824-475D-8833-2DACA5009BAE}" type="datetimeFigureOut">
              <a:rPr lang="en-IN" smtClean="0"/>
              <a:t>27-11-2024</a:t>
            </a:fld>
            <a:endParaRPr lang="en-IN"/>
          </a:p>
        </p:txBody>
      </p:sp>
      <p:sp>
        <p:nvSpPr>
          <p:cNvPr id="6" name="Footer Placeholder 5">
            <a:extLst>
              <a:ext uri="{FF2B5EF4-FFF2-40B4-BE49-F238E27FC236}">
                <a16:creationId xmlns:a16="http://schemas.microsoft.com/office/drawing/2014/main" id="{82F9908E-FA79-B465-65B7-ABFDECAA0D7B}"/>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76E65F8-D665-9AC5-BE43-23CA6D89DB49}"/>
              </a:ext>
            </a:extLst>
          </p:cNvPr>
          <p:cNvSpPr>
            <a:spLocks noGrp="1"/>
          </p:cNvSpPr>
          <p:nvPr>
            <p:ph type="sldNum" sz="quarter" idx="12"/>
          </p:nvPr>
        </p:nvSpPr>
        <p:spPr/>
        <p:txBody>
          <a:bodyPr/>
          <a:lstStyle/>
          <a:p>
            <a:fld id="{F98FE876-571E-4686-82EB-AD16F46B2A59}" type="slidenum">
              <a:rPr lang="en-IN" smtClean="0"/>
              <a:t>‹#›</a:t>
            </a:fld>
            <a:endParaRPr lang="en-IN"/>
          </a:p>
        </p:txBody>
      </p:sp>
    </p:spTree>
    <p:extLst>
      <p:ext uri="{BB962C8B-B14F-4D97-AF65-F5344CB8AC3E}">
        <p14:creationId xmlns:p14="http://schemas.microsoft.com/office/powerpoint/2010/main" val="15659551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ED0E3C-1585-AEE2-D81C-A60F17EADEAD}"/>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7AB3D3D-99A2-B92D-169D-19B68B76822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F4894DD-0898-DCF1-94B0-6830696A633E}"/>
              </a:ext>
            </a:extLst>
          </p:cNvPr>
          <p:cNvSpPr>
            <a:spLocks noGrp="1"/>
          </p:cNvSpPr>
          <p:nvPr>
            <p:ph type="dt" sz="half" idx="10"/>
          </p:nvPr>
        </p:nvSpPr>
        <p:spPr/>
        <p:txBody>
          <a:bodyPr/>
          <a:lstStyle/>
          <a:p>
            <a:fld id="{CEA94DC1-0824-475D-8833-2DACA5009BAE}" type="datetimeFigureOut">
              <a:rPr lang="en-IN" smtClean="0"/>
              <a:t>27-11-2024</a:t>
            </a:fld>
            <a:endParaRPr lang="en-IN"/>
          </a:p>
        </p:txBody>
      </p:sp>
      <p:sp>
        <p:nvSpPr>
          <p:cNvPr id="5" name="Footer Placeholder 4">
            <a:extLst>
              <a:ext uri="{FF2B5EF4-FFF2-40B4-BE49-F238E27FC236}">
                <a16:creationId xmlns:a16="http://schemas.microsoft.com/office/drawing/2014/main" id="{A873FC48-FE68-ABAC-33EB-9C135EAD20A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DC2E793-23CC-892E-7974-9AAEC8E50518}"/>
              </a:ext>
            </a:extLst>
          </p:cNvPr>
          <p:cNvSpPr>
            <a:spLocks noGrp="1"/>
          </p:cNvSpPr>
          <p:nvPr>
            <p:ph type="sldNum" sz="quarter" idx="12"/>
          </p:nvPr>
        </p:nvSpPr>
        <p:spPr/>
        <p:txBody>
          <a:bodyPr/>
          <a:lstStyle/>
          <a:p>
            <a:fld id="{F98FE876-571E-4686-82EB-AD16F46B2A59}" type="slidenum">
              <a:rPr lang="en-IN" smtClean="0"/>
              <a:t>‹#›</a:t>
            </a:fld>
            <a:endParaRPr lang="en-IN"/>
          </a:p>
        </p:txBody>
      </p:sp>
    </p:spTree>
    <p:extLst>
      <p:ext uri="{BB962C8B-B14F-4D97-AF65-F5344CB8AC3E}">
        <p14:creationId xmlns:p14="http://schemas.microsoft.com/office/powerpoint/2010/main" val="144684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ADFEEC-DEB2-EE10-14FC-235CAEFF7D1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B33DD136-2891-C551-9F1F-46E8AD9CB07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B2BDDB5-1BF7-EFA8-9076-745D9129874A}"/>
              </a:ext>
            </a:extLst>
          </p:cNvPr>
          <p:cNvSpPr>
            <a:spLocks noGrp="1"/>
          </p:cNvSpPr>
          <p:nvPr>
            <p:ph type="dt" sz="half" idx="10"/>
          </p:nvPr>
        </p:nvSpPr>
        <p:spPr/>
        <p:txBody>
          <a:bodyPr/>
          <a:lstStyle/>
          <a:p>
            <a:fld id="{CEA94DC1-0824-475D-8833-2DACA5009BAE}" type="datetimeFigureOut">
              <a:rPr lang="en-IN" smtClean="0"/>
              <a:t>27-11-2024</a:t>
            </a:fld>
            <a:endParaRPr lang="en-IN"/>
          </a:p>
        </p:txBody>
      </p:sp>
      <p:sp>
        <p:nvSpPr>
          <p:cNvPr id="5" name="Footer Placeholder 4">
            <a:extLst>
              <a:ext uri="{FF2B5EF4-FFF2-40B4-BE49-F238E27FC236}">
                <a16:creationId xmlns:a16="http://schemas.microsoft.com/office/drawing/2014/main" id="{60F37C57-F5BC-E0D2-11DF-CBF2D9D08B1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EFB7F1F-30AF-917D-78D5-8436E0E8E70E}"/>
              </a:ext>
            </a:extLst>
          </p:cNvPr>
          <p:cNvSpPr>
            <a:spLocks noGrp="1"/>
          </p:cNvSpPr>
          <p:nvPr>
            <p:ph type="sldNum" sz="quarter" idx="12"/>
          </p:nvPr>
        </p:nvSpPr>
        <p:spPr/>
        <p:txBody>
          <a:bodyPr/>
          <a:lstStyle/>
          <a:p>
            <a:fld id="{F98FE876-571E-4686-82EB-AD16F46B2A59}" type="slidenum">
              <a:rPr lang="en-IN" smtClean="0"/>
              <a:t>‹#›</a:t>
            </a:fld>
            <a:endParaRPr lang="en-IN"/>
          </a:p>
        </p:txBody>
      </p:sp>
    </p:spTree>
    <p:extLst>
      <p:ext uri="{BB962C8B-B14F-4D97-AF65-F5344CB8AC3E}">
        <p14:creationId xmlns:p14="http://schemas.microsoft.com/office/powerpoint/2010/main" val="1949305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670F476-32C9-774F-8BB2-899BB0CA28E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DF30354E-804F-31FA-5953-7173E1C2DE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797ED0FC-5F0D-978F-B15C-8523D4E7BA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A94DC1-0824-475D-8833-2DACA5009BAE}" type="datetimeFigureOut">
              <a:rPr lang="en-IN" smtClean="0"/>
              <a:t>27-11-2024</a:t>
            </a:fld>
            <a:endParaRPr lang="en-IN"/>
          </a:p>
        </p:txBody>
      </p:sp>
      <p:sp>
        <p:nvSpPr>
          <p:cNvPr id="5" name="Footer Placeholder 4">
            <a:extLst>
              <a:ext uri="{FF2B5EF4-FFF2-40B4-BE49-F238E27FC236}">
                <a16:creationId xmlns:a16="http://schemas.microsoft.com/office/drawing/2014/main" id="{3FC8C47A-2CD4-B27D-425E-B6428CE55D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B37F39D1-5287-1EA5-6B8C-C291C7AFC7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8FE876-571E-4686-82EB-AD16F46B2A59}" type="slidenum">
              <a:rPr lang="en-IN" smtClean="0"/>
              <a:t>‹#›</a:t>
            </a:fld>
            <a:endParaRPr lang="en-IN"/>
          </a:p>
        </p:txBody>
      </p:sp>
    </p:spTree>
    <p:extLst>
      <p:ext uri="{BB962C8B-B14F-4D97-AF65-F5344CB8AC3E}">
        <p14:creationId xmlns:p14="http://schemas.microsoft.com/office/powerpoint/2010/main" val="33730363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www.pharmaceutical-technology.com/contractors/drug_delivery/avera/avera2.html.%20Nov%202010" TargetMode="Externa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pt Background Vectors &amp; Illustrations for Free Download ...">
            <a:extLst>
              <a:ext uri="{FF2B5EF4-FFF2-40B4-BE49-F238E27FC236}">
                <a16:creationId xmlns:a16="http://schemas.microsoft.com/office/drawing/2014/main" id="{43FCB12C-3EC4-EBF2-3469-0979818B21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87CFD24-F659-7BFF-69FC-3E2E60AACDC0}"/>
              </a:ext>
            </a:extLst>
          </p:cNvPr>
          <p:cNvSpPr>
            <a:spLocks noGrp="1"/>
          </p:cNvSpPr>
          <p:nvPr>
            <p:ph type="ctrTitle"/>
          </p:nvPr>
        </p:nvSpPr>
        <p:spPr>
          <a:xfrm>
            <a:off x="927651" y="287476"/>
            <a:ext cx="10893287" cy="2387600"/>
          </a:xfrm>
        </p:spPr>
        <p:txBody>
          <a:bodyPr>
            <a:normAutofit/>
          </a:bodyPr>
          <a:lstStyle/>
          <a:p>
            <a:pPr>
              <a:lnSpc>
                <a:spcPct val="150000"/>
              </a:lnSpc>
            </a:pPr>
            <a:r>
              <a:rPr lang="en-IN" sz="2400" b="1" dirty="0">
                <a:effectLst/>
                <a:latin typeface="Times New Roman" panose="02020603050405020304" pitchFamily="18" charset="0"/>
                <a:ea typeface="Times New Roman" panose="02020603050405020304" pitchFamily="18" charset="0"/>
              </a:rPr>
              <a:t>EXPLORING ALBUMIN MICROSPHERES FOR ENHANCED DELIVERY OF KETOPROFEN: FORMULATION AND ASSESSMENT</a:t>
            </a:r>
            <a:br>
              <a:rPr lang="en-IN" sz="2400" dirty="0">
                <a:effectLst/>
                <a:latin typeface="Times New Roman" panose="02020603050405020304" pitchFamily="18" charset="0"/>
                <a:ea typeface="Times New Roman" panose="02020603050405020304" pitchFamily="18" charset="0"/>
              </a:rPr>
            </a:br>
            <a:endParaRPr lang="en-IN" sz="2400" dirty="0"/>
          </a:p>
        </p:txBody>
      </p:sp>
      <p:sp>
        <p:nvSpPr>
          <p:cNvPr id="5" name="TextBox 4">
            <a:extLst>
              <a:ext uri="{FF2B5EF4-FFF2-40B4-BE49-F238E27FC236}">
                <a16:creationId xmlns:a16="http://schemas.microsoft.com/office/drawing/2014/main" id="{761B9176-58C3-9C99-AC9B-430064731AF3}"/>
              </a:ext>
            </a:extLst>
          </p:cNvPr>
          <p:cNvSpPr txBox="1"/>
          <p:nvPr/>
        </p:nvSpPr>
        <p:spPr>
          <a:xfrm>
            <a:off x="5989982" y="4450456"/>
            <a:ext cx="6096000" cy="2120068"/>
          </a:xfrm>
          <a:prstGeom prst="rect">
            <a:avLst/>
          </a:prstGeom>
          <a:noFill/>
        </p:spPr>
        <p:txBody>
          <a:bodyPr wrap="square">
            <a:spAutoFit/>
          </a:bodyPr>
          <a:lstStyle/>
          <a:p>
            <a:pPr algn="r">
              <a:lnSpc>
                <a:spcPct val="150000"/>
              </a:lnSpc>
            </a:pPr>
            <a:r>
              <a:rPr lang="en-IN" sz="1800" baseline="30000" dirty="0">
                <a:effectLst/>
                <a:latin typeface="Times New Roman" panose="02020603050405020304" pitchFamily="18" charset="0"/>
                <a:ea typeface="Times New Roman" panose="02020603050405020304" pitchFamily="18" charset="0"/>
              </a:rPr>
              <a:t>1</a:t>
            </a:r>
            <a:r>
              <a:rPr lang="en-IN" sz="1800" dirty="0">
                <a:effectLst/>
                <a:latin typeface="Times New Roman" panose="02020603050405020304" pitchFamily="18" charset="0"/>
                <a:ea typeface="Times New Roman" panose="02020603050405020304" pitchFamily="18" charset="0"/>
              </a:rPr>
              <a:t>Bikram Kumar </a:t>
            </a:r>
            <a:r>
              <a:rPr lang="en-IN" sz="1800" dirty="0" err="1">
                <a:effectLst/>
                <a:latin typeface="Times New Roman" panose="02020603050405020304" pitchFamily="18" charset="0"/>
                <a:ea typeface="Times New Roman" panose="02020603050405020304" pitchFamily="18" charset="0"/>
              </a:rPr>
              <a:t>Sahu</a:t>
            </a:r>
            <a:r>
              <a:rPr lang="en-IN" sz="1800" dirty="0">
                <a:effectLst/>
                <a:latin typeface="Times New Roman" panose="02020603050405020304" pitchFamily="18" charset="0"/>
                <a:ea typeface="Times New Roman" panose="02020603050405020304" pitchFamily="18" charset="0"/>
              </a:rPr>
              <a:t>*, </a:t>
            </a:r>
            <a:r>
              <a:rPr lang="en-IN" sz="1800" baseline="30000" dirty="0">
                <a:effectLst/>
                <a:latin typeface="Times New Roman" panose="02020603050405020304" pitchFamily="18" charset="0"/>
                <a:ea typeface="Times New Roman" panose="02020603050405020304" pitchFamily="18" charset="0"/>
              </a:rPr>
              <a:t>2</a:t>
            </a:r>
            <a:r>
              <a:rPr lang="en-IN" sz="1800" dirty="0">
                <a:effectLst/>
                <a:latin typeface="Times New Roman" panose="02020603050405020304" pitchFamily="18" charset="0"/>
                <a:ea typeface="Times New Roman" panose="02020603050405020304" pitchFamily="18" charset="0"/>
              </a:rPr>
              <a:t>Gourav </a:t>
            </a:r>
            <a:r>
              <a:rPr lang="en-IN" sz="1800" dirty="0" err="1">
                <a:effectLst/>
                <a:latin typeface="Times New Roman" panose="02020603050405020304" pitchFamily="18" charset="0"/>
                <a:ea typeface="Times New Roman" panose="02020603050405020304" pitchFamily="18" charset="0"/>
              </a:rPr>
              <a:t>Sahu</a:t>
            </a:r>
            <a:r>
              <a:rPr lang="en-IN" sz="1800" dirty="0">
                <a:effectLst/>
                <a:latin typeface="Times New Roman" panose="02020603050405020304" pitchFamily="18" charset="0"/>
                <a:ea typeface="Times New Roman" panose="02020603050405020304" pitchFamily="18" charset="0"/>
              </a:rPr>
              <a:t>, </a:t>
            </a:r>
            <a:r>
              <a:rPr lang="en-IN" sz="1800" baseline="30000" dirty="0">
                <a:effectLst/>
                <a:latin typeface="Times New Roman" panose="02020603050405020304" pitchFamily="18" charset="0"/>
                <a:ea typeface="Times New Roman" panose="02020603050405020304" pitchFamily="18" charset="0"/>
              </a:rPr>
              <a:t>3</a:t>
            </a:r>
            <a:r>
              <a:rPr lang="en-IN" sz="1800" dirty="0">
                <a:effectLst/>
                <a:latin typeface="Times New Roman" panose="02020603050405020304" pitchFamily="18" charset="0"/>
                <a:ea typeface="Times New Roman" panose="02020603050405020304" pitchFamily="18" charset="0"/>
              </a:rPr>
              <a:t>Kalpana Mahapatra, </a:t>
            </a:r>
            <a:r>
              <a:rPr lang="en-IN" sz="1800" baseline="30000" dirty="0">
                <a:effectLst/>
                <a:latin typeface="Times New Roman" panose="02020603050405020304" pitchFamily="18" charset="0"/>
                <a:ea typeface="Times New Roman" panose="02020603050405020304" pitchFamily="18" charset="0"/>
              </a:rPr>
              <a:t>4</a:t>
            </a:r>
            <a:r>
              <a:rPr lang="en-IN" sz="1800" dirty="0">
                <a:effectLst/>
                <a:latin typeface="Times New Roman" panose="02020603050405020304" pitchFamily="18" charset="0"/>
                <a:ea typeface="Times New Roman" panose="02020603050405020304" pitchFamily="18" charset="0"/>
              </a:rPr>
              <a:t>Sarmistha Das, </a:t>
            </a:r>
            <a:r>
              <a:rPr lang="en-IN" sz="1800" baseline="30000" dirty="0">
                <a:effectLst/>
                <a:latin typeface="Times New Roman" panose="02020603050405020304" pitchFamily="18" charset="0"/>
                <a:ea typeface="Times New Roman" panose="02020603050405020304" pitchFamily="18" charset="0"/>
              </a:rPr>
              <a:t>5</a:t>
            </a:r>
            <a:r>
              <a:rPr lang="en-IN" sz="1800" dirty="0">
                <a:effectLst/>
                <a:latin typeface="Times New Roman" panose="02020603050405020304" pitchFamily="18" charset="0"/>
                <a:ea typeface="Times New Roman" panose="02020603050405020304" pitchFamily="18" charset="0"/>
              </a:rPr>
              <a:t>Rashika </a:t>
            </a:r>
            <a:r>
              <a:rPr lang="en-IN" sz="1800" dirty="0" err="1">
                <a:effectLst/>
                <a:latin typeface="Times New Roman" panose="02020603050405020304" pitchFamily="18" charset="0"/>
                <a:ea typeface="Times New Roman" panose="02020603050405020304" pitchFamily="18" charset="0"/>
              </a:rPr>
              <a:t>Shrivastav</a:t>
            </a:r>
            <a:r>
              <a:rPr lang="en-IN" sz="1800" dirty="0">
                <a:effectLst/>
                <a:latin typeface="Times New Roman" panose="02020603050405020304" pitchFamily="18" charset="0"/>
                <a:ea typeface="Times New Roman" panose="02020603050405020304" pitchFamily="18" charset="0"/>
              </a:rPr>
              <a:t>, </a:t>
            </a:r>
            <a:r>
              <a:rPr lang="en-IN" sz="1800" baseline="30000" dirty="0">
                <a:effectLst/>
                <a:latin typeface="Times New Roman" panose="02020603050405020304" pitchFamily="18" charset="0"/>
                <a:ea typeface="Times New Roman" panose="02020603050405020304" pitchFamily="18" charset="0"/>
              </a:rPr>
              <a:t>6</a:t>
            </a:r>
            <a:r>
              <a:rPr lang="en-IN" sz="1800" dirty="0">
                <a:effectLst/>
                <a:latin typeface="Times New Roman" panose="02020603050405020304" pitchFamily="18" charset="0"/>
                <a:ea typeface="Times New Roman" panose="02020603050405020304" pitchFamily="18" charset="0"/>
              </a:rPr>
              <a:t>Sarthak Behera, </a:t>
            </a:r>
            <a:r>
              <a:rPr lang="en-IN" sz="1800" baseline="30000" dirty="0">
                <a:effectLst/>
                <a:latin typeface="Times New Roman" panose="02020603050405020304" pitchFamily="18" charset="0"/>
                <a:ea typeface="Times New Roman" panose="02020603050405020304" pitchFamily="18" charset="0"/>
              </a:rPr>
              <a:t>7</a:t>
            </a:r>
            <a:r>
              <a:rPr lang="en-IN" sz="1800" dirty="0">
                <a:effectLst/>
                <a:latin typeface="Times New Roman" panose="02020603050405020304" pitchFamily="18" charset="0"/>
                <a:ea typeface="Times New Roman" panose="02020603050405020304" pitchFamily="18" charset="0"/>
              </a:rPr>
              <a:t>Dibyajyoti </a:t>
            </a:r>
            <a:r>
              <a:rPr lang="en-IN" sz="1800" dirty="0" err="1">
                <a:effectLst/>
                <a:latin typeface="Times New Roman" panose="02020603050405020304" pitchFamily="18" charset="0"/>
                <a:ea typeface="Times New Roman" panose="02020603050405020304" pitchFamily="18" charset="0"/>
              </a:rPr>
              <a:t>Pani</a:t>
            </a:r>
            <a:endParaRPr lang="en-IN" sz="1800" dirty="0">
              <a:effectLst/>
              <a:latin typeface="Times New Roman" panose="02020603050405020304" pitchFamily="18" charset="0"/>
              <a:ea typeface="Times New Roman" panose="02020603050405020304" pitchFamily="18" charset="0"/>
            </a:endParaRPr>
          </a:p>
          <a:p>
            <a:pPr algn="r">
              <a:lnSpc>
                <a:spcPct val="150000"/>
              </a:lnSpc>
            </a:pPr>
            <a:r>
              <a:rPr lang="en-IN" sz="1800" dirty="0">
                <a:effectLst/>
                <a:latin typeface="Times New Roman" panose="02020603050405020304" pitchFamily="18" charset="0"/>
                <a:ea typeface="Times New Roman" panose="02020603050405020304" pitchFamily="18" charset="0"/>
              </a:rPr>
              <a:t>Roland Institute of Pharmaceutical Sciences, </a:t>
            </a:r>
            <a:r>
              <a:rPr lang="en-IN" sz="1800" dirty="0" err="1">
                <a:effectLst/>
                <a:latin typeface="Times New Roman" panose="02020603050405020304" pitchFamily="18" charset="0"/>
                <a:ea typeface="Times New Roman" panose="02020603050405020304" pitchFamily="18" charset="0"/>
              </a:rPr>
              <a:t>Brahmapur</a:t>
            </a:r>
            <a:r>
              <a:rPr lang="en-IN" sz="1800" dirty="0">
                <a:effectLst/>
                <a:latin typeface="Times New Roman" panose="02020603050405020304" pitchFamily="18" charset="0"/>
                <a:ea typeface="Times New Roman" panose="02020603050405020304" pitchFamily="18" charset="0"/>
              </a:rPr>
              <a:t>, Odisha</a:t>
            </a:r>
          </a:p>
        </p:txBody>
      </p:sp>
    </p:spTree>
    <p:extLst>
      <p:ext uri="{BB962C8B-B14F-4D97-AF65-F5344CB8AC3E}">
        <p14:creationId xmlns:p14="http://schemas.microsoft.com/office/powerpoint/2010/main" val="1223466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a:extLst>
              <a:ext uri="{FF2B5EF4-FFF2-40B4-BE49-F238E27FC236}">
                <a16:creationId xmlns:a16="http://schemas.microsoft.com/office/drawing/2014/main" id="{97B91BB5-1F66-5984-F409-56C728FDE0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A96418E-9486-537B-CECF-88F33D5AAA4C}"/>
              </a:ext>
            </a:extLst>
          </p:cNvPr>
          <p:cNvSpPr txBox="1"/>
          <p:nvPr/>
        </p:nvSpPr>
        <p:spPr>
          <a:xfrm>
            <a:off x="450574" y="391154"/>
            <a:ext cx="11290852" cy="916982"/>
          </a:xfrm>
          <a:prstGeom prst="rect">
            <a:avLst/>
          </a:prstGeom>
          <a:noFill/>
        </p:spPr>
        <p:txBody>
          <a:bodyPr wrap="square">
            <a:spAutoFit/>
          </a:bodyPr>
          <a:lstStyle/>
          <a:p>
            <a:pPr lvl="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INTRODUCTION</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86C0825C-6F58-7FF4-EA03-72D13EBC0945}"/>
              </a:ext>
            </a:extLst>
          </p:cNvPr>
          <p:cNvSpPr txBox="1"/>
          <p:nvPr/>
        </p:nvSpPr>
        <p:spPr>
          <a:xfrm>
            <a:off x="225288" y="1308136"/>
            <a:ext cx="11290852" cy="5418599"/>
          </a:xfrm>
          <a:prstGeom prst="rect">
            <a:avLst/>
          </a:prstGeom>
          <a:noFill/>
        </p:spPr>
        <p:txBody>
          <a:bodyPr wrap="square">
            <a:spAutoFit/>
          </a:bodyPr>
          <a:lstStyle/>
          <a:p>
            <a:pPr marL="285750" indent="-285750" algn="just">
              <a:lnSpc>
                <a:spcPct val="150000"/>
              </a:lnSpc>
              <a:spcAft>
                <a:spcPts val="1000"/>
              </a:spcAft>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Microspheres are defined as small, solid, spherical particles ranging from 1 to 1000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μm</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in diameter, made from a variety of polymeric, waxy, or protective materials. </a:t>
            </a:r>
          </a:p>
          <a:p>
            <a:pPr marL="285750" indent="-285750" algn="just">
              <a:lnSpc>
                <a:spcPct val="150000"/>
              </a:lnSpc>
              <a:spcAft>
                <a:spcPts val="1000"/>
              </a:spcAft>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These materials may include synthetic biodegradable polymers, such as polylactic acid and polyglycolic acid, and modified natural products, including starches, gums, proteins, fats, and waxes. Natural polymers, like albumin and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gelatin</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offer advantages as they are derived from living organisms, are readily available, cost-effective, eco-friendly, and can undergo various chemical modifications. </a:t>
            </a:r>
          </a:p>
          <a:p>
            <a:pPr marL="285750" indent="-285750" algn="just">
              <a:lnSpc>
                <a:spcPct val="150000"/>
              </a:lnSpc>
              <a:spcAft>
                <a:spcPts val="1000"/>
              </a:spcAft>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Microspheres possess a high surface-to-volume ratio, making them ideal for applications in drug delivery systems due to their colloidal properties and enhanced interfacial activity. In recent years, microspheres have gained significant attention for their potential to improve drug stability, enhance handling, and deliver drugs in a controlled, sustained-release manner.</a:t>
            </a:r>
          </a:p>
          <a:p>
            <a:pPr marL="285750" indent="-285750" algn="just">
              <a:lnSpc>
                <a:spcPct val="150000"/>
              </a:lnSpc>
              <a:spcAft>
                <a:spcPts val="1000"/>
              </a:spcAft>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rPr>
              <a:t>The pharmaceutical industry has explored microspheres for diverse applications such as converting oils and liquids into solids, taste masking, improving drug stability, and enhancing flow properties of powders. </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17160713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a:extLst>
              <a:ext uri="{FF2B5EF4-FFF2-40B4-BE49-F238E27FC236}">
                <a16:creationId xmlns:a16="http://schemas.microsoft.com/office/drawing/2014/main" id="{9818D8FB-18D6-C344-E003-008FBECE1B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C7989EB-FB3C-C700-9294-8ECDC98F14D0}"/>
              </a:ext>
            </a:extLst>
          </p:cNvPr>
          <p:cNvSpPr txBox="1"/>
          <p:nvPr/>
        </p:nvSpPr>
        <p:spPr>
          <a:xfrm>
            <a:off x="318051" y="447831"/>
            <a:ext cx="11582401" cy="5962338"/>
          </a:xfrm>
          <a:prstGeom prst="rect">
            <a:avLst/>
          </a:prstGeom>
          <a:noFill/>
        </p:spPr>
        <p:txBody>
          <a:bodyPr wrap="square">
            <a:spAutoFit/>
          </a:bodyPr>
          <a:lstStyle/>
          <a:p>
            <a:pPr marL="285750" indent="-285750" algn="just">
              <a:lnSpc>
                <a:spcPct val="150000"/>
              </a:lnSpc>
              <a:spcAft>
                <a:spcPts val="1000"/>
              </a:spcAft>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A sustained-release form, particularly using albumin microspheres, has the potential to alleviate these issues, improve patient compliance, and reduce adverse effects.</a:t>
            </a:r>
          </a:p>
          <a:p>
            <a:pPr marL="285750" indent="-285750" algn="just">
              <a:lnSpc>
                <a:spcPct val="150000"/>
              </a:lnSpc>
              <a:spcAft>
                <a:spcPts val="1000"/>
              </a:spcAft>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Albumin, which constitutes a significant portion of plasma proteins, has shown promising results in sustained-release systems and as a carrier for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tumor</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-targeted therapies due to its selective accumulation in solid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tumors</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Research has highlighted its utility in targeting drugs to inflamed joints in rheumatoid arthritis, as albumin binds to the synovium similarly to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tumor</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cells, thereby increasing drug circulation half-life and minimizing distribution to non-target tissues. </a:t>
            </a:r>
          </a:p>
          <a:p>
            <a:pPr marL="285750" indent="-285750" algn="just">
              <a:lnSpc>
                <a:spcPct val="150000"/>
              </a:lnSpc>
              <a:spcAft>
                <a:spcPts val="1000"/>
              </a:spcAft>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This specificity reduces adverse effects and improves treatment efficiency, demonstrating albumin’s versatility in biomedical applications.</a:t>
            </a:r>
            <a:endParaRPr lang="en-IN" dirty="0">
              <a:latin typeface="Calibri" panose="020F0502020204030204" pitchFamily="34" charset="0"/>
              <a:ea typeface="Times New Roman" panose="02020603050405020304" pitchFamily="18" charset="0"/>
              <a:cs typeface="Kalinga" panose="020B0502040204020203" pitchFamily="34" charset="0"/>
            </a:endParaRPr>
          </a:p>
          <a:p>
            <a:pPr marL="285750" indent="-285750" algn="just">
              <a:lnSpc>
                <a:spcPct val="150000"/>
              </a:lnSpc>
              <a:spcAft>
                <a:spcPts val="1000"/>
              </a:spcAft>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Various techniques for preparing albumin microspheres include solvent evaporation, spray drying, wax coating, coacervation, and chemical cross-linking. </a:t>
            </a:r>
          </a:p>
          <a:p>
            <a:pPr marL="285750" indent="-285750" algn="just">
              <a:lnSpc>
                <a:spcPct val="150000"/>
              </a:lnSpc>
              <a:spcAft>
                <a:spcPts val="1000"/>
              </a:spcAft>
              <a:buFont typeface="Arial" panose="020B0604020202020204" pitchFamily="34" charset="0"/>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Each technique offers distinct benefits based on parameters such as particle size, drug encapsulation efficiency, and desired release profile. For example, solvent evaporation is suitable for both aqueous and non-aqueous systems, making it a flexible option, while spray drying provides a rapid and single-step approach for heat-sensitive materials. </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1351046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a:extLst>
              <a:ext uri="{FF2B5EF4-FFF2-40B4-BE49-F238E27FC236}">
                <a16:creationId xmlns:a16="http://schemas.microsoft.com/office/drawing/2014/main" id="{D8866046-C7C7-24AA-7A35-44CAC0DC35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DCE2C98-E017-1021-C0D6-F219C21A2182}"/>
              </a:ext>
            </a:extLst>
          </p:cNvPr>
          <p:cNvSpPr txBox="1"/>
          <p:nvPr/>
        </p:nvSpPr>
        <p:spPr>
          <a:xfrm>
            <a:off x="364435" y="391155"/>
            <a:ext cx="11463130" cy="916982"/>
          </a:xfrm>
          <a:prstGeom prst="rect">
            <a:avLst/>
          </a:prstGeom>
          <a:noFill/>
        </p:spPr>
        <p:txBody>
          <a:bodyPr wrap="square">
            <a:spAutoFit/>
          </a:bodyPr>
          <a:lstStyle/>
          <a:p>
            <a:pPr lvl="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LITRETURE REVIEW</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24DAFB5B-89FE-5551-36C0-C464974A54FB}"/>
              </a:ext>
            </a:extLst>
          </p:cNvPr>
          <p:cNvSpPr txBox="1"/>
          <p:nvPr/>
        </p:nvSpPr>
        <p:spPr>
          <a:xfrm>
            <a:off x="225287" y="1599945"/>
            <a:ext cx="11602278" cy="5028556"/>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Murali Mohan Babu GV et al. formulated a controlled-release version of Diclofenac Sodium using a gum karaya-chitosan complex via the coacervation method. In vivo studies revealed a sustained blood level pattern for the microcapsules, comparable to that of a commercial controlled-release formulation, highlighting the potential for extended drug action through natural polymer complexes.</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Thakkar H et al. prepared Celecoxib-loaded albumin microspheres using BSA through an emulsification chemical cross-linking method. In vitro release studies indicated that the microspheres could sustain drug release for approximately six days. Blood kinetic studies further revealed that Celecoxib-loaded albumin microspheres provided prolonged circulation compared to a standard Celecoxib solution.</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Times New Roman" panose="02020603050405020304" pitchFamily="18" charset="0"/>
              </a:rPr>
              <a:t>Rajamanickam D et al. formulated albumin microspheres containing </a:t>
            </a:r>
            <a:r>
              <a:rPr lang="en-IN" sz="1800" dirty="0" err="1">
                <a:effectLst/>
                <a:latin typeface="Times New Roman" panose="02020603050405020304" pitchFamily="18" charset="0"/>
                <a:ea typeface="Times New Roman" panose="02020603050405020304" pitchFamily="18" charset="0"/>
              </a:rPr>
              <a:t>Aceclofenac</a:t>
            </a:r>
            <a:r>
              <a:rPr lang="en-IN" sz="1800" dirty="0">
                <a:effectLst/>
                <a:latin typeface="Times New Roman" panose="02020603050405020304" pitchFamily="18" charset="0"/>
                <a:ea typeface="Times New Roman" panose="02020603050405020304" pitchFamily="18" charset="0"/>
              </a:rPr>
              <a:t> aimed at providing sustained release. Egg albumin was employed as a release-retarding agent, resulting in discrete, spherical microspheres with an average particle size of 99.6 </a:t>
            </a:r>
            <a:r>
              <a:rPr lang="en-IN" sz="1800" dirty="0" err="1">
                <a:effectLst/>
                <a:latin typeface="Times New Roman" panose="02020603050405020304" pitchFamily="18" charset="0"/>
                <a:ea typeface="Times New Roman" panose="02020603050405020304" pitchFamily="18" charset="0"/>
              </a:rPr>
              <a:t>μm</a:t>
            </a:r>
            <a:r>
              <a:rPr lang="en-IN" sz="1800" dirty="0">
                <a:effectLst/>
                <a:latin typeface="Times New Roman" panose="02020603050405020304" pitchFamily="18" charset="0"/>
                <a:ea typeface="Times New Roman" panose="02020603050405020304" pitchFamily="18" charset="0"/>
              </a:rPr>
              <a:t>. The optimized formulation exhibited significant analgesic and anti-inflammatory activity, underlining the utility of albumin microspheres as effective release-retarding agents.</a:t>
            </a:r>
          </a:p>
        </p:txBody>
      </p:sp>
    </p:spTree>
    <p:extLst>
      <p:ext uri="{BB962C8B-B14F-4D97-AF65-F5344CB8AC3E}">
        <p14:creationId xmlns:p14="http://schemas.microsoft.com/office/powerpoint/2010/main" val="1721319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a:extLst>
              <a:ext uri="{FF2B5EF4-FFF2-40B4-BE49-F238E27FC236}">
                <a16:creationId xmlns:a16="http://schemas.microsoft.com/office/drawing/2014/main" id="{E9D27CB4-51C5-0F55-FB05-86E6D9F84C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FE634EC-E785-7CE8-90FA-4ED4A62DB309}"/>
              </a:ext>
            </a:extLst>
          </p:cNvPr>
          <p:cNvSpPr txBox="1"/>
          <p:nvPr/>
        </p:nvSpPr>
        <p:spPr>
          <a:xfrm>
            <a:off x="331305" y="258632"/>
            <a:ext cx="11741426" cy="916982"/>
          </a:xfrm>
          <a:prstGeom prst="rect">
            <a:avLst/>
          </a:prstGeom>
          <a:noFill/>
        </p:spPr>
        <p:txBody>
          <a:bodyPr wrap="square">
            <a:spAutoFit/>
          </a:bodyPr>
          <a:lstStyle/>
          <a:p>
            <a:pPr lvl="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RESEARCH METHODOLOGY</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91C5DB75-4603-4B93-3DC1-02299B0F8344}"/>
              </a:ext>
            </a:extLst>
          </p:cNvPr>
          <p:cNvSpPr txBox="1"/>
          <p:nvPr/>
        </p:nvSpPr>
        <p:spPr>
          <a:xfrm>
            <a:off x="212035" y="1330872"/>
            <a:ext cx="11648661" cy="5254259"/>
          </a:xfrm>
          <a:prstGeom prst="rect">
            <a:avLst/>
          </a:prstGeom>
          <a:noFill/>
        </p:spPr>
        <p:txBody>
          <a:bodyPr wrap="square">
            <a:spAutoFit/>
          </a:bodyPr>
          <a:lstStyle/>
          <a:p>
            <a:pPr marL="285750" indent="-285750" algn="just">
              <a:lnSpc>
                <a:spcPct val="150000"/>
              </a:lnSpc>
              <a:spcAft>
                <a:spcPts val="1000"/>
              </a:spcAft>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Bovine serum albumin microspheres were prepared using a solvent evaporation method, adapted from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Tabassi</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et al. with slight modifications. </a:t>
            </a:r>
          </a:p>
          <a:p>
            <a:pPr marL="285750" indent="-285750" algn="just">
              <a:lnSpc>
                <a:spcPct val="150000"/>
              </a:lnSpc>
              <a:spcAft>
                <a:spcPts val="1000"/>
              </a:spcAft>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A 1% w/v solution of BSA was prepared in distilled water, and Ketoprofen (KP) was dispersed into this solution. This mixture was then dispersed in 100 ml of sunflower oil containing 0.5 ml of Tween 80 in a 200 ml beaker, and stirred at 600 rpm for 30 minutes. </a:t>
            </a:r>
          </a:p>
          <a:p>
            <a:pPr marL="285750" indent="-285750" algn="just">
              <a:lnSpc>
                <a:spcPct val="150000"/>
              </a:lnSpc>
              <a:spcAft>
                <a:spcPts val="1000"/>
              </a:spcAft>
              <a:buFont typeface="Wingdings" panose="05000000000000000000" pitchFamily="2" charset="2"/>
              <a:buChar char="§"/>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After stirring, the microspheres were centrifuged, washed several times with petroleum ether and acetone, then dried at 50°C, and stored in a desiccator.</a:t>
            </a:r>
            <a:endParaRPr lang="en-IN" sz="1600" dirty="0">
              <a:latin typeface="Calibri" panose="020F0502020204030204" pitchFamily="34" charset="0"/>
              <a:ea typeface="Times New Roman" panose="02020603050405020304" pitchFamily="18" charset="0"/>
              <a:cs typeface="Kalinga" panose="020B0502040204020203" pitchFamily="34" charset="0"/>
            </a:endParaRPr>
          </a:p>
          <a:p>
            <a:pPr algn="just">
              <a:lnSpc>
                <a:spcPct val="150000"/>
              </a:lnSpc>
              <a:spcAft>
                <a:spcPts val="1000"/>
              </a:spcAft>
            </a:pPr>
            <a:r>
              <a:rPr lang="en-IN" sz="1800" b="1" dirty="0">
                <a:effectLst/>
                <a:latin typeface="Times New Roman" panose="02020603050405020304" pitchFamily="18" charset="0"/>
                <a:ea typeface="Times New Roman" panose="02020603050405020304" pitchFamily="18" charset="0"/>
                <a:cs typeface="Kalinga" panose="020B0502040204020203" pitchFamily="34" charset="0"/>
              </a:rPr>
              <a:t>Evaluation of Ketoprofen-Loaded Albumin Microspheres</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a:p>
            <a:pPr algn="just">
              <a:lnSpc>
                <a:spcPct val="150000"/>
              </a:lnSpc>
              <a:spcAft>
                <a:spcPts val="1000"/>
              </a:spcAft>
            </a:pPr>
            <a:r>
              <a:rPr lang="en-IN" sz="1800" b="1" dirty="0">
                <a:effectLst/>
                <a:latin typeface="Times New Roman" panose="02020603050405020304" pitchFamily="18" charset="0"/>
                <a:ea typeface="Times New Roman" panose="02020603050405020304" pitchFamily="18" charset="0"/>
                <a:cs typeface="Kalinga" panose="020B0502040204020203" pitchFamily="34" charset="0"/>
              </a:rPr>
              <a:t>1. Drug-Polymer Interaction (FTIR) Study</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FTIR spectroscopy was performed on a Fourier transform infrared spectrophotometer (IR Affinity-1, Shimadzu, Japan). Drug and potassium bromide pellets were prepared by compressing the powders at 20 psi for 10 minutes on a KBr press, and</a:t>
            </a:r>
          </a:p>
        </p:txBody>
      </p:sp>
    </p:spTree>
    <p:extLst>
      <p:ext uri="{BB962C8B-B14F-4D97-AF65-F5344CB8AC3E}">
        <p14:creationId xmlns:p14="http://schemas.microsoft.com/office/powerpoint/2010/main" val="9685483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a:extLst>
              <a:ext uri="{FF2B5EF4-FFF2-40B4-BE49-F238E27FC236}">
                <a16:creationId xmlns:a16="http://schemas.microsoft.com/office/drawing/2014/main" id="{A13E3648-87C0-8F4C-E5F2-77AA954B04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3A58E92-73A9-8E45-19F5-E178119CC363}"/>
              </a:ext>
            </a:extLst>
          </p:cNvPr>
          <p:cNvSpPr txBox="1"/>
          <p:nvPr/>
        </p:nvSpPr>
        <p:spPr>
          <a:xfrm>
            <a:off x="291548" y="95443"/>
            <a:ext cx="11608903" cy="6762557"/>
          </a:xfrm>
          <a:prstGeom prst="rect">
            <a:avLst/>
          </a:prstGeom>
          <a:noFill/>
        </p:spPr>
        <p:txBody>
          <a:bodyPr wrap="square">
            <a:spAutoFit/>
          </a:bodyPr>
          <a:lstStyle/>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spectra were scanned in the wave number range of 4000-600 cm⁻¹. FTIR analysis was conducted on KP, a physical mixture of KP and polymer, KP microspheres, and blank microspheres.</a:t>
            </a:r>
          </a:p>
          <a:p>
            <a:pPr marL="285750" indent="-285750" algn="just">
              <a:lnSpc>
                <a:spcPct val="150000"/>
              </a:lnSpc>
              <a:spcAft>
                <a:spcPts val="1000"/>
              </a:spcAft>
              <a:buFont typeface="Wingdings" panose="05000000000000000000" pitchFamily="2" charset="2"/>
              <a:buChar char="§"/>
            </a:pPr>
            <a:r>
              <a:rPr lang="en-IN" sz="1800" b="1" dirty="0">
                <a:effectLst/>
                <a:latin typeface="Times New Roman" panose="02020603050405020304" pitchFamily="18" charset="0"/>
                <a:ea typeface="Times New Roman" panose="02020603050405020304" pitchFamily="18" charset="0"/>
                <a:cs typeface="Kalinga" panose="020B0502040204020203" pitchFamily="34" charset="0"/>
              </a:rPr>
              <a:t>Surface Morphology (SEM)</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Scanning electron microscopy (SEM) was used to determine particle size distribution, surface topography, and morphology. SEM analysis was conducted using a JEOL JSM T-330A scanning microscope (Japan). Dry KP microspheres were placed on a brass stub, coated with an ion sputter, and imaged by random scanning.</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a:p>
            <a:pPr marL="285750" indent="-285750" algn="just">
              <a:lnSpc>
                <a:spcPct val="150000"/>
              </a:lnSpc>
              <a:spcAft>
                <a:spcPts val="1000"/>
              </a:spcAft>
              <a:buFont typeface="Arial" panose="020B0604020202020204" pitchFamily="34" charset="0"/>
              <a:buChar char="•"/>
            </a:pPr>
            <a:r>
              <a:rPr lang="en-IN" sz="1800" b="1" dirty="0">
                <a:effectLst/>
                <a:latin typeface="Times New Roman" panose="02020603050405020304" pitchFamily="18" charset="0"/>
                <a:ea typeface="Times New Roman" panose="02020603050405020304" pitchFamily="18" charset="0"/>
                <a:cs typeface="Kalinga" panose="020B0502040204020203" pitchFamily="34" charset="0"/>
              </a:rPr>
              <a:t>Frequency Distribution Analysis</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The average particle size of KP microspheres was measured using optical microscopy with a stage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micrometer</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A small amount of KP microspheres was spread on a clean glass slide, and the size of 300 microspheres was recorded for each batch. A histogram was created to present the particle size distribution.</a:t>
            </a:r>
          </a:p>
          <a:p>
            <a:pPr algn="just">
              <a:lnSpc>
                <a:spcPct val="150000"/>
              </a:lnSpc>
              <a:spcAft>
                <a:spcPts val="1000"/>
              </a:spcAft>
            </a:pPr>
            <a:r>
              <a:rPr lang="en-IN" sz="1800" b="1" dirty="0">
                <a:effectLst/>
                <a:latin typeface="Times New Roman" panose="02020603050405020304" pitchFamily="18" charset="0"/>
                <a:ea typeface="Times New Roman" panose="02020603050405020304" pitchFamily="18" charset="0"/>
                <a:cs typeface="Kalinga" panose="020B0502040204020203" pitchFamily="34" charset="0"/>
              </a:rPr>
              <a:t>Percentage Yield</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The percentage yield was calculated to evaluate the efficiency of the production method, using the formula:</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Percentage Yield=(Practical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YieldTheoretical</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Yield)×100\text{Percentage Yield} = \left( \frac{\text{Practical Yield}}{\text{Theoretical Yield}} \right) \times 100Percentage Yield=(Theoretical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YieldPractical</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Yield​)×100</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2139419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a:extLst>
              <a:ext uri="{FF2B5EF4-FFF2-40B4-BE49-F238E27FC236}">
                <a16:creationId xmlns:a16="http://schemas.microsoft.com/office/drawing/2014/main" id="{0566215E-1993-58F6-BF3E-B7A2428B15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6F65FAA-92E7-1D80-4A97-9CF117A8D723}"/>
              </a:ext>
            </a:extLst>
          </p:cNvPr>
          <p:cNvSpPr txBox="1"/>
          <p:nvPr/>
        </p:nvSpPr>
        <p:spPr>
          <a:xfrm>
            <a:off x="152400" y="737750"/>
            <a:ext cx="11887200" cy="5382499"/>
          </a:xfrm>
          <a:prstGeom prst="rect">
            <a:avLst/>
          </a:prstGeom>
          <a:noFill/>
        </p:spPr>
        <p:txBody>
          <a:bodyPr wrap="square">
            <a:spAutoFit/>
          </a:bodyPr>
          <a:lstStyle/>
          <a:p>
            <a:pPr algn="just">
              <a:lnSpc>
                <a:spcPct val="150000"/>
              </a:lnSpc>
              <a:spcAft>
                <a:spcPts val="1000"/>
              </a:spcAft>
            </a:pPr>
            <a:r>
              <a:rPr lang="en-IN" b="1" dirty="0">
                <a:effectLst/>
                <a:latin typeface="Times New Roman" panose="02020603050405020304" pitchFamily="18" charset="0"/>
                <a:ea typeface="Times New Roman" panose="02020603050405020304" pitchFamily="18" charset="0"/>
                <a:cs typeface="Times New Roman" panose="02020603050405020304" pitchFamily="18" charset="0"/>
              </a:rPr>
              <a:t>Practical Drug Content Analysis</a:t>
            </a: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IN" dirty="0">
                <a:effectLst/>
                <a:latin typeface="Times New Roman" panose="02020603050405020304" pitchFamily="18" charset="0"/>
                <a:ea typeface="Times New Roman" panose="02020603050405020304" pitchFamily="18" charset="0"/>
                <a:cs typeface="Times New Roman" panose="02020603050405020304" pitchFamily="18" charset="0"/>
              </a:rPr>
              <a:t>KP microspheres equivalent to 100 mg of KP were dissolved in 100 ml of phosphate buffer (pH 7.0) and allowed to dissolve completely overnight. After filtering and diluting to a concentration of 10 µg/ml, absorbance was measured at 258 nm, and the percentage of KP was calculated.</a:t>
            </a:r>
          </a:p>
          <a:p>
            <a:pPr algn="just">
              <a:lnSpc>
                <a:spcPct val="150000"/>
              </a:lnSpc>
              <a:spcAft>
                <a:spcPts val="1000"/>
              </a:spcAft>
            </a:pPr>
            <a:r>
              <a:rPr lang="en-IN" b="1" dirty="0">
                <a:effectLst/>
                <a:latin typeface="Times New Roman" panose="02020603050405020304" pitchFamily="18" charset="0"/>
                <a:ea typeface="Times New Roman" panose="02020603050405020304" pitchFamily="18" charset="0"/>
                <a:cs typeface="Times New Roman" panose="02020603050405020304" pitchFamily="18" charset="0"/>
              </a:rPr>
              <a:t>In Vitro Dissolution Studies</a:t>
            </a: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IN" b="1" dirty="0">
                <a:effectLst/>
                <a:latin typeface="Times New Roman" panose="02020603050405020304" pitchFamily="18" charset="0"/>
                <a:ea typeface="Times New Roman" panose="02020603050405020304" pitchFamily="18" charset="0"/>
                <a:cs typeface="Times New Roman" panose="02020603050405020304" pitchFamily="18" charset="0"/>
              </a:rPr>
              <a:t>Calibration Curve of Ketoprofen</a:t>
            </a: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IN" dirty="0">
                <a:effectLst/>
                <a:latin typeface="Times New Roman" panose="02020603050405020304" pitchFamily="18" charset="0"/>
                <a:ea typeface="Times New Roman" panose="02020603050405020304" pitchFamily="18" charset="0"/>
                <a:cs typeface="Times New Roman" panose="02020603050405020304" pitchFamily="18" charset="0"/>
              </a:rPr>
              <a:t>The calibration curve of Ketoprofen in phosphate buffer (pH 7.0) was constructed as previously described.</a:t>
            </a:r>
          </a:p>
          <a:p>
            <a:pPr algn="just">
              <a:lnSpc>
                <a:spcPct val="150000"/>
              </a:lnSpc>
              <a:spcAft>
                <a:spcPts val="1000"/>
              </a:spcAft>
            </a:pPr>
            <a:r>
              <a:rPr lang="en-IN" b="1" dirty="0">
                <a:effectLst/>
                <a:latin typeface="Times New Roman" panose="02020603050405020304" pitchFamily="18" charset="0"/>
                <a:ea typeface="Times New Roman" panose="02020603050405020304" pitchFamily="18" charset="0"/>
                <a:cs typeface="Times New Roman" panose="02020603050405020304" pitchFamily="18" charset="0"/>
              </a:rPr>
              <a:t>Dissolution Studies</a:t>
            </a:r>
            <a:endParaRPr lang="en-IN"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IN" dirty="0">
                <a:effectLst/>
                <a:latin typeface="Times New Roman" panose="02020603050405020304" pitchFamily="18" charset="0"/>
                <a:ea typeface="Times New Roman" panose="02020603050405020304" pitchFamily="18" charset="0"/>
                <a:cs typeface="Times New Roman" panose="02020603050405020304" pitchFamily="18" charset="0"/>
              </a:rPr>
              <a:t>Dissolution studies were conducted using a USP XXIII dissolution apparatus in phosphate buffer (pH 7) for 12 hours, with a maintained temperature of 37 ± 0.5°C and a basket rotation speed of 50 rpm. Samples were withdrawn at 1-hour intervals and replaced with fresh dissolution media. The amount of KP released was measured by UV absorption at 258 nm.</a:t>
            </a:r>
          </a:p>
        </p:txBody>
      </p:sp>
    </p:spTree>
    <p:extLst>
      <p:ext uri="{BB962C8B-B14F-4D97-AF65-F5344CB8AC3E}">
        <p14:creationId xmlns:p14="http://schemas.microsoft.com/office/powerpoint/2010/main" val="4036142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a:extLst>
              <a:ext uri="{FF2B5EF4-FFF2-40B4-BE49-F238E27FC236}">
                <a16:creationId xmlns:a16="http://schemas.microsoft.com/office/drawing/2014/main" id="{8CD9072C-14B6-73BC-4F04-812E2C0879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5C05D4F-250F-C6B6-2FF2-CF2A2678D15E}"/>
              </a:ext>
            </a:extLst>
          </p:cNvPr>
          <p:cNvSpPr txBox="1"/>
          <p:nvPr/>
        </p:nvSpPr>
        <p:spPr>
          <a:xfrm>
            <a:off x="344556" y="104839"/>
            <a:ext cx="11675166" cy="6137834"/>
          </a:xfrm>
          <a:prstGeom prst="rect">
            <a:avLst/>
          </a:prstGeom>
          <a:noFill/>
        </p:spPr>
        <p:txBody>
          <a:bodyPr wrap="square">
            <a:spAutoFit/>
          </a:bodyPr>
          <a:lstStyle/>
          <a:p>
            <a:pPr algn="just">
              <a:lnSpc>
                <a:spcPct val="150000"/>
              </a:lnSpc>
              <a:spcAft>
                <a:spcPts val="1000"/>
              </a:spcAft>
            </a:pPr>
            <a:r>
              <a:rPr lang="en-IN" sz="1600" b="1" dirty="0">
                <a:effectLst/>
                <a:latin typeface="Times New Roman" panose="02020603050405020304" pitchFamily="18" charset="0"/>
                <a:ea typeface="Times New Roman" panose="02020603050405020304" pitchFamily="18" charset="0"/>
                <a:cs typeface="Times New Roman" panose="02020603050405020304" pitchFamily="18" charset="0"/>
              </a:rPr>
              <a:t>Kinetics of Drug Release</a:t>
            </a:r>
            <a:endParaRPr lang="en-IN"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The in vitro release data were fitted to various kinetics models:</a:t>
            </a:r>
          </a:p>
          <a:p>
            <a:pPr marL="342900" lvl="0" indent="-342900" algn="just">
              <a:lnSpc>
                <a:spcPct val="150000"/>
              </a:lnSpc>
              <a:spcAft>
                <a:spcPts val="1000"/>
              </a:spcAft>
              <a:buSzPts val="1000"/>
              <a:buFont typeface="Symbol" panose="05050102010706020507" pitchFamily="18" charset="2"/>
              <a:buChar char=""/>
              <a:tabLst>
                <a:tab pos="457200" algn="l"/>
              </a:tabLst>
            </a:pP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Cumulative Percentage Drug Release vs. Time (Zero Order)</a:t>
            </a:r>
          </a:p>
          <a:p>
            <a:pPr marL="342900" lvl="0" indent="-342900" algn="just">
              <a:lnSpc>
                <a:spcPct val="150000"/>
              </a:lnSpc>
              <a:spcAft>
                <a:spcPts val="1000"/>
              </a:spcAft>
              <a:buSzPts val="1000"/>
              <a:buFont typeface="Symbol" panose="05050102010706020507" pitchFamily="18" charset="2"/>
              <a:buChar char=""/>
              <a:tabLst>
                <a:tab pos="457200" algn="l"/>
              </a:tabLst>
            </a:pP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Log Cumulative Percentage Drug Retained vs. Time (First Order)</a:t>
            </a:r>
          </a:p>
          <a:p>
            <a:pPr marL="342900" lvl="0" indent="-342900" algn="just">
              <a:lnSpc>
                <a:spcPct val="150000"/>
              </a:lnSpc>
              <a:spcAft>
                <a:spcPts val="1000"/>
              </a:spcAft>
              <a:buSzPts val="1000"/>
              <a:buFont typeface="Symbol" panose="05050102010706020507" pitchFamily="18" charset="2"/>
              <a:buChar char=""/>
              <a:tabLst>
                <a:tab pos="457200" algn="l"/>
              </a:tabLst>
            </a:pP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Cumulative Percentage Drug Release vs. √T (Higuchi’s Model)</a:t>
            </a:r>
          </a:p>
          <a:p>
            <a:pPr marL="342900" lvl="0" indent="-342900" algn="just">
              <a:lnSpc>
                <a:spcPct val="150000"/>
              </a:lnSpc>
              <a:spcAft>
                <a:spcPts val="1000"/>
              </a:spcAft>
              <a:buSzPts val="1000"/>
              <a:buFont typeface="Symbol" panose="05050102010706020507" pitchFamily="18" charset="2"/>
              <a:buChar char=""/>
              <a:tabLst>
                <a:tab pos="457200" algn="l"/>
              </a:tabLst>
            </a:pP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Log of Cumulative Percentage Drug Release vs. Log Time (</a:t>
            </a:r>
            <a:r>
              <a:rPr lang="en-IN" sz="1600" dirty="0" err="1">
                <a:effectLst/>
                <a:latin typeface="Times New Roman" panose="02020603050405020304" pitchFamily="18" charset="0"/>
                <a:ea typeface="Times New Roman" panose="02020603050405020304" pitchFamily="18" charset="0"/>
                <a:cs typeface="Times New Roman" panose="02020603050405020304" pitchFamily="18" charset="0"/>
              </a:rPr>
              <a:t>Peppas</a:t>
            </a: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 Model)</a:t>
            </a:r>
          </a:p>
          <a:p>
            <a:pPr algn="just">
              <a:lnSpc>
                <a:spcPct val="150000"/>
              </a:lnSpc>
              <a:spcAft>
                <a:spcPts val="1000"/>
              </a:spcAft>
            </a:pPr>
            <a:r>
              <a:rPr lang="en-IN" sz="1600" b="1" dirty="0">
                <a:effectLst/>
                <a:latin typeface="Times New Roman" panose="02020603050405020304" pitchFamily="18" charset="0"/>
                <a:ea typeface="Times New Roman" panose="02020603050405020304" pitchFamily="18" charset="0"/>
                <a:cs typeface="Times New Roman" panose="02020603050405020304" pitchFamily="18" charset="0"/>
              </a:rPr>
              <a:t>Differential Scanning Calorimetry (DSC)</a:t>
            </a:r>
            <a:endParaRPr lang="en-IN"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The physical state of KP in the microspheres was analyzed by Differential Scanning Calorimetry (Mettler-Toledo star 822e system, Switzerland), with thermograms recorded at a scanning rate of 10°C/min over a temperature range of 25–300°C.</a:t>
            </a:r>
          </a:p>
          <a:p>
            <a:pPr algn="just">
              <a:lnSpc>
                <a:spcPct val="150000"/>
              </a:lnSpc>
              <a:spcAft>
                <a:spcPts val="1000"/>
              </a:spcAft>
            </a:pPr>
            <a:r>
              <a:rPr lang="en-IN" sz="1600" b="1" dirty="0">
                <a:effectLst/>
                <a:latin typeface="Times New Roman" panose="02020603050405020304" pitchFamily="18" charset="0"/>
                <a:ea typeface="Times New Roman" panose="02020603050405020304" pitchFamily="18" charset="0"/>
                <a:cs typeface="Times New Roman" panose="02020603050405020304" pitchFamily="18" charset="0"/>
              </a:rPr>
              <a:t>X-Ray Power Diffractometry (XRD) Study</a:t>
            </a:r>
            <a:endParaRPr lang="en-IN"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1000"/>
              </a:spcAft>
            </a:pPr>
            <a:r>
              <a:rPr lang="en-IN" sz="1600" dirty="0">
                <a:effectLst/>
                <a:latin typeface="Times New Roman" panose="02020603050405020304" pitchFamily="18" charset="0"/>
                <a:ea typeface="Times New Roman" panose="02020603050405020304" pitchFamily="18" charset="0"/>
                <a:cs typeface="Times New Roman" panose="02020603050405020304" pitchFamily="18" charset="0"/>
              </a:rPr>
              <a:t>XRD analysis of KP, the KP-polymer physical mixture, and KP microspheres was performed using a Joel JDX-8030 diffractometer with graphite crystal monochromator (Cu-Kα) radiation to determine the physical state of KP in the microspheres.</a:t>
            </a:r>
          </a:p>
          <a:p>
            <a:pPr lvl="0" algn="just">
              <a:lnSpc>
                <a:spcPct val="150000"/>
              </a:lnSpc>
              <a:spcAft>
                <a:spcPts val="1000"/>
              </a:spcAft>
              <a:buSzPts val="1000"/>
              <a:tabLst>
                <a:tab pos="457200" algn="l"/>
              </a:tabLst>
            </a:pP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4074853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a:extLst>
              <a:ext uri="{FF2B5EF4-FFF2-40B4-BE49-F238E27FC236}">
                <a16:creationId xmlns:a16="http://schemas.microsoft.com/office/drawing/2014/main" id="{CBC702B8-34AC-4CF9-77AC-29C69DFE08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6FFC807-A9A9-7ED5-9051-DB167ABE3BF4}"/>
              </a:ext>
            </a:extLst>
          </p:cNvPr>
          <p:cNvSpPr txBox="1"/>
          <p:nvPr/>
        </p:nvSpPr>
        <p:spPr>
          <a:xfrm>
            <a:off x="318052" y="139363"/>
            <a:ext cx="11555896" cy="916982"/>
          </a:xfrm>
          <a:prstGeom prst="rect">
            <a:avLst/>
          </a:prstGeom>
          <a:noFill/>
        </p:spPr>
        <p:txBody>
          <a:bodyPr wrap="square">
            <a:spAutoFit/>
          </a:bodyPr>
          <a:lstStyle/>
          <a:p>
            <a:pPr lvl="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RESULT AND DISCUSSIONS</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F3305EF0-83C5-1572-8CED-895EA302E868}"/>
              </a:ext>
            </a:extLst>
          </p:cNvPr>
          <p:cNvSpPr txBox="1"/>
          <p:nvPr/>
        </p:nvSpPr>
        <p:spPr>
          <a:xfrm>
            <a:off x="318052" y="1175614"/>
            <a:ext cx="11555896" cy="4869538"/>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rPr>
              <a:t>The present study reports a novel attempt to prepare microspheres of the non-steroidal anti-inflammatory drug (NSAID) Ketoprofen (KP) using a natural polymer, Bovine Serum Albumin (BSA), as a carrier for improved treatment of rheumatoid arthritis, pain, inflammation, and related conditions. </a:t>
            </a:r>
            <a:endParaRPr lang="en-IN" dirty="0">
              <a:latin typeface="Times New Roman" panose="02020603050405020304" pitchFamily="18" charset="0"/>
              <a:ea typeface="Times New Roman" panose="02020603050405020304" pitchFamily="18" charset="0"/>
            </a:endParaRPr>
          </a:p>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The microspheres of KP were prepared by the solvent evaporation method utilizing BSA. Various evaluation parameters were assessed with the aim of obtaining a sustained release of KP.</a:t>
            </a:r>
          </a:p>
          <a:p>
            <a:pPr algn="just">
              <a:lnSpc>
                <a:spcPct val="150000"/>
              </a:lnSpc>
              <a:spcAft>
                <a:spcPts val="1000"/>
              </a:spcAft>
            </a:pPr>
            <a:r>
              <a:rPr lang="en-IN" sz="1800" b="1" dirty="0" err="1">
                <a:effectLst/>
                <a:latin typeface="Times New Roman" panose="02020603050405020304" pitchFamily="18" charset="0"/>
                <a:ea typeface="Times New Roman" panose="02020603050405020304" pitchFamily="18" charset="0"/>
                <a:cs typeface="Kalinga" panose="020B0502040204020203" pitchFamily="34" charset="0"/>
              </a:rPr>
              <a:t>Preformulation</a:t>
            </a:r>
            <a:r>
              <a:rPr lang="en-IN" sz="1800" b="1" dirty="0">
                <a:effectLst/>
                <a:latin typeface="Times New Roman" panose="02020603050405020304" pitchFamily="18" charset="0"/>
                <a:ea typeface="Times New Roman" panose="02020603050405020304" pitchFamily="18" charset="0"/>
                <a:cs typeface="Kalinga" panose="020B0502040204020203" pitchFamily="34" charset="0"/>
              </a:rPr>
              <a:t> Studies</a:t>
            </a:r>
          </a:p>
          <a:p>
            <a:pPr marL="285750" indent="-285750" algn="just">
              <a:lnSpc>
                <a:spcPct val="150000"/>
              </a:lnSpc>
              <a:spcAft>
                <a:spcPts val="1000"/>
              </a:spcAft>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rPr>
              <a:t>The solubility of KP in 10 mg/10 ml of solvent was assessed, revealing that KP is freely soluble in ethanol, chloroform, acetone, and ether, and soluble in benzene and strong alkali, but practically insoluble in water at 20°C. </a:t>
            </a:r>
          </a:p>
          <a:p>
            <a:pPr marL="285750" indent="-285750" algn="just">
              <a:lnSpc>
                <a:spcPct val="150000"/>
              </a:lnSpc>
              <a:spcAft>
                <a:spcPts val="1000"/>
              </a:spcAft>
              <a:buFont typeface="Wingdings" panose="05000000000000000000" pitchFamily="2" charset="2"/>
              <a:buChar char="q"/>
            </a:pPr>
            <a:r>
              <a:rPr lang="en-IN" sz="1800" dirty="0">
                <a:effectLst/>
                <a:latin typeface="Times New Roman" panose="02020603050405020304" pitchFamily="18" charset="0"/>
                <a:ea typeface="Times New Roman" panose="02020603050405020304" pitchFamily="18" charset="0"/>
              </a:rPr>
              <a:t>The melting point of KP was found to be 94°C, complying with IP standards, thus indicating the purity of the obtained drug sample. A solution of KP with a concentration of 10 µg/ml was prepared in ethanol, and the UV spectrum was taken using a Shimadzu (UV-1800) double beam spectrophotometer, scanning between 200 to 400 nm. </a:t>
            </a:r>
            <a:endParaRPr lang="en-IN"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50944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Ppt Background Vectors &amp; Illustrations for Free Download ...">
            <a:extLst>
              <a:ext uri="{FF2B5EF4-FFF2-40B4-BE49-F238E27FC236}">
                <a16:creationId xmlns:a16="http://schemas.microsoft.com/office/drawing/2014/main" id="{75945494-DCD8-9A7E-B4B7-1AFE484853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C2423B9-072F-8B8C-17FF-7896223B98FE}"/>
              </a:ext>
            </a:extLst>
          </p:cNvPr>
          <p:cNvSpPr txBox="1"/>
          <p:nvPr/>
        </p:nvSpPr>
        <p:spPr>
          <a:xfrm>
            <a:off x="291548" y="271885"/>
            <a:ext cx="11622156" cy="5357044"/>
          </a:xfrm>
          <a:prstGeom prst="rect">
            <a:avLst/>
          </a:prstGeom>
          <a:noFill/>
        </p:spPr>
        <p:txBody>
          <a:bodyPr wrap="square">
            <a:spAutoFit/>
          </a:bodyPr>
          <a:lstStyle/>
          <a:p>
            <a:pPr marL="285750" indent="-285750" algn="just">
              <a:lnSpc>
                <a:spcPct val="150000"/>
              </a:lnSpc>
              <a:spcAft>
                <a:spcPts val="1000"/>
              </a:spcAft>
              <a:buFont typeface="Wingdings" panose="05000000000000000000" pitchFamily="2" charset="2"/>
              <a:buChar char="q"/>
            </a:pPr>
            <a:r>
              <a:rPr lang="en-IN" sz="1800" b="1" dirty="0">
                <a:effectLst/>
                <a:latin typeface="Times New Roman" panose="02020603050405020304" pitchFamily="18" charset="0"/>
                <a:ea typeface="Times New Roman" panose="02020603050405020304" pitchFamily="18" charset="0"/>
                <a:cs typeface="Kalinga" panose="020B0502040204020203" pitchFamily="34" charset="0"/>
              </a:rPr>
              <a:t>Evaluation of Ketoprofen Microspheres</a:t>
            </a:r>
          </a:p>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Drug-Polymer Interaction (FTIR) Study</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Surface Morphology of Ketoprofen Microspheres (SEM)</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Frequency Distribution Analysis</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Percentage Yield</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Percentage Drug Entrapment Efficiency</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rPr>
              <a:t>In Vitro Dissolution Studies</a:t>
            </a:r>
          </a:p>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rPr>
              <a:t>Release Kinetics of Ketoprofen Microspheres</a:t>
            </a:r>
          </a:p>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rPr>
              <a:t>Differential Scanning Calorimetry (DSC)</a:t>
            </a:r>
            <a:endParaRPr lang="en-IN" dirty="0">
              <a:latin typeface="Times New Roman" panose="02020603050405020304" pitchFamily="18" charset="0"/>
              <a:ea typeface="Times New Roman" panose="02020603050405020304" pitchFamily="18" charset="0"/>
            </a:endParaRPr>
          </a:p>
          <a:p>
            <a:pPr algn="just">
              <a:lnSpc>
                <a:spcPct val="150000"/>
              </a:lnSpc>
              <a:spcAft>
                <a:spcPts val="1000"/>
              </a:spcAft>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X-Ray Powder Diffractometry (XRD)</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p:txBody>
      </p:sp>
      <p:pic>
        <p:nvPicPr>
          <p:cNvPr id="4" name="Picture 3">
            <a:extLst>
              <a:ext uri="{FF2B5EF4-FFF2-40B4-BE49-F238E27FC236}">
                <a16:creationId xmlns:a16="http://schemas.microsoft.com/office/drawing/2014/main" id="{C5CCF46F-931C-FCCB-9082-BDB7A05C0523}"/>
              </a:ext>
            </a:extLst>
          </p:cNvPr>
          <p:cNvPicPr>
            <a:picLocks noChangeAspect="1"/>
          </p:cNvPicPr>
          <p:nvPr/>
        </p:nvPicPr>
        <p:blipFill>
          <a:blip r:embed="rId3"/>
          <a:stretch>
            <a:fillRect/>
          </a:stretch>
        </p:blipFill>
        <p:spPr>
          <a:xfrm>
            <a:off x="5929547" y="271885"/>
            <a:ext cx="5970905" cy="3686796"/>
          </a:xfrm>
          <a:prstGeom prst="rect">
            <a:avLst/>
          </a:prstGeom>
        </p:spPr>
      </p:pic>
      <p:sp>
        <p:nvSpPr>
          <p:cNvPr id="8" name="TextBox 7">
            <a:extLst>
              <a:ext uri="{FF2B5EF4-FFF2-40B4-BE49-F238E27FC236}">
                <a16:creationId xmlns:a16="http://schemas.microsoft.com/office/drawing/2014/main" id="{CC2D393A-2856-F968-096A-D6BB0BEF48B6}"/>
              </a:ext>
            </a:extLst>
          </p:cNvPr>
          <p:cNvSpPr txBox="1"/>
          <p:nvPr/>
        </p:nvSpPr>
        <p:spPr>
          <a:xfrm>
            <a:off x="5618922" y="4206295"/>
            <a:ext cx="6096000" cy="873572"/>
          </a:xfrm>
          <a:prstGeom prst="rect">
            <a:avLst/>
          </a:prstGeom>
          <a:noFill/>
        </p:spPr>
        <p:txBody>
          <a:bodyPr wrap="square">
            <a:spAutoFit/>
          </a:bodyPr>
          <a:lstStyle/>
          <a:p>
            <a:pPr algn="ctr">
              <a:lnSpc>
                <a:spcPct val="150000"/>
              </a:lnSpc>
              <a:spcAft>
                <a:spcPts val="1000"/>
              </a:spcAft>
            </a:pPr>
            <a:r>
              <a:rPr lang="en-IN" b="1" dirty="0">
                <a:effectLst/>
                <a:latin typeface="Times New Roman" panose="02020603050405020304" pitchFamily="18" charset="0"/>
                <a:ea typeface="Times New Roman" panose="02020603050405020304" pitchFamily="18" charset="0"/>
                <a:cs typeface="Times New Roman" panose="02020603050405020304" pitchFamily="18" charset="0"/>
              </a:rPr>
              <a:t>Figure 1:  </a:t>
            </a:r>
            <a:r>
              <a:rPr lang="en-IN" dirty="0">
                <a:effectLst/>
                <a:latin typeface="Times New Roman" panose="02020603050405020304" pitchFamily="18" charset="0"/>
                <a:ea typeface="Times New Roman" panose="02020603050405020304" pitchFamily="18" charset="0"/>
                <a:cs typeface="Times New Roman" panose="02020603050405020304" pitchFamily="18" charset="0"/>
              </a:rPr>
              <a:t>FTIR Spectrum of Ketoprofen microspheres using Bovine serum albumin of the optimized formulation </a:t>
            </a:r>
          </a:p>
        </p:txBody>
      </p:sp>
    </p:spTree>
    <p:extLst>
      <p:ext uri="{BB962C8B-B14F-4D97-AF65-F5344CB8AC3E}">
        <p14:creationId xmlns:p14="http://schemas.microsoft.com/office/powerpoint/2010/main" val="501146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Ppt Background Vectors &amp; Illustrations for Free Download ...">
            <a:extLst>
              <a:ext uri="{FF2B5EF4-FFF2-40B4-BE49-F238E27FC236}">
                <a16:creationId xmlns:a16="http://schemas.microsoft.com/office/drawing/2014/main" id="{DDA70E31-4FA2-CC3F-E26E-E41CA8CF0C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828AD91B-34CD-2A1A-C148-611D30286D2C}"/>
              </a:ext>
            </a:extLst>
          </p:cNvPr>
          <p:cNvPicPr>
            <a:picLocks noChangeAspect="1"/>
          </p:cNvPicPr>
          <p:nvPr/>
        </p:nvPicPr>
        <p:blipFill>
          <a:blip r:embed="rId3"/>
          <a:stretch>
            <a:fillRect/>
          </a:stretch>
        </p:blipFill>
        <p:spPr>
          <a:xfrm>
            <a:off x="682789" y="992932"/>
            <a:ext cx="5231719" cy="2738023"/>
          </a:xfrm>
          <a:prstGeom prst="rect">
            <a:avLst/>
          </a:prstGeom>
        </p:spPr>
      </p:pic>
      <p:sp>
        <p:nvSpPr>
          <p:cNvPr id="4" name="TextBox 3">
            <a:extLst>
              <a:ext uri="{FF2B5EF4-FFF2-40B4-BE49-F238E27FC236}">
                <a16:creationId xmlns:a16="http://schemas.microsoft.com/office/drawing/2014/main" id="{B6E795DC-B317-300E-36FB-F90E3CBBBF24}"/>
              </a:ext>
            </a:extLst>
          </p:cNvPr>
          <p:cNvSpPr txBox="1"/>
          <p:nvPr/>
        </p:nvSpPr>
        <p:spPr>
          <a:xfrm>
            <a:off x="250649" y="4307895"/>
            <a:ext cx="6096000" cy="878895"/>
          </a:xfrm>
          <a:prstGeom prst="rect">
            <a:avLst/>
          </a:prstGeom>
          <a:noFill/>
        </p:spPr>
        <p:txBody>
          <a:bodyPr wrap="square">
            <a:spAutoFit/>
          </a:bodyPr>
          <a:lstStyle/>
          <a:p>
            <a:pPr algn="ctr">
              <a:lnSpc>
                <a:spcPct val="150000"/>
              </a:lnSpc>
              <a:spcAft>
                <a:spcPts val="1000"/>
              </a:spcAft>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Figure 2:  SEM of Ketoprofen microspheres using Bovine serum albumin of the optimized formulation</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pic>
        <p:nvPicPr>
          <p:cNvPr id="5" name="Picture 4">
            <a:extLst>
              <a:ext uri="{FF2B5EF4-FFF2-40B4-BE49-F238E27FC236}">
                <a16:creationId xmlns:a16="http://schemas.microsoft.com/office/drawing/2014/main" id="{6141CCD5-6A3F-58CC-7045-925F626B616C}"/>
              </a:ext>
            </a:extLst>
          </p:cNvPr>
          <p:cNvPicPr>
            <a:picLocks noChangeAspect="1"/>
          </p:cNvPicPr>
          <p:nvPr/>
        </p:nvPicPr>
        <p:blipFill>
          <a:blip r:embed="rId4"/>
          <a:stretch>
            <a:fillRect/>
          </a:stretch>
        </p:blipFill>
        <p:spPr>
          <a:xfrm>
            <a:off x="6277493" y="992933"/>
            <a:ext cx="5593240" cy="2738023"/>
          </a:xfrm>
          <a:prstGeom prst="rect">
            <a:avLst/>
          </a:prstGeom>
        </p:spPr>
      </p:pic>
      <p:sp>
        <p:nvSpPr>
          <p:cNvPr id="7" name="TextBox 6">
            <a:extLst>
              <a:ext uri="{FF2B5EF4-FFF2-40B4-BE49-F238E27FC236}">
                <a16:creationId xmlns:a16="http://schemas.microsoft.com/office/drawing/2014/main" id="{BFBDE96A-8ECB-96B8-D491-65C4A081AEDB}"/>
              </a:ext>
            </a:extLst>
          </p:cNvPr>
          <p:cNvSpPr txBox="1"/>
          <p:nvPr/>
        </p:nvSpPr>
        <p:spPr>
          <a:xfrm>
            <a:off x="6346649" y="4307895"/>
            <a:ext cx="5711687" cy="878895"/>
          </a:xfrm>
          <a:prstGeom prst="rect">
            <a:avLst/>
          </a:prstGeom>
          <a:noFill/>
        </p:spPr>
        <p:txBody>
          <a:bodyPr wrap="square">
            <a:spAutoFit/>
          </a:bodyPr>
          <a:lstStyle/>
          <a:p>
            <a:pPr algn="ctr">
              <a:lnSpc>
                <a:spcPct val="150000"/>
              </a:lnSpc>
              <a:spcAft>
                <a:spcPts val="1000"/>
              </a:spcAft>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Figure 3:  XRD of Ketoprofen microspheres using Bovine serum albumin of the optimized formulation</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33743391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Ppt Background Vectors &amp; Illustrations for Free Download ...">
            <a:extLst>
              <a:ext uri="{FF2B5EF4-FFF2-40B4-BE49-F238E27FC236}">
                <a16:creationId xmlns:a16="http://schemas.microsoft.com/office/drawing/2014/main" id="{879CED97-8AFB-7A53-8EAF-977D6FF262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2B5E7FB2-56BB-18D8-1BC2-F24CA0CA66A4}"/>
              </a:ext>
            </a:extLst>
          </p:cNvPr>
          <p:cNvGraphicFramePr>
            <a:graphicFrameLocks noGrp="1"/>
          </p:cNvGraphicFramePr>
          <p:nvPr>
            <p:extLst>
              <p:ext uri="{D42A27DB-BD31-4B8C-83A1-F6EECF244321}">
                <p14:modId xmlns:p14="http://schemas.microsoft.com/office/powerpoint/2010/main" val="3603010658"/>
              </p:ext>
            </p:extLst>
          </p:nvPr>
        </p:nvGraphicFramePr>
        <p:xfrm>
          <a:off x="2291147" y="1865843"/>
          <a:ext cx="8257582" cy="4733740"/>
        </p:xfrm>
        <a:graphic>
          <a:graphicData uri="http://schemas.openxmlformats.org/drawingml/2006/table">
            <a:tbl>
              <a:tblPr firstRow="1" firstCol="1" lastRow="1" lastCol="1" bandRow="1" bandCol="1">
                <a:tableStyleId>{5C22544A-7EE6-4342-B048-85BDC9FD1C3A}</a:tableStyleId>
              </a:tblPr>
              <a:tblGrid>
                <a:gridCol w="1514906">
                  <a:extLst>
                    <a:ext uri="{9D8B030D-6E8A-4147-A177-3AD203B41FA5}">
                      <a16:colId xmlns:a16="http://schemas.microsoft.com/office/drawing/2014/main" val="2983594539"/>
                    </a:ext>
                  </a:extLst>
                </a:gridCol>
                <a:gridCol w="1346139">
                  <a:extLst>
                    <a:ext uri="{9D8B030D-6E8A-4147-A177-3AD203B41FA5}">
                      <a16:colId xmlns:a16="http://schemas.microsoft.com/office/drawing/2014/main" val="282063006"/>
                    </a:ext>
                  </a:extLst>
                </a:gridCol>
                <a:gridCol w="1346139">
                  <a:extLst>
                    <a:ext uri="{9D8B030D-6E8A-4147-A177-3AD203B41FA5}">
                      <a16:colId xmlns:a16="http://schemas.microsoft.com/office/drawing/2014/main" val="654921162"/>
                    </a:ext>
                  </a:extLst>
                </a:gridCol>
                <a:gridCol w="1813492">
                  <a:extLst>
                    <a:ext uri="{9D8B030D-6E8A-4147-A177-3AD203B41FA5}">
                      <a16:colId xmlns:a16="http://schemas.microsoft.com/office/drawing/2014/main" val="2287408337"/>
                    </a:ext>
                  </a:extLst>
                </a:gridCol>
                <a:gridCol w="1118453">
                  <a:extLst>
                    <a:ext uri="{9D8B030D-6E8A-4147-A177-3AD203B41FA5}">
                      <a16:colId xmlns:a16="http://schemas.microsoft.com/office/drawing/2014/main" val="21902756"/>
                    </a:ext>
                  </a:extLst>
                </a:gridCol>
                <a:gridCol w="1118453">
                  <a:extLst>
                    <a:ext uri="{9D8B030D-6E8A-4147-A177-3AD203B41FA5}">
                      <a16:colId xmlns:a16="http://schemas.microsoft.com/office/drawing/2014/main" val="3528510268"/>
                    </a:ext>
                  </a:extLst>
                </a:gridCol>
              </a:tblGrid>
              <a:tr h="316147">
                <a:tc rowSpan="2">
                  <a:txBody>
                    <a:bodyPr/>
                    <a:lstStyle/>
                    <a:p>
                      <a:pPr algn="just">
                        <a:lnSpc>
                          <a:spcPct val="115000"/>
                        </a:lnSpc>
                        <a:spcBef>
                          <a:spcPts val="45"/>
                        </a:spcBef>
                      </a:pPr>
                      <a:r>
                        <a:rPr lang="en-US" sz="1800" dirty="0">
                          <a:effectLst/>
                          <a:latin typeface="Times New Roman" panose="02020603050405020304" pitchFamily="18" charset="0"/>
                          <a:cs typeface="Times New Roman" panose="02020603050405020304" pitchFamily="18" charset="0"/>
                        </a:rPr>
                        <a:t> </a:t>
                      </a:r>
                      <a:endParaRPr lang="en-IN" sz="1800" dirty="0">
                        <a:effectLst/>
                        <a:latin typeface="Times New Roman" panose="02020603050405020304" pitchFamily="18" charset="0"/>
                        <a:cs typeface="Times New Roman" panose="02020603050405020304" pitchFamily="18" charset="0"/>
                      </a:endParaRPr>
                    </a:p>
                    <a:p>
                      <a:pPr marL="64770" algn="just">
                        <a:lnSpc>
                          <a:spcPct val="115000"/>
                        </a:lnSpc>
                        <a:spcBef>
                          <a:spcPts val="5"/>
                        </a:spcBef>
                        <a:spcAft>
                          <a:spcPts val="0"/>
                        </a:spcAft>
                      </a:pPr>
                      <a:r>
                        <a:rPr lang="en-US" sz="1800" dirty="0">
                          <a:effectLst/>
                          <a:latin typeface="Times New Roman" panose="02020603050405020304" pitchFamily="18" charset="0"/>
                          <a:cs typeface="Times New Roman" panose="02020603050405020304" pitchFamily="18" charset="0"/>
                        </a:rPr>
                        <a:t>Formulation</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rowSpan="2">
                  <a:txBody>
                    <a:bodyPr/>
                    <a:lstStyle/>
                    <a:p>
                      <a:pPr algn="just">
                        <a:lnSpc>
                          <a:spcPct val="115000"/>
                        </a:lnSpc>
                        <a:spcBef>
                          <a:spcPts val="45"/>
                        </a:spcBef>
                      </a:pPr>
                      <a:r>
                        <a:rPr lang="en-US" sz="1800">
                          <a:effectLst/>
                          <a:latin typeface="Times New Roman" panose="02020603050405020304" pitchFamily="18" charset="0"/>
                          <a:cs typeface="Times New Roman" panose="02020603050405020304" pitchFamily="18" charset="0"/>
                        </a:rPr>
                        <a:t> </a:t>
                      </a:r>
                      <a:endParaRPr lang="en-IN" sz="1800">
                        <a:effectLst/>
                        <a:latin typeface="Times New Roman" panose="02020603050405020304" pitchFamily="18" charset="0"/>
                        <a:cs typeface="Times New Roman" panose="02020603050405020304" pitchFamily="18" charset="0"/>
                      </a:endParaRPr>
                    </a:p>
                    <a:p>
                      <a:pPr marL="64135" algn="just">
                        <a:lnSpc>
                          <a:spcPct val="115000"/>
                        </a:lnSpc>
                        <a:spcBef>
                          <a:spcPts val="5"/>
                        </a:spcBef>
                        <a:spcAft>
                          <a:spcPts val="0"/>
                        </a:spcAft>
                      </a:pPr>
                      <a:r>
                        <a:rPr lang="en-US" sz="1800">
                          <a:effectLst/>
                          <a:latin typeface="Times New Roman" panose="02020603050405020304" pitchFamily="18" charset="0"/>
                          <a:cs typeface="Times New Roman" panose="02020603050405020304" pitchFamily="18" charset="0"/>
                        </a:rPr>
                        <a:t>Zeroorder</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rowSpan="2">
                  <a:txBody>
                    <a:bodyPr/>
                    <a:lstStyle/>
                    <a:p>
                      <a:pPr algn="just">
                        <a:lnSpc>
                          <a:spcPct val="115000"/>
                        </a:lnSpc>
                        <a:spcBef>
                          <a:spcPts val="45"/>
                        </a:spcBef>
                      </a:pPr>
                      <a:r>
                        <a:rPr lang="en-US" sz="1800">
                          <a:effectLst/>
                          <a:latin typeface="Times New Roman" panose="02020603050405020304" pitchFamily="18" charset="0"/>
                          <a:cs typeface="Times New Roman" panose="02020603050405020304" pitchFamily="18" charset="0"/>
                        </a:rPr>
                        <a:t> </a:t>
                      </a:r>
                      <a:endParaRPr lang="en-IN" sz="1800">
                        <a:effectLst/>
                        <a:latin typeface="Times New Roman" panose="02020603050405020304" pitchFamily="18" charset="0"/>
                        <a:cs typeface="Times New Roman" panose="02020603050405020304" pitchFamily="18" charset="0"/>
                      </a:endParaRPr>
                    </a:p>
                    <a:p>
                      <a:pPr marL="63500" algn="just">
                        <a:lnSpc>
                          <a:spcPct val="115000"/>
                        </a:lnSpc>
                        <a:spcBef>
                          <a:spcPts val="5"/>
                        </a:spcBef>
                        <a:spcAft>
                          <a:spcPts val="0"/>
                        </a:spcAft>
                      </a:pPr>
                      <a:r>
                        <a:rPr lang="en-US" sz="1800">
                          <a:effectLst/>
                          <a:latin typeface="Times New Roman" panose="02020603050405020304" pitchFamily="18" charset="0"/>
                          <a:cs typeface="Times New Roman" panose="02020603050405020304" pitchFamily="18" charset="0"/>
                        </a:rPr>
                        <a:t>Firstorder</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rowSpan="2">
                  <a:txBody>
                    <a:bodyPr/>
                    <a:lstStyle/>
                    <a:p>
                      <a:pPr algn="just">
                        <a:lnSpc>
                          <a:spcPct val="115000"/>
                        </a:lnSpc>
                        <a:spcBef>
                          <a:spcPts val="45"/>
                        </a:spcBef>
                      </a:pPr>
                      <a:r>
                        <a:rPr lang="en-US" sz="1800">
                          <a:effectLst/>
                          <a:latin typeface="Times New Roman" panose="02020603050405020304" pitchFamily="18" charset="0"/>
                          <a:cs typeface="Times New Roman" panose="02020603050405020304" pitchFamily="18" charset="0"/>
                        </a:rPr>
                        <a:t> </a:t>
                      </a:r>
                      <a:endParaRPr lang="en-IN" sz="1800">
                        <a:effectLst/>
                        <a:latin typeface="Times New Roman" panose="02020603050405020304" pitchFamily="18" charset="0"/>
                        <a:cs typeface="Times New Roman" panose="02020603050405020304" pitchFamily="18" charset="0"/>
                      </a:endParaRPr>
                    </a:p>
                    <a:p>
                      <a:pPr marL="63500" algn="just">
                        <a:lnSpc>
                          <a:spcPct val="115000"/>
                        </a:lnSpc>
                        <a:spcBef>
                          <a:spcPts val="5"/>
                        </a:spcBef>
                        <a:spcAft>
                          <a:spcPts val="0"/>
                        </a:spcAft>
                      </a:pPr>
                      <a:r>
                        <a:rPr lang="en-US" sz="1800">
                          <a:effectLst/>
                          <a:latin typeface="Times New Roman" panose="02020603050405020304" pitchFamily="18" charset="0"/>
                          <a:cs typeface="Times New Roman" panose="02020603050405020304" pitchFamily="18" charset="0"/>
                        </a:rPr>
                        <a:t>HiguchiMatrix</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gridSpan="2">
                  <a:txBody>
                    <a:bodyPr/>
                    <a:lstStyle/>
                    <a:p>
                      <a:pPr marL="303530" algn="just">
                        <a:lnSpc>
                          <a:spcPct val="115000"/>
                        </a:lnSpc>
                        <a:spcBef>
                          <a:spcPts val="450"/>
                        </a:spcBef>
                        <a:spcAft>
                          <a:spcPts val="0"/>
                        </a:spcAft>
                      </a:pPr>
                      <a:r>
                        <a:rPr lang="en-US" sz="1800">
                          <a:effectLst/>
                          <a:latin typeface="Times New Roman" panose="02020603050405020304" pitchFamily="18" charset="0"/>
                          <a:cs typeface="Times New Roman" panose="02020603050405020304" pitchFamily="18" charset="0"/>
                        </a:rPr>
                        <a:t>Peppasplot</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en-IN"/>
                    </a:p>
                  </a:txBody>
                  <a:tcPr/>
                </a:tc>
                <a:extLst>
                  <a:ext uri="{0D108BD9-81ED-4DB2-BD59-A6C34878D82A}">
                    <a16:rowId xmlns:a16="http://schemas.microsoft.com/office/drawing/2014/main" val="1376735233"/>
                  </a:ext>
                </a:extLst>
              </a:tr>
              <a:tr h="643786">
                <a:tc vMerge="1">
                  <a:txBody>
                    <a:bodyPr/>
                    <a:lstStyle/>
                    <a:p>
                      <a:endParaRPr lang="en-IN"/>
                    </a:p>
                  </a:txBody>
                  <a:tcPr/>
                </a:tc>
                <a:tc vMerge="1">
                  <a:txBody>
                    <a:bodyPr/>
                    <a:lstStyle/>
                    <a:p>
                      <a:endParaRPr lang="en-IN"/>
                    </a:p>
                  </a:txBody>
                  <a:tcPr/>
                </a:tc>
                <a:tc vMerge="1">
                  <a:txBody>
                    <a:bodyPr/>
                    <a:lstStyle/>
                    <a:p>
                      <a:endParaRPr lang="en-IN"/>
                    </a:p>
                  </a:txBody>
                  <a:tcPr/>
                </a:tc>
                <a:tc vMerge="1">
                  <a:txBody>
                    <a:bodyPr/>
                    <a:lstStyle/>
                    <a:p>
                      <a:endParaRPr lang="en-IN"/>
                    </a:p>
                  </a:txBody>
                  <a:tcPr/>
                </a:tc>
                <a:tc>
                  <a:txBody>
                    <a:bodyPr/>
                    <a:lstStyle/>
                    <a:p>
                      <a:pPr marL="69850" marR="62230" algn="just">
                        <a:lnSpc>
                          <a:spcPct val="115000"/>
                        </a:lnSpc>
                        <a:spcBef>
                          <a:spcPts val="410"/>
                        </a:spcBef>
                        <a:spcAft>
                          <a:spcPts val="0"/>
                        </a:spcAft>
                      </a:pPr>
                      <a:r>
                        <a:rPr lang="en-US" sz="1800">
                          <a:effectLst/>
                          <a:latin typeface="Times New Roman" panose="02020603050405020304" pitchFamily="18" charset="0"/>
                          <a:cs typeface="Times New Roman" panose="02020603050405020304" pitchFamily="18" charset="0"/>
                        </a:rPr>
                        <a:t>r2value</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57150" marR="52070" algn="just">
                        <a:lnSpc>
                          <a:spcPct val="115000"/>
                        </a:lnSpc>
                        <a:spcBef>
                          <a:spcPts val="440"/>
                        </a:spcBef>
                        <a:spcAft>
                          <a:spcPts val="0"/>
                        </a:spcAft>
                      </a:pPr>
                      <a:r>
                        <a:rPr lang="en-US" sz="1800">
                          <a:effectLst/>
                          <a:latin typeface="Times New Roman" panose="02020603050405020304" pitchFamily="18" charset="0"/>
                          <a:cs typeface="Times New Roman" panose="02020603050405020304" pitchFamily="18" charset="0"/>
                        </a:rPr>
                        <a:t>‘n’value</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354720464"/>
                  </a:ext>
                </a:extLst>
              </a:tr>
              <a:tr h="631176">
                <a:tc>
                  <a:txBody>
                    <a:bodyPr/>
                    <a:lstStyle/>
                    <a:p>
                      <a:pPr marL="339090" algn="just">
                        <a:lnSpc>
                          <a:spcPct val="115000"/>
                        </a:lnSpc>
                        <a:spcBef>
                          <a:spcPts val="1130"/>
                        </a:spcBef>
                        <a:spcAft>
                          <a:spcPts val="0"/>
                        </a:spcAft>
                      </a:pPr>
                      <a:r>
                        <a:rPr lang="en-US" sz="1800">
                          <a:effectLst/>
                          <a:latin typeface="Times New Roman" panose="02020603050405020304" pitchFamily="18" charset="0"/>
                          <a:cs typeface="Times New Roman" panose="02020603050405020304" pitchFamily="18" charset="0"/>
                        </a:rPr>
                        <a:t>KP1</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4630" algn="just">
                        <a:lnSpc>
                          <a:spcPct val="115000"/>
                        </a:lnSpc>
                        <a:spcBef>
                          <a:spcPts val="1130"/>
                        </a:spcBef>
                        <a:spcAft>
                          <a:spcPts val="0"/>
                        </a:spcAft>
                      </a:pPr>
                      <a:r>
                        <a:rPr lang="en-US" sz="1800" dirty="0">
                          <a:effectLst/>
                          <a:latin typeface="Times New Roman" panose="02020603050405020304" pitchFamily="18" charset="0"/>
                          <a:cs typeface="Times New Roman" panose="02020603050405020304" pitchFamily="18" charset="0"/>
                        </a:rPr>
                        <a:t>0.9927</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04470" marR="197485" algn="just">
                        <a:lnSpc>
                          <a:spcPct val="115000"/>
                        </a:lnSpc>
                        <a:spcBef>
                          <a:spcPts val="1130"/>
                        </a:spcBef>
                        <a:spcAft>
                          <a:spcPts val="0"/>
                        </a:spcAft>
                      </a:pPr>
                      <a:r>
                        <a:rPr lang="en-US" sz="1800">
                          <a:effectLst/>
                          <a:latin typeface="Times New Roman" panose="02020603050405020304" pitchFamily="18" charset="0"/>
                          <a:cs typeface="Times New Roman" panose="02020603050405020304" pitchFamily="18" charset="0"/>
                        </a:rPr>
                        <a:t>0.9227</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356870" algn="just">
                        <a:lnSpc>
                          <a:spcPct val="115000"/>
                        </a:lnSpc>
                        <a:spcBef>
                          <a:spcPts val="1130"/>
                        </a:spcBef>
                        <a:spcAft>
                          <a:spcPts val="0"/>
                        </a:spcAft>
                      </a:pPr>
                      <a:r>
                        <a:rPr lang="en-US" sz="1800">
                          <a:effectLst/>
                          <a:latin typeface="Times New Roman" panose="02020603050405020304" pitchFamily="18" charset="0"/>
                          <a:cs typeface="Times New Roman" panose="02020603050405020304" pitchFamily="18" charset="0"/>
                        </a:rPr>
                        <a:t>0.9758</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9220" marR="104775" algn="just">
                        <a:lnSpc>
                          <a:spcPct val="115000"/>
                        </a:lnSpc>
                        <a:spcBef>
                          <a:spcPts val="1130"/>
                        </a:spcBef>
                        <a:spcAft>
                          <a:spcPts val="0"/>
                        </a:spcAft>
                      </a:pPr>
                      <a:r>
                        <a:rPr lang="en-US" sz="1800">
                          <a:effectLst/>
                          <a:latin typeface="Times New Roman" panose="02020603050405020304" pitchFamily="18" charset="0"/>
                          <a:cs typeface="Times New Roman" panose="02020603050405020304" pitchFamily="18" charset="0"/>
                        </a:rPr>
                        <a:t>0.9881</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2080" marR="126365" algn="just">
                        <a:lnSpc>
                          <a:spcPct val="115000"/>
                        </a:lnSpc>
                        <a:spcBef>
                          <a:spcPts val="1130"/>
                        </a:spcBef>
                        <a:spcAft>
                          <a:spcPts val="0"/>
                        </a:spcAft>
                      </a:pPr>
                      <a:r>
                        <a:rPr lang="en-US" sz="1800">
                          <a:effectLst/>
                          <a:latin typeface="Times New Roman" panose="02020603050405020304" pitchFamily="18" charset="0"/>
                          <a:cs typeface="Times New Roman" panose="02020603050405020304" pitchFamily="18" charset="0"/>
                        </a:rPr>
                        <a:t>0.7082</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673473600"/>
                  </a:ext>
                </a:extLst>
              </a:tr>
              <a:tr h="631176">
                <a:tc>
                  <a:txBody>
                    <a:bodyPr/>
                    <a:lstStyle/>
                    <a:p>
                      <a:pPr marL="339090" algn="just">
                        <a:lnSpc>
                          <a:spcPct val="115000"/>
                        </a:lnSpc>
                        <a:spcBef>
                          <a:spcPts val="1125"/>
                        </a:spcBef>
                        <a:spcAft>
                          <a:spcPts val="0"/>
                        </a:spcAft>
                      </a:pPr>
                      <a:r>
                        <a:rPr lang="en-US" sz="1800">
                          <a:effectLst/>
                          <a:latin typeface="Times New Roman" panose="02020603050405020304" pitchFamily="18" charset="0"/>
                          <a:cs typeface="Times New Roman" panose="02020603050405020304" pitchFamily="18" charset="0"/>
                        </a:rPr>
                        <a:t>KP2</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4630" algn="just">
                        <a:lnSpc>
                          <a:spcPct val="115000"/>
                        </a:lnSpc>
                        <a:spcBef>
                          <a:spcPts val="1125"/>
                        </a:spcBef>
                        <a:spcAft>
                          <a:spcPts val="0"/>
                        </a:spcAft>
                      </a:pPr>
                      <a:r>
                        <a:rPr lang="en-US" sz="1800" dirty="0">
                          <a:effectLst/>
                          <a:latin typeface="Times New Roman" panose="02020603050405020304" pitchFamily="18" charset="0"/>
                          <a:cs typeface="Times New Roman" panose="02020603050405020304" pitchFamily="18" charset="0"/>
                        </a:rPr>
                        <a:t>0.9930</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04470" marR="197485" algn="just">
                        <a:lnSpc>
                          <a:spcPct val="115000"/>
                        </a:lnSpc>
                        <a:spcBef>
                          <a:spcPts val="1125"/>
                        </a:spcBef>
                        <a:spcAft>
                          <a:spcPts val="0"/>
                        </a:spcAft>
                      </a:pPr>
                      <a:r>
                        <a:rPr lang="en-US" sz="1800" dirty="0">
                          <a:effectLst/>
                          <a:latin typeface="Times New Roman" panose="02020603050405020304" pitchFamily="18" charset="0"/>
                          <a:cs typeface="Times New Roman" panose="02020603050405020304" pitchFamily="18" charset="0"/>
                        </a:rPr>
                        <a:t>0.9512</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356870" algn="just">
                        <a:lnSpc>
                          <a:spcPct val="115000"/>
                        </a:lnSpc>
                        <a:spcBef>
                          <a:spcPts val="1125"/>
                        </a:spcBef>
                        <a:spcAft>
                          <a:spcPts val="0"/>
                        </a:spcAft>
                      </a:pPr>
                      <a:r>
                        <a:rPr lang="en-US" sz="1800">
                          <a:effectLst/>
                          <a:latin typeface="Times New Roman" panose="02020603050405020304" pitchFamily="18" charset="0"/>
                          <a:cs typeface="Times New Roman" panose="02020603050405020304" pitchFamily="18" charset="0"/>
                        </a:rPr>
                        <a:t>0.9741</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9220" marR="104775" algn="just">
                        <a:lnSpc>
                          <a:spcPct val="115000"/>
                        </a:lnSpc>
                        <a:spcBef>
                          <a:spcPts val="1125"/>
                        </a:spcBef>
                        <a:spcAft>
                          <a:spcPts val="0"/>
                        </a:spcAft>
                      </a:pPr>
                      <a:r>
                        <a:rPr lang="en-US" sz="1800">
                          <a:effectLst/>
                          <a:latin typeface="Times New Roman" panose="02020603050405020304" pitchFamily="18" charset="0"/>
                          <a:cs typeface="Times New Roman" panose="02020603050405020304" pitchFamily="18" charset="0"/>
                        </a:rPr>
                        <a:t>0.9868</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2080" marR="126365" algn="just">
                        <a:lnSpc>
                          <a:spcPct val="115000"/>
                        </a:lnSpc>
                        <a:spcBef>
                          <a:spcPts val="1125"/>
                        </a:spcBef>
                        <a:spcAft>
                          <a:spcPts val="0"/>
                        </a:spcAft>
                      </a:pPr>
                      <a:r>
                        <a:rPr lang="en-US" sz="1800">
                          <a:effectLst/>
                          <a:latin typeface="Times New Roman" panose="02020603050405020304" pitchFamily="18" charset="0"/>
                          <a:cs typeface="Times New Roman" panose="02020603050405020304" pitchFamily="18" charset="0"/>
                        </a:rPr>
                        <a:t>0.7084</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305207852"/>
                  </a:ext>
                </a:extLst>
              </a:tr>
              <a:tr h="631176">
                <a:tc>
                  <a:txBody>
                    <a:bodyPr/>
                    <a:lstStyle/>
                    <a:p>
                      <a:pPr marL="339090" algn="just">
                        <a:lnSpc>
                          <a:spcPct val="115000"/>
                        </a:lnSpc>
                        <a:spcBef>
                          <a:spcPts val="1120"/>
                        </a:spcBef>
                        <a:spcAft>
                          <a:spcPts val="0"/>
                        </a:spcAft>
                      </a:pPr>
                      <a:r>
                        <a:rPr lang="en-US" sz="1800">
                          <a:effectLst/>
                          <a:latin typeface="Times New Roman" panose="02020603050405020304" pitchFamily="18" charset="0"/>
                          <a:cs typeface="Times New Roman" panose="02020603050405020304" pitchFamily="18" charset="0"/>
                        </a:rPr>
                        <a:t>KP3</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4630" algn="just">
                        <a:lnSpc>
                          <a:spcPct val="115000"/>
                        </a:lnSpc>
                        <a:spcBef>
                          <a:spcPts val="1120"/>
                        </a:spcBef>
                        <a:spcAft>
                          <a:spcPts val="0"/>
                        </a:spcAft>
                      </a:pPr>
                      <a:r>
                        <a:rPr lang="en-US" sz="1800">
                          <a:effectLst/>
                          <a:latin typeface="Times New Roman" panose="02020603050405020304" pitchFamily="18" charset="0"/>
                          <a:cs typeface="Times New Roman" panose="02020603050405020304" pitchFamily="18" charset="0"/>
                        </a:rPr>
                        <a:t>0.9959</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04470" marR="197485" algn="just">
                        <a:lnSpc>
                          <a:spcPct val="115000"/>
                        </a:lnSpc>
                        <a:spcBef>
                          <a:spcPts val="1120"/>
                        </a:spcBef>
                        <a:spcAft>
                          <a:spcPts val="0"/>
                        </a:spcAft>
                      </a:pPr>
                      <a:r>
                        <a:rPr lang="en-US" sz="1800" dirty="0">
                          <a:effectLst/>
                          <a:latin typeface="Times New Roman" panose="02020603050405020304" pitchFamily="18" charset="0"/>
                          <a:cs typeface="Times New Roman" panose="02020603050405020304" pitchFamily="18" charset="0"/>
                        </a:rPr>
                        <a:t>0.9671</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356870" algn="just">
                        <a:lnSpc>
                          <a:spcPct val="115000"/>
                        </a:lnSpc>
                        <a:spcBef>
                          <a:spcPts val="1120"/>
                        </a:spcBef>
                        <a:spcAft>
                          <a:spcPts val="0"/>
                        </a:spcAft>
                      </a:pPr>
                      <a:r>
                        <a:rPr lang="en-US" sz="1800">
                          <a:effectLst/>
                          <a:latin typeface="Times New Roman" panose="02020603050405020304" pitchFamily="18" charset="0"/>
                          <a:cs typeface="Times New Roman" panose="02020603050405020304" pitchFamily="18" charset="0"/>
                        </a:rPr>
                        <a:t>0.9764</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9220" marR="104775" algn="just">
                        <a:lnSpc>
                          <a:spcPct val="115000"/>
                        </a:lnSpc>
                        <a:spcBef>
                          <a:spcPts val="1120"/>
                        </a:spcBef>
                        <a:spcAft>
                          <a:spcPts val="0"/>
                        </a:spcAft>
                      </a:pPr>
                      <a:r>
                        <a:rPr lang="en-US" sz="1800">
                          <a:effectLst/>
                          <a:latin typeface="Times New Roman" panose="02020603050405020304" pitchFamily="18" charset="0"/>
                          <a:cs typeface="Times New Roman" panose="02020603050405020304" pitchFamily="18" charset="0"/>
                        </a:rPr>
                        <a:t>0.9928</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2080" marR="126365" algn="just">
                        <a:lnSpc>
                          <a:spcPct val="115000"/>
                        </a:lnSpc>
                        <a:spcBef>
                          <a:spcPts val="1120"/>
                        </a:spcBef>
                        <a:spcAft>
                          <a:spcPts val="0"/>
                        </a:spcAft>
                      </a:pPr>
                      <a:r>
                        <a:rPr lang="en-US" sz="1800">
                          <a:effectLst/>
                          <a:latin typeface="Times New Roman" panose="02020603050405020304" pitchFamily="18" charset="0"/>
                          <a:cs typeface="Times New Roman" panose="02020603050405020304" pitchFamily="18" charset="0"/>
                        </a:rPr>
                        <a:t>0.7634</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561698489"/>
                  </a:ext>
                </a:extLst>
              </a:tr>
              <a:tr h="631176">
                <a:tc>
                  <a:txBody>
                    <a:bodyPr/>
                    <a:lstStyle/>
                    <a:p>
                      <a:pPr marL="339090" algn="just">
                        <a:lnSpc>
                          <a:spcPct val="115000"/>
                        </a:lnSpc>
                        <a:spcBef>
                          <a:spcPts val="1115"/>
                        </a:spcBef>
                        <a:spcAft>
                          <a:spcPts val="0"/>
                        </a:spcAft>
                      </a:pPr>
                      <a:r>
                        <a:rPr lang="en-US" sz="1800">
                          <a:effectLst/>
                          <a:latin typeface="Times New Roman" panose="02020603050405020304" pitchFamily="18" charset="0"/>
                          <a:cs typeface="Times New Roman" panose="02020603050405020304" pitchFamily="18" charset="0"/>
                        </a:rPr>
                        <a:t>KP4</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4630" algn="just">
                        <a:lnSpc>
                          <a:spcPct val="115000"/>
                        </a:lnSpc>
                        <a:spcBef>
                          <a:spcPts val="1115"/>
                        </a:spcBef>
                        <a:spcAft>
                          <a:spcPts val="0"/>
                        </a:spcAft>
                      </a:pPr>
                      <a:r>
                        <a:rPr lang="en-US" sz="1800">
                          <a:effectLst/>
                          <a:latin typeface="Times New Roman" panose="02020603050405020304" pitchFamily="18" charset="0"/>
                          <a:cs typeface="Times New Roman" panose="02020603050405020304" pitchFamily="18" charset="0"/>
                        </a:rPr>
                        <a:t>0.9971</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04470" marR="197485" algn="just">
                        <a:lnSpc>
                          <a:spcPct val="115000"/>
                        </a:lnSpc>
                        <a:spcBef>
                          <a:spcPts val="1115"/>
                        </a:spcBef>
                        <a:spcAft>
                          <a:spcPts val="0"/>
                        </a:spcAft>
                      </a:pPr>
                      <a:r>
                        <a:rPr lang="en-US" sz="1800">
                          <a:effectLst/>
                          <a:latin typeface="Times New Roman" panose="02020603050405020304" pitchFamily="18" charset="0"/>
                          <a:cs typeface="Times New Roman" panose="02020603050405020304" pitchFamily="18" charset="0"/>
                        </a:rPr>
                        <a:t>0.9773</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356870" algn="just">
                        <a:lnSpc>
                          <a:spcPct val="115000"/>
                        </a:lnSpc>
                        <a:spcBef>
                          <a:spcPts val="1115"/>
                        </a:spcBef>
                        <a:spcAft>
                          <a:spcPts val="0"/>
                        </a:spcAft>
                      </a:pPr>
                      <a:r>
                        <a:rPr lang="en-US" sz="1800" dirty="0">
                          <a:effectLst/>
                          <a:latin typeface="Times New Roman" panose="02020603050405020304" pitchFamily="18" charset="0"/>
                          <a:cs typeface="Times New Roman" panose="02020603050405020304" pitchFamily="18" charset="0"/>
                        </a:rPr>
                        <a:t>0.9764</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9220" marR="104775" algn="just">
                        <a:lnSpc>
                          <a:spcPct val="115000"/>
                        </a:lnSpc>
                        <a:spcBef>
                          <a:spcPts val="1115"/>
                        </a:spcBef>
                        <a:spcAft>
                          <a:spcPts val="0"/>
                        </a:spcAft>
                      </a:pPr>
                      <a:r>
                        <a:rPr lang="en-US" sz="1800">
                          <a:effectLst/>
                          <a:latin typeface="Times New Roman" panose="02020603050405020304" pitchFamily="18" charset="0"/>
                          <a:cs typeface="Times New Roman" panose="02020603050405020304" pitchFamily="18" charset="0"/>
                        </a:rPr>
                        <a:t>0.9937</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2080" marR="126365" algn="just">
                        <a:lnSpc>
                          <a:spcPct val="115000"/>
                        </a:lnSpc>
                        <a:spcBef>
                          <a:spcPts val="1115"/>
                        </a:spcBef>
                        <a:spcAft>
                          <a:spcPts val="0"/>
                        </a:spcAft>
                      </a:pPr>
                      <a:r>
                        <a:rPr lang="en-US" sz="1800">
                          <a:effectLst/>
                          <a:latin typeface="Times New Roman" panose="02020603050405020304" pitchFamily="18" charset="0"/>
                          <a:cs typeface="Times New Roman" panose="02020603050405020304" pitchFamily="18" charset="0"/>
                        </a:rPr>
                        <a:t>0.7952</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143977746"/>
                  </a:ext>
                </a:extLst>
              </a:tr>
              <a:tr h="631176">
                <a:tc>
                  <a:txBody>
                    <a:bodyPr/>
                    <a:lstStyle/>
                    <a:p>
                      <a:pPr marL="339090" algn="just">
                        <a:lnSpc>
                          <a:spcPct val="115000"/>
                        </a:lnSpc>
                        <a:spcBef>
                          <a:spcPts val="1110"/>
                        </a:spcBef>
                        <a:spcAft>
                          <a:spcPts val="0"/>
                        </a:spcAft>
                      </a:pPr>
                      <a:r>
                        <a:rPr lang="en-US" sz="1800">
                          <a:effectLst/>
                          <a:latin typeface="Times New Roman" panose="02020603050405020304" pitchFamily="18" charset="0"/>
                          <a:cs typeface="Times New Roman" panose="02020603050405020304" pitchFamily="18" charset="0"/>
                        </a:rPr>
                        <a:t>KP5</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4630" algn="just">
                        <a:lnSpc>
                          <a:spcPct val="115000"/>
                        </a:lnSpc>
                        <a:spcBef>
                          <a:spcPts val="1110"/>
                        </a:spcBef>
                        <a:spcAft>
                          <a:spcPts val="0"/>
                        </a:spcAft>
                      </a:pPr>
                      <a:r>
                        <a:rPr lang="en-US" sz="1800">
                          <a:effectLst/>
                          <a:latin typeface="Times New Roman" panose="02020603050405020304" pitchFamily="18" charset="0"/>
                          <a:cs typeface="Times New Roman" panose="02020603050405020304" pitchFamily="18" charset="0"/>
                        </a:rPr>
                        <a:t>0.9990</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04470" marR="197485" algn="just">
                        <a:lnSpc>
                          <a:spcPct val="115000"/>
                        </a:lnSpc>
                        <a:spcBef>
                          <a:spcPts val="1110"/>
                        </a:spcBef>
                        <a:spcAft>
                          <a:spcPts val="0"/>
                        </a:spcAft>
                      </a:pPr>
                      <a:r>
                        <a:rPr lang="en-US" sz="1800">
                          <a:effectLst/>
                          <a:latin typeface="Times New Roman" panose="02020603050405020304" pitchFamily="18" charset="0"/>
                          <a:cs typeface="Times New Roman" panose="02020603050405020304" pitchFamily="18" charset="0"/>
                        </a:rPr>
                        <a:t>0.9820</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356870" algn="just">
                        <a:lnSpc>
                          <a:spcPct val="115000"/>
                        </a:lnSpc>
                        <a:spcBef>
                          <a:spcPts val="1110"/>
                        </a:spcBef>
                        <a:spcAft>
                          <a:spcPts val="0"/>
                        </a:spcAft>
                      </a:pPr>
                      <a:r>
                        <a:rPr lang="en-US" sz="1800" dirty="0">
                          <a:effectLst/>
                          <a:latin typeface="Times New Roman" panose="02020603050405020304" pitchFamily="18" charset="0"/>
                          <a:cs typeface="Times New Roman" panose="02020603050405020304" pitchFamily="18" charset="0"/>
                        </a:rPr>
                        <a:t>0.9761</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9220" marR="104775" algn="just">
                        <a:lnSpc>
                          <a:spcPct val="115000"/>
                        </a:lnSpc>
                        <a:spcBef>
                          <a:spcPts val="1110"/>
                        </a:spcBef>
                        <a:spcAft>
                          <a:spcPts val="0"/>
                        </a:spcAft>
                      </a:pPr>
                      <a:r>
                        <a:rPr lang="en-US" sz="1800" dirty="0">
                          <a:effectLst/>
                          <a:latin typeface="Times New Roman" panose="02020603050405020304" pitchFamily="18" charset="0"/>
                          <a:cs typeface="Times New Roman" panose="02020603050405020304" pitchFamily="18" charset="0"/>
                        </a:rPr>
                        <a:t>0.9978</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2080" marR="126365" algn="just">
                        <a:lnSpc>
                          <a:spcPct val="115000"/>
                        </a:lnSpc>
                        <a:spcBef>
                          <a:spcPts val="1110"/>
                        </a:spcBef>
                        <a:spcAft>
                          <a:spcPts val="0"/>
                        </a:spcAft>
                      </a:pPr>
                      <a:r>
                        <a:rPr lang="en-US" sz="1800">
                          <a:effectLst/>
                          <a:latin typeface="Times New Roman" panose="02020603050405020304" pitchFamily="18" charset="0"/>
                          <a:cs typeface="Times New Roman" panose="02020603050405020304" pitchFamily="18" charset="0"/>
                        </a:rPr>
                        <a:t>0.8705</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989504894"/>
                  </a:ext>
                </a:extLst>
              </a:tr>
              <a:tr h="617927">
                <a:tc>
                  <a:txBody>
                    <a:bodyPr/>
                    <a:lstStyle/>
                    <a:p>
                      <a:pPr marL="339090" algn="just">
                        <a:lnSpc>
                          <a:spcPct val="115000"/>
                        </a:lnSpc>
                        <a:spcBef>
                          <a:spcPts val="1105"/>
                        </a:spcBef>
                        <a:spcAft>
                          <a:spcPts val="0"/>
                        </a:spcAft>
                      </a:pPr>
                      <a:r>
                        <a:rPr lang="en-US" sz="1800">
                          <a:effectLst/>
                          <a:latin typeface="Times New Roman" panose="02020603050405020304" pitchFamily="18" charset="0"/>
                          <a:cs typeface="Times New Roman" panose="02020603050405020304" pitchFamily="18" charset="0"/>
                        </a:rPr>
                        <a:t>KP6</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14630" algn="just">
                        <a:lnSpc>
                          <a:spcPct val="115000"/>
                        </a:lnSpc>
                        <a:spcBef>
                          <a:spcPts val="1105"/>
                        </a:spcBef>
                        <a:spcAft>
                          <a:spcPts val="0"/>
                        </a:spcAft>
                      </a:pPr>
                      <a:r>
                        <a:rPr lang="en-US" sz="1800">
                          <a:effectLst/>
                          <a:latin typeface="Times New Roman" panose="02020603050405020304" pitchFamily="18" charset="0"/>
                          <a:cs typeface="Times New Roman" panose="02020603050405020304" pitchFamily="18" charset="0"/>
                        </a:rPr>
                        <a:t>0.9472</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204470" marR="197485" algn="just">
                        <a:lnSpc>
                          <a:spcPct val="115000"/>
                        </a:lnSpc>
                        <a:spcBef>
                          <a:spcPts val="1105"/>
                        </a:spcBef>
                        <a:spcAft>
                          <a:spcPts val="0"/>
                        </a:spcAft>
                      </a:pPr>
                      <a:r>
                        <a:rPr lang="en-US" sz="1800">
                          <a:effectLst/>
                          <a:latin typeface="Times New Roman" panose="02020603050405020304" pitchFamily="18" charset="0"/>
                          <a:cs typeface="Times New Roman" panose="02020603050405020304" pitchFamily="18" charset="0"/>
                        </a:rPr>
                        <a:t>0.8867</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R="356870" algn="just">
                        <a:lnSpc>
                          <a:spcPct val="115000"/>
                        </a:lnSpc>
                        <a:spcBef>
                          <a:spcPts val="1105"/>
                        </a:spcBef>
                        <a:spcAft>
                          <a:spcPts val="0"/>
                        </a:spcAft>
                      </a:pPr>
                      <a:r>
                        <a:rPr lang="en-US" sz="1800">
                          <a:effectLst/>
                          <a:latin typeface="Times New Roman" panose="02020603050405020304" pitchFamily="18" charset="0"/>
                          <a:cs typeface="Times New Roman" panose="02020603050405020304" pitchFamily="18" charset="0"/>
                        </a:rPr>
                        <a:t>0.8587</a:t>
                      </a:r>
                      <a:endParaRPr lang="en-IN"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09220" marR="104775" algn="just">
                        <a:lnSpc>
                          <a:spcPct val="115000"/>
                        </a:lnSpc>
                        <a:spcBef>
                          <a:spcPts val="1105"/>
                        </a:spcBef>
                        <a:spcAft>
                          <a:spcPts val="0"/>
                        </a:spcAft>
                      </a:pPr>
                      <a:r>
                        <a:rPr lang="en-US" sz="1800" dirty="0">
                          <a:effectLst/>
                          <a:latin typeface="Times New Roman" panose="02020603050405020304" pitchFamily="18" charset="0"/>
                          <a:cs typeface="Times New Roman" panose="02020603050405020304" pitchFamily="18" charset="0"/>
                        </a:rPr>
                        <a:t>0.9162</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132080" marR="126365" algn="just">
                        <a:lnSpc>
                          <a:spcPct val="115000"/>
                        </a:lnSpc>
                        <a:spcBef>
                          <a:spcPts val="1105"/>
                        </a:spcBef>
                        <a:spcAft>
                          <a:spcPts val="0"/>
                        </a:spcAft>
                      </a:pPr>
                      <a:r>
                        <a:rPr lang="en-US" sz="1800" dirty="0">
                          <a:effectLst/>
                          <a:latin typeface="Times New Roman" panose="02020603050405020304" pitchFamily="18" charset="0"/>
                          <a:cs typeface="Times New Roman" panose="02020603050405020304" pitchFamily="18" charset="0"/>
                        </a:rPr>
                        <a:t>0.8992</a:t>
                      </a: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943401756"/>
                  </a:ext>
                </a:extLst>
              </a:tr>
            </a:tbl>
          </a:graphicData>
        </a:graphic>
      </p:graphicFrame>
      <p:sp>
        <p:nvSpPr>
          <p:cNvPr id="4" name="TextBox 3">
            <a:extLst>
              <a:ext uri="{FF2B5EF4-FFF2-40B4-BE49-F238E27FC236}">
                <a16:creationId xmlns:a16="http://schemas.microsoft.com/office/drawing/2014/main" id="{8197A27F-1C99-5126-3AAC-5742536EA91A}"/>
              </a:ext>
            </a:extLst>
          </p:cNvPr>
          <p:cNvSpPr txBox="1"/>
          <p:nvPr/>
        </p:nvSpPr>
        <p:spPr>
          <a:xfrm>
            <a:off x="1881809" y="609600"/>
            <a:ext cx="9806607" cy="873572"/>
          </a:xfrm>
          <a:prstGeom prst="rect">
            <a:avLst/>
          </a:prstGeom>
          <a:noFill/>
        </p:spPr>
        <p:txBody>
          <a:bodyPr wrap="square">
            <a:spAutoFit/>
          </a:bodyPr>
          <a:lstStyle/>
          <a:p>
            <a:pPr marR="1718945" algn="ctr">
              <a:lnSpc>
                <a:spcPct val="150000"/>
              </a:lnSpc>
              <a:spcBef>
                <a:spcPts val="550"/>
              </a:spcBef>
              <a:spcAft>
                <a:spcPts val="0"/>
              </a:spcAft>
            </a:pPr>
            <a:r>
              <a:rPr lang="en-US" sz="1800" dirty="0">
                <a:effectLst/>
                <a:latin typeface="Times New Roman" panose="02020603050405020304" pitchFamily="18" charset="0"/>
                <a:ea typeface="Times New Roman" panose="02020603050405020304" pitchFamily="18" charset="0"/>
              </a:rPr>
              <a:t>Table 1 : Regression co-efficient (r</a:t>
            </a:r>
            <a:r>
              <a:rPr lang="en-US" sz="1800" baseline="30000" dirty="0">
                <a:effectLst/>
                <a:latin typeface="Times New Roman" panose="02020603050405020304" pitchFamily="18" charset="0"/>
                <a:ea typeface="Times New Roman" panose="02020603050405020304" pitchFamily="18" charset="0"/>
              </a:rPr>
              <a:t>2</a:t>
            </a:r>
            <a:r>
              <a:rPr lang="en-US" sz="1800" dirty="0">
                <a:effectLst/>
                <a:latin typeface="Times New Roman" panose="02020603050405020304" pitchFamily="18" charset="0"/>
                <a:ea typeface="Times New Roman" panose="02020603050405020304" pitchFamily="18" charset="0"/>
              </a:rPr>
              <a:t>) values of different kinetic models and diffusion exponent(n)of </a:t>
            </a:r>
            <a:r>
              <a:rPr lang="en-US" sz="1800" dirty="0" err="1">
                <a:effectLst/>
                <a:latin typeface="Times New Roman" panose="02020603050405020304" pitchFamily="18" charset="0"/>
                <a:ea typeface="Times New Roman" panose="02020603050405020304" pitchFamily="18" charset="0"/>
              </a:rPr>
              <a:t>Peppas</a:t>
            </a:r>
            <a:r>
              <a:rPr lang="en-US" sz="1800" dirty="0">
                <a:effectLst/>
                <a:latin typeface="Times New Roman" panose="02020603050405020304" pitchFamily="18" charset="0"/>
                <a:ea typeface="Times New Roman" panose="02020603050405020304" pitchFamily="18" charset="0"/>
              </a:rPr>
              <a:t> model for Ketoprofen microspheres</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122610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a:extLst>
              <a:ext uri="{FF2B5EF4-FFF2-40B4-BE49-F238E27FC236}">
                <a16:creationId xmlns:a16="http://schemas.microsoft.com/office/drawing/2014/main" id="{F4D33DE9-AFEB-D3D6-E287-611EF90B7A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589535A-A8B5-322F-6D8A-3D442ED45A33}"/>
              </a:ext>
            </a:extLst>
          </p:cNvPr>
          <p:cNvSpPr txBox="1"/>
          <p:nvPr/>
        </p:nvSpPr>
        <p:spPr>
          <a:xfrm>
            <a:off x="549964" y="-138932"/>
            <a:ext cx="11092070" cy="916982"/>
          </a:xfrm>
          <a:prstGeom prst="rect">
            <a:avLst/>
          </a:prstGeom>
          <a:noFill/>
        </p:spPr>
        <p:txBody>
          <a:bodyPr wrap="square">
            <a:spAutoFit/>
          </a:bodyPr>
          <a:lstStyle/>
          <a:p>
            <a:pPr lvl="0"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CONCLUSION</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44FD1FA1-BC44-61F8-B68F-53B2E442667D}"/>
              </a:ext>
            </a:extLst>
          </p:cNvPr>
          <p:cNvSpPr txBox="1"/>
          <p:nvPr/>
        </p:nvSpPr>
        <p:spPr>
          <a:xfrm>
            <a:off x="165652" y="778050"/>
            <a:ext cx="11569147" cy="5859553"/>
          </a:xfrm>
          <a:prstGeom prst="rect">
            <a:avLst/>
          </a:prstGeom>
          <a:noFill/>
        </p:spPr>
        <p:txBody>
          <a:bodyPr wrap="square">
            <a:spAutoFit/>
          </a:bodyPr>
          <a:lstStyle/>
          <a:p>
            <a:pPr marL="285750" indent="-285750" algn="just">
              <a:lnSpc>
                <a:spcPct val="150000"/>
              </a:lnSpc>
              <a:buFont typeface="Wingdings" panose="05000000000000000000" pitchFamily="2" charset="2"/>
              <a:buChar char="ü"/>
            </a:pPr>
            <a:r>
              <a:rPr lang="en-IN" sz="1800" dirty="0" err="1">
                <a:effectLst/>
                <a:latin typeface="Times New Roman" panose="02020603050405020304" pitchFamily="18" charset="0"/>
                <a:ea typeface="Times New Roman" panose="02020603050405020304" pitchFamily="18" charset="0"/>
              </a:rPr>
              <a:t>Preformulation</a:t>
            </a:r>
            <a:r>
              <a:rPr lang="en-IN" sz="1800" dirty="0">
                <a:effectLst/>
                <a:latin typeface="Times New Roman" panose="02020603050405020304" pitchFamily="18" charset="0"/>
                <a:ea typeface="Times New Roman" panose="02020603050405020304" pitchFamily="18" charset="0"/>
              </a:rPr>
              <a:t> studies, including solubility, melting point, and UV analysis of ketoprofen (KP), complied with IP standards. </a:t>
            </a:r>
          </a:p>
          <a:p>
            <a:pPr marL="285750" indent="-285750" algn="just">
              <a:lnSpc>
                <a:spcPct val="150000"/>
              </a:lnSpc>
              <a:buFont typeface="Wingdings" panose="05000000000000000000" pitchFamily="2" charset="2"/>
              <a:buChar char="ü"/>
            </a:pPr>
            <a:r>
              <a:rPr lang="en-IN" sz="1800" dirty="0">
                <a:effectLst/>
                <a:latin typeface="Times New Roman" panose="02020603050405020304" pitchFamily="18" charset="0"/>
                <a:ea typeface="Times New Roman" panose="02020603050405020304" pitchFamily="18" charset="0"/>
              </a:rPr>
              <a:t>The FTIR spectra revealed no interaction between the polymers and KP, indicating compatibility of all the polymers used with KP. Surface smoothness of the KP microspheres increased with higher polymer concentration, as confirmed by SEM analysis. </a:t>
            </a:r>
          </a:p>
          <a:p>
            <a:pPr marL="285750" indent="-285750" algn="just">
              <a:lnSpc>
                <a:spcPct val="150000"/>
              </a:lnSpc>
              <a:buFont typeface="Wingdings" panose="05000000000000000000" pitchFamily="2" charset="2"/>
              <a:buChar char="ü"/>
            </a:pPr>
            <a:r>
              <a:rPr lang="en-IN" sz="1800" dirty="0">
                <a:effectLst/>
                <a:latin typeface="Times New Roman" panose="02020603050405020304" pitchFamily="18" charset="0"/>
                <a:ea typeface="Times New Roman" panose="02020603050405020304" pitchFamily="18" charset="0"/>
              </a:rPr>
              <a:t>Entrapment efficiency improved with an increase in polymer concentration. </a:t>
            </a:r>
          </a:p>
          <a:p>
            <a:pPr marL="285750" indent="-285750" algn="just">
              <a:lnSpc>
                <a:spcPct val="150000"/>
              </a:lnSpc>
              <a:buFont typeface="Wingdings" panose="05000000000000000000" pitchFamily="2" charset="2"/>
              <a:buChar char="ü"/>
            </a:pPr>
            <a:r>
              <a:rPr lang="en-IN" sz="1800" dirty="0">
                <a:effectLst/>
                <a:latin typeface="Times New Roman" panose="02020603050405020304" pitchFamily="18" charset="0"/>
                <a:ea typeface="Times New Roman" panose="02020603050405020304" pitchFamily="18" charset="0"/>
              </a:rPr>
              <a:t>The results suggest a proper distribution of KP within the microspheres, with deviations falling within acceptable limits.</a:t>
            </a:r>
          </a:p>
          <a:p>
            <a:pPr marL="285750" indent="-285750" algn="just">
              <a:lnSpc>
                <a:spcPct val="150000"/>
              </a:lnSpc>
              <a:buFont typeface="Wingdings" panose="05000000000000000000" pitchFamily="2" charset="2"/>
              <a:buChar char="ü"/>
            </a:pPr>
            <a:r>
              <a:rPr lang="en-IN" sz="1800" dirty="0">
                <a:effectLst/>
                <a:latin typeface="Times New Roman" panose="02020603050405020304" pitchFamily="18" charset="0"/>
                <a:ea typeface="Times New Roman" panose="02020603050405020304" pitchFamily="18" charset="0"/>
              </a:rPr>
              <a:t>The study further indicated that the amount of drug release decreased with increasing polymer concentration, demonstrating that the in vitro performance of KP microspheres showed prolonged and sustained release of the drug. The coefficient of determination indicated that the release data were best fitted with zero-order kinetics. </a:t>
            </a:r>
          </a:p>
          <a:p>
            <a:pPr marL="285750" indent="-285750" algn="just">
              <a:lnSpc>
                <a:spcPct val="150000"/>
              </a:lnSpc>
              <a:buFont typeface="Wingdings" panose="05000000000000000000" pitchFamily="2" charset="2"/>
              <a:buChar char="ü"/>
            </a:pPr>
            <a:r>
              <a:rPr lang="en-IN" sz="1800" dirty="0">
                <a:effectLst/>
                <a:latin typeface="Times New Roman" panose="02020603050405020304" pitchFamily="18" charset="0"/>
                <a:ea typeface="Times New Roman" panose="02020603050405020304" pitchFamily="18" charset="0"/>
              </a:rPr>
              <a:t>The Higuchi equation explains the diffusion-controlled release mechanism, while the diffusion exponent ‘n’ values from the </a:t>
            </a:r>
            <a:r>
              <a:rPr lang="en-IN" sz="1800" dirty="0" err="1">
                <a:effectLst/>
                <a:latin typeface="Times New Roman" panose="02020603050405020304" pitchFamily="18" charset="0"/>
                <a:ea typeface="Times New Roman" panose="02020603050405020304" pitchFamily="18" charset="0"/>
              </a:rPr>
              <a:t>Korsmeyer-Peppas</a:t>
            </a:r>
            <a:r>
              <a:rPr lang="en-IN" sz="1800" dirty="0">
                <a:effectLst/>
                <a:latin typeface="Times New Roman" panose="02020603050405020304" pitchFamily="18" charset="0"/>
                <a:ea typeface="Times New Roman" panose="02020603050405020304" pitchFamily="18" charset="0"/>
              </a:rPr>
              <a:t> model ranged from 0.5 to 1, indicating Non-</a:t>
            </a:r>
            <a:r>
              <a:rPr lang="en-IN" sz="1800" dirty="0" err="1">
                <a:effectLst/>
                <a:latin typeface="Times New Roman" panose="02020603050405020304" pitchFamily="18" charset="0"/>
                <a:ea typeface="Times New Roman" panose="02020603050405020304" pitchFamily="18" charset="0"/>
              </a:rPr>
              <a:t>Fickian</a:t>
            </a:r>
            <a:r>
              <a:rPr lang="en-IN" sz="1800" dirty="0">
                <a:effectLst/>
                <a:latin typeface="Times New Roman" panose="02020603050405020304" pitchFamily="18" charset="0"/>
                <a:ea typeface="Times New Roman" panose="02020603050405020304" pitchFamily="18" charset="0"/>
              </a:rPr>
              <a:t> drug transport through the KP microspheres prepared with BSA. DSC and XRD data indicated that KP remained in its lattice structure in the physical mixture, while it was completely amorphous inside the KP microspheres. </a:t>
            </a:r>
          </a:p>
        </p:txBody>
      </p:sp>
    </p:spTree>
    <p:extLst>
      <p:ext uri="{BB962C8B-B14F-4D97-AF65-F5344CB8AC3E}">
        <p14:creationId xmlns:p14="http://schemas.microsoft.com/office/powerpoint/2010/main" val="1915467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a:extLst>
              <a:ext uri="{FF2B5EF4-FFF2-40B4-BE49-F238E27FC236}">
                <a16:creationId xmlns:a16="http://schemas.microsoft.com/office/drawing/2014/main" id="{521F527E-6A7B-0A6A-1BD4-78894E5D04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EBB869D-BA85-C2AD-8211-399B367C6FB1}"/>
              </a:ext>
            </a:extLst>
          </p:cNvPr>
          <p:cNvSpPr txBox="1"/>
          <p:nvPr/>
        </p:nvSpPr>
        <p:spPr>
          <a:xfrm>
            <a:off x="318052" y="245380"/>
            <a:ext cx="11555895" cy="916982"/>
          </a:xfrm>
          <a:prstGeom prst="rect">
            <a:avLst/>
          </a:prstGeom>
          <a:noFill/>
        </p:spPr>
        <p:txBody>
          <a:bodyPr wrap="square">
            <a:spAutoFit/>
          </a:bodyPr>
          <a:lstStyle/>
          <a:p>
            <a:pPr algn="ctr">
              <a:lnSpc>
                <a:spcPct val="150000"/>
              </a:lnSpc>
              <a:spcAft>
                <a:spcPts val="1000"/>
              </a:spcAft>
            </a:pPr>
            <a:r>
              <a:rPr lang="en-IN" sz="4000" b="1" dirty="0">
                <a:effectLst/>
                <a:latin typeface="Times New Roman" panose="02020603050405020304" pitchFamily="18" charset="0"/>
                <a:ea typeface="Times New Roman" panose="02020603050405020304" pitchFamily="18" charset="0"/>
                <a:cs typeface="Kalinga" panose="020B0502040204020203" pitchFamily="34" charset="0"/>
              </a:rPr>
              <a:t>REFERENCES </a:t>
            </a:r>
            <a:endParaRPr lang="en-IN" sz="4000" dirty="0">
              <a:effectLst/>
              <a:latin typeface="Calibri" panose="020F0502020204030204" pitchFamily="34" charset="0"/>
              <a:ea typeface="Times New Roman" panose="02020603050405020304" pitchFamily="18" charset="0"/>
              <a:cs typeface="Kalinga" panose="020B0502040204020203" pitchFamily="34" charset="0"/>
            </a:endParaRPr>
          </a:p>
        </p:txBody>
      </p:sp>
      <p:sp>
        <p:nvSpPr>
          <p:cNvPr id="5" name="TextBox 4">
            <a:extLst>
              <a:ext uri="{FF2B5EF4-FFF2-40B4-BE49-F238E27FC236}">
                <a16:creationId xmlns:a16="http://schemas.microsoft.com/office/drawing/2014/main" id="{BE492DDB-D0C9-F48C-DAAA-6A442831218B}"/>
              </a:ext>
            </a:extLst>
          </p:cNvPr>
          <p:cNvSpPr txBox="1"/>
          <p:nvPr/>
        </p:nvSpPr>
        <p:spPr>
          <a:xfrm>
            <a:off x="198783" y="1035003"/>
            <a:ext cx="11555894" cy="5577617"/>
          </a:xfrm>
          <a:prstGeom prst="rect">
            <a:avLst/>
          </a:prstGeom>
          <a:noFill/>
        </p:spPr>
        <p:txBody>
          <a:bodyPr wrap="square">
            <a:spAutoFit/>
          </a:bodyPr>
          <a:lstStyle/>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Remington. The science and practice of pharmacy. 21st ed. Vol. 1. Philadelphia, PA: Lippincott Williams and Wilkins; 2005. p. 939.</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Avera. Available from: </a:t>
            </a:r>
            <a:r>
              <a:rPr lang="en-IN" sz="1800" u="sng" dirty="0">
                <a:solidFill>
                  <a:srgbClr val="0000FF"/>
                </a:solidFill>
                <a:effectLst/>
                <a:latin typeface="Times New Roman" panose="02020603050405020304" pitchFamily="18" charset="0"/>
                <a:ea typeface="Times New Roman" panose="02020603050405020304" pitchFamily="18" charset="0"/>
                <a:cs typeface="Kalinga" panose="020B0502040204020203" pitchFamily="34" charset="0"/>
                <a:hlinkClick r:id="rId3"/>
              </a:rPr>
              <a:t>http://www.pharmaceutical-technology.com/contractors/drug_delivery/avera/avera2.html. Nov 2010</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Eroglu H,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Suheyla</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KASH, Oner L, Sargon M,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Hincal</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AA. Preparation of bovine serum albumin microspheres containing Dexamethasone Sodium Phosphate and the in vitro evaluation. Turk J Med Sci. 2000;30:125–8.</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Hong W,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Kinam</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P. Oral controlled formulation design and drug delivery: Theory to practice. 1st ed. 6.</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Venkatesan P,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Manavalan</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R,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Valliappan</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K. Microencapsulation: a vital technique in novel drug delivery system. J Pharm Sci &amp; Res. 2009;1(4):26-35.</a:t>
            </a:r>
            <a:endParaRPr lang="en-IN" sz="1600" dirty="0">
              <a:effectLst/>
              <a:latin typeface="Calibri" panose="020F0502020204030204" pitchFamily="34" charset="0"/>
              <a:ea typeface="Times New Roman" panose="02020603050405020304" pitchFamily="18" charset="0"/>
              <a:cs typeface="Kalinga" panose="020B0502040204020203" pitchFamily="34" charset="0"/>
            </a:endParaRPr>
          </a:p>
          <a:p>
            <a:pPr marL="342900" lvl="0" indent="-342900" algn="just">
              <a:lnSpc>
                <a:spcPct val="150000"/>
              </a:lnSpc>
              <a:spcAft>
                <a:spcPts val="1000"/>
              </a:spcAft>
              <a:buFont typeface="+mj-lt"/>
              <a:buAutoNum type="arabicPeriod"/>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Gunja C, Prakash B,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Saha</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RN. Microspheres technology and its applications. Nov 2010.</a:t>
            </a:r>
          </a:p>
          <a:p>
            <a:pPr marL="342900" lvl="0" indent="-342900" algn="just">
              <a:lnSpc>
                <a:spcPct val="150000"/>
              </a:lnSpc>
              <a:buFont typeface="+mj-lt"/>
              <a:buAutoNum type="arabicPeriod"/>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Jain NK. Biodegradable polymers: Controlled and Novel Drug Delivery. 1st ed. p. 81-239.</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a:p>
            <a:pPr marL="342900" lvl="0" indent="-342900" algn="just">
              <a:lnSpc>
                <a:spcPct val="150000"/>
              </a:lnSpc>
              <a:spcAft>
                <a:spcPts val="1000"/>
              </a:spcAft>
              <a:buFont typeface="+mj-lt"/>
              <a:buAutoNum type="arabicPeriod"/>
            </a:pP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Murali Mohan Babu GV,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Himasankar</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K, </a:t>
            </a:r>
            <a:r>
              <a:rPr lang="en-IN" sz="1800" dirty="0" err="1">
                <a:effectLst/>
                <a:latin typeface="Times New Roman" panose="02020603050405020304" pitchFamily="18" charset="0"/>
                <a:ea typeface="Times New Roman" panose="02020603050405020304" pitchFamily="18" charset="0"/>
                <a:cs typeface="Kalinga" panose="020B0502040204020203" pitchFamily="34" charset="0"/>
              </a:rPr>
              <a:t>Churuvu</a:t>
            </a:r>
            <a:r>
              <a:rPr lang="en-IN" sz="1800" dirty="0">
                <a:effectLst/>
                <a:latin typeface="Times New Roman" panose="02020603050405020304" pitchFamily="18" charset="0"/>
                <a:ea typeface="Times New Roman" panose="02020603050405020304" pitchFamily="18" charset="0"/>
                <a:cs typeface="Kalinga" panose="020B0502040204020203" pitchFamily="34" charset="0"/>
              </a:rPr>
              <a:t> PS, Narayan R, Ramana Murthy KV. Controlled release of diclofenac sodium by gum karaya-chitosan complex coacervate: In vivo evaluation. Indian J Pharm Sci. 2001;63(5):408-12.</a:t>
            </a:r>
            <a:endParaRPr lang="en-IN" sz="1800" dirty="0">
              <a:effectLst/>
              <a:latin typeface="Calibri" panose="020F0502020204030204" pitchFamily="34" charset="0"/>
              <a:ea typeface="Times New Roman" panose="02020603050405020304" pitchFamily="18" charset="0"/>
              <a:cs typeface="Kalinga" panose="020B0502040204020203" pitchFamily="34" charset="0"/>
            </a:endParaRPr>
          </a:p>
        </p:txBody>
      </p:sp>
    </p:spTree>
    <p:extLst>
      <p:ext uri="{BB962C8B-B14F-4D97-AF65-F5344CB8AC3E}">
        <p14:creationId xmlns:p14="http://schemas.microsoft.com/office/powerpoint/2010/main" val="2559032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pt Background Vectors &amp; Illustrations for Free Download ...">
            <a:extLst>
              <a:ext uri="{FF2B5EF4-FFF2-40B4-BE49-F238E27FC236}">
                <a16:creationId xmlns:a16="http://schemas.microsoft.com/office/drawing/2014/main" id="{2F518DE3-9845-8CF3-7C48-CA36206BE0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F0DA912-2D60-AE50-3746-F4B7FE13F7BE}"/>
              </a:ext>
            </a:extLst>
          </p:cNvPr>
          <p:cNvSpPr txBox="1"/>
          <p:nvPr/>
        </p:nvSpPr>
        <p:spPr>
          <a:xfrm>
            <a:off x="371062" y="2570922"/>
            <a:ext cx="11529390" cy="1015663"/>
          </a:xfrm>
          <a:prstGeom prst="rect">
            <a:avLst/>
          </a:prstGeom>
          <a:noFill/>
          <a:effectLst>
            <a:outerShdw blurRad="50800" dist="38100" dir="13500000" algn="br" rotWithShape="0">
              <a:prstClr val="black">
                <a:alpha val="40000"/>
              </a:prstClr>
            </a:outerShdw>
          </a:effectLst>
        </p:spPr>
        <p:txBody>
          <a:bodyPr wrap="square" rtlCol="0">
            <a:spAutoFit/>
          </a:bodyPr>
          <a:lstStyle/>
          <a:p>
            <a:pPr algn="ctr"/>
            <a:r>
              <a:rPr lang="en-IN" sz="60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39001670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2107</Words>
  <Application>Microsoft Office PowerPoint</Application>
  <PresentationFormat>Widescreen</PresentationFormat>
  <Paragraphs>133</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Calibri Light</vt:lpstr>
      <vt:lpstr>Courier New</vt:lpstr>
      <vt:lpstr>Symbol</vt:lpstr>
      <vt:lpstr>Times New Roman</vt:lpstr>
      <vt:lpstr>Wingdings</vt:lpstr>
      <vt:lpstr>Office Theme</vt:lpstr>
      <vt:lpstr>EXPLORING ALBUMIN MICROSPHERES FOR ENHANCED DELIVERY OF KETOPROFEN: FORMULATION AND ASSESSMENT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EXPLORING ALBUMIN MICROSPHERES FOR ENHANCED DELIVERY OF KETOPROFEN: FORMULATION AND ASSESSMENT </dc:title>
  <dc:creator>intel</dc:creator>
  <cp:lastModifiedBy>intel</cp:lastModifiedBy>
  <cp:revision>5</cp:revision>
  <dcterms:created xsi:type="dcterms:W3CDTF">2024-11-27T05:18:49Z</dcterms:created>
  <dcterms:modified xsi:type="dcterms:W3CDTF">2024-11-27T05:36:18Z</dcterms:modified>
</cp:coreProperties>
</file>