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5"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1" d="100"/>
          <a:sy n="61" d="100"/>
        </p:scale>
        <p:origin x="108" y="3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8D8E80F-6C7A-4461-9F6A-8B056828520C}" type="datetimeFigureOut">
              <a:rPr lang="en-US" smtClean="0"/>
              <a:t>24-Aug-24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5299CBF-69F3-4719-8077-BD9D5AF346CC}" type="slidenum">
              <a:rPr lang="en-US" smtClean="0"/>
              <a:t>‹#›</a:t>
            </a:fld>
            <a:endParaRPr lang="en-US"/>
          </a:p>
        </p:txBody>
      </p:sp>
    </p:spTree>
    <p:extLst>
      <p:ext uri="{BB962C8B-B14F-4D97-AF65-F5344CB8AC3E}">
        <p14:creationId xmlns:p14="http://schemas.microsoft.com/office/powerpoint/2010/main" val="10032487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D8E80F-6C7A-4461-9F6A-8B056828520C}" type="datetimeFigureOut">
              <a:rPr lang="en-US" smtClean="0"/>
              <a:t>24-Aug-24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5299CBF-69F3-4719-8077-BD9D5AF346CC}" type="slidenum">
              <a:rPr lang="en-US" smtClean="0"/>
              <a:t>‹#›</a:t>
            </a:fld>
            <a:endParaRPr lang="en-US"/>
          </a:p>
        </p:txBody>
      </p:sp>
    </p:spTree>
    <p:extLst>
      <p:ext uri="{BB962C8B-B14F-4D97-AF65-F5344CB8AC3E}">
        <p14:creationId xmlns:p14="http://schemas.microsoft.com/office/powerpoint/2010/main" val="10674638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D8E80F-6C7A-4461-9F6A-8B056828520C}" type="datetimeFigureOut">
              <a:rPr lang="en-US" smtClean="0"/>
              <a:t>24-Aug-24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5299CBF-69F3-4719-8077-BD9D5AF346CC}" type="slidenum">
              <a:rPr lang="en-US" smtClean="0"/>
              <a:t>‹#›</a:t>
            </a:fld>
            <a:endParaRPr lang="en-US"/>
          </a:p>
        </p:txBody>
      </p:sp>
    </p:spTree>
    <p:extLst>
      <p:ext uri="{BB962C8B-B14F-4D97-AF65-F5344CB8AC3E}">
        <p14:creationId xmlns:p14="http://schemas.microsoft.com/office/powerpoint/2010/main" val="247700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8D8E80F-6C7A-4461-9F6A-8B056828520C}" type="datetimeFigureOut">
              <a:rPr lang="en-US" smtClean="0"/>
              <a:t>24-Aug-24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5299CBF-69F3-4719-8077-BD9D5AF346CC}" type="slidenum">
              <a:rPr lang="en-US" smtClean="0"/>
              <a:t>‹#›</a:t>
            </a:fld>
            <a:endParaRPr lang="en-US"/>
          </a:p>
        </p:txBody>
      </p:sp>
    </p:spTree>
    <p:extLst>
      <p:ext uri="{BB962C8B-B14F-4D97-AF65-F5344CB8AC3E}">
        <p14:creationId xmlns:p14="http://schemas.microsoft.com/office/powerpoint/2010/main" val="4256127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8D8E80F-6C7A-4461-9F6A-8B056828520C}" type="datetimeFigureOut">
              <a:rPr lang="en-US" smtClean="0"/>
              <a:t>24-Aug-24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5299CBF-69F3-4719-8077-BD9D5AF346CC}" type="slidenum">
              <a:rPr lang="en-US" smtClean="0"/>
              <a:t>‹#›</a:t>
            </a:fld>
            <a:endParaRPr lang="en-US"/>
          </a:p>
        </p:txBody>
      </p:sp>
    </p:spTree>
    <p:extLst>
      <p:ext uri="{BB962C8B-B14F-4D97-AF65-F5344CB8AC3E}">
        <p14:creationId xmlns:p14="http://schemas.microsoft.com/office/powerpoint/2010/main" val="2748010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8D8E80F-6C7A-4461-9F6A-8B056828520C}" type="datetimeFigureOut">
              <a:rPr lang="en-US" smtClean="0"/>
              <a:t>24-Aug-24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5299CBF-69F3-4719-8077-BD9D5AF346CC}" type="slidenum">
              <a:rPr lang="en-US" smtClean="0"/>
              <a:t>‹#›</a:t>
            </a:fld>
            <a:endParaRPr lang="en-US"/>
          </a:p>
        </p:txBody>
      </p:sp>
    </p:spTree>
    <p:extLst>
      <p:ext uri="{BB962C8B-B14F-4D97-AF65-F5344CB8AC3E}">
        <p14:creationId xmlns:p14="http://schemas.microsoft.com/office/powerpoint/2010/main" val="696140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D8E80F-6C7A-4461-9F6A-8B056828520C}" type="datetimeFigureOut">
              <a:rPr lang="en-US" smtClean="0"/>
              <a:t>24-Aug-24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5299CBF-69F3-4719-8077-BD9D5AF346CC}" type="slidenum">
              <a:rPr lang="en-US" smtClean="0"/>
              <a:t>‹#›</a:t>
            </a:fld>
            <a:endParaRPr lang="en-US"/>
          </a:p>
        </p:txBody>
      </p:sp>
    </p:spTree>
    <p:extLst>
      <p:ext uri="{BB962C8B-B14F-4D97-AF65-F5344CB8AC3E}">
        <p14:creationId xmlns:p14="http://schemas.microsoft.com/office/powerpoint/2010/main" val="2314013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8D8E80F-6C7A-4461-9F6A-8B056828520C}" type="datetimeFigureOut">
              <a:rPr lang="en-US" smtClean="0"/>
              <a:t>24-Aug-24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5299CBF-69F3-4719-8077-BD9D5AF346CC}" type="slidenum">
              <a:rPr lang="en-US" smtClean="0"/>
              <a:t>‹#›</a:t>
            </a:fld>
            <a:endParaRPr lang="en-US"/>
          </a:p>
        </p:txBody>
      </p:sp>
    </p:spTree>
    <p:extLst>
      <p:ext uri="{BB962C8B-B14F-4D97-AF65-F5344CB8AC3E}">
        <p14:creationId xmlns:p14="http://schemas.microsoft.com/office/powerpoint/2010/main" val="19185207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8D8E80F-6C7A-4461-9F6A-8B056828520C}" type="datetimeFigureOut">
              <a:rPr lang="en-US" smtClean="0"/>
              <a:t>24-Aug-24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5299CBF-69F3-4719-8077-BD9D5AF346CC}" type="slidenum">
              <a:rPr lang="en-US" smtClean="0"/>
              <a:t>‹#›</a:t>
            </a:fld>
            <a:endParaRPr lang="en-US"/>
          </a:p>
        </p:txBody>
      </p:sp>
    </p:spTree>
    <p:extLst>
      <p:ext uri="{BB962C8B-B14F-4D97-AF65-F5344CB8AC3E}">
        <p14:creationId xmlns:p14="http://schemas.microsoft.com/office/powerpoint/2010/main" val="37757004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D8E80F-6C7A-4461-9F6A-8B056828520C}" type="datetimeFigureOut">
              <a:rPr lang="en-US" smtClean="0"/>
              <a:t>24-Aug-24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5299CBF-69F3-4719-8077-BD9D5AF346CC}" type="slidenum">
              <a:rPr lang="en-US" smtClean="0"/>
              <a:t>‹#›</a:t>
            </a:fld>
            <a:endParaRPr lang="en-US"/>
          </a:p>
        </p:txBody>
      </p:sp>
    </p:spTree>
    <p:extLst>
      <p:ext uri="{BB962C8B-B14F-4D97-AF65-F5344CB8AC3E}">
        <p14:creationId xmlns:p14="http://schemas.microsoft.com/office/powerpoint/2010/main" val="3840858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D8E80F-6C7A-4461-9F6A-8B056828520C}" type="datetimeFigureOut">
              <a:rPr lang="en-US" smtClean="0"/>
              <a:t>24-Aug-24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5299CBF-69F3-4719-8077-BD9D5AF346CC}"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213814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A8D8E80F-6C7A-4461-9F6A-8B056828520C}" type="datetimeFigureOut">
              <a:rPr lang="en-US" smtClean="0"/>
              <a:t>24-Aug-24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5299CBF-69F3-4719-8077-BD9D5AF346CC}" type="slidenum">
              <a:rPr lang="en-US" smtClean="0"/>
              <a:t>‹#›</a:t>
            </a:fld>
            <a:endParaRPr lang="en-US"/>
          </a:p>
        </p:txBody>
      </p:sp>
    </p:spTree>
    <p:extLst>
      <p:ext uri="{BB962C8B-B14F-4D97-AF65-F5344CB8AC3E}">
        <p14:creationId xmlns:p14="http://schemas.microsoft.com/office/powerpoint/2010/main" val="28786296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A8D8E80F-6C7A-4461-9F6A-8B056828520C}" type="datetimeFigureOut">
              <a:rPr lang="en-US" smtClean="0"/>
              <a:t>24-Aug-24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5299CBF-69F3-4719-8077-BD9D5AF346CC}"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129433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A8D8E80F-6C7A-4461-9F6A-8B056828520C}" type="datetimeFigureOut">
              <a:rPr lang="en-US" smtClean="0"/>
              <a:t>24-Aug-24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5299CBF-69F3-4719-8077-BD9D5AF346CC}" type="slidenum">
              <a:rPr lang="en-US" smtClean="0"/>
              <a:t>‹#›</a:t>
            </a:fld>
            <a:endParaRPr lang="en-US"/>
          </a:p>
        </p:txBody>
      </p:sp>
    </p:spTree>
    <p:extLst>
      <p:ext uri="{BB962C8B-B14F-4D97-AF65-F5344CB8AC3E}">
        <p14:creationId xmlns:p14="http://schemas.microsoft.com/office/powerpoint/2010/main" val="5050469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D8E80F-6C7A-4461-9F6A-8B056828520C}" type="datetimeFigureOut">
              <a:rPr lang="en-US" smtClean="0"/>
              <a:t>24-Aug-24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5299CBF-69F3-4719-8077-BD9D5AF346CC}" type="slidenum">
              <a:rPr lang="en-US" smtClean="0"/>
              <a:t>‹#›</a:t>
            </a:fld>
            <a:endParaRPr lang="en-US"/>
          </a:p>
        </p:txBody>
      </p:sp>
    </p:spTree>
    <p:extLst>
      <p:ext uri="{BB962C8B-B14F-4D97-AF65-F5344CB8AC3E}">
        <p14:creationId xmlns:p14="http://schemas.microsoft.com/office/powerpoint/2010/main" val="5121011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D8E80F-6C7A-4461-9F6A-8B056828520C}" type="datetimeFigureOut">
              <a:rPr lang="en-US" smtClean="0"/>
              <a:t>24-Aug-24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5299CBF-69F3-4719-8077-BD9D5AF346CC}" type="slidenum">
              <a:rPr lang="en-US" smtClean="0"/>
              <a:t>‹#›</a:t>
            </a:fld>
            <a:endParaRPr lang="en-US"/>
          </a:p>
        </p:txBody>
      </p:sp>
    </p:spTree>
    <p:extLst>
      <p:ext uri="{BB962C8B-B14F-4D97-AF65-F5344CB8AC3E}">
        <p14:creationId xmlns:p14="http://schemas.microsoft.com/office/powerpoint/2010/main" val="637540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A8D8E80F-6C7A-4461-9F6A-8B056828520C}" type="datetimeFigureOut">
              <a:rPr lang="en-US" smtClean="0"/>
              <a:t>24-Aug-24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5299CBF-69F3-4719-8077-BD9D5AF346CC}" type="slidenum">
              <a:rPr lang="en-US" smtClean="0"/>
              <a:t>‹#›</a:t>
            </a:fld>
            <a:endParaRPr lang="en-US"/>
          </a:p>
        </p:txBody>
      </p:sp>
    </p:spTree>
    <p:extLst>
      <p:ext uri="{BB962C8B-B14F-4D97-AF65-F5344CB8AC3E}">
        <p14:creationId xmlns:p14="http://schemas.microsoft.com/office/powerpoint/2010/main" val="2476180830"/>
      </p:ext>
    </p:extLst>
  </p:cSld>
  <p:clrMap bg1="lt1" tx1="dk1" bg2="lt2" tx2="dk2" accent1="accent1" accent2="accent2" accent3="accent3" accent4="accent4" accent5="accent5" accent6="accent6" hlink="hlink" folHlink="folHlink"/>
  <p:sldLayoutIdLst>
    <p:sldLayoutId id="2147483896" r:id="rId1"/>
    <p:sldLayoutId id="2147483897" r:id="rId2"/>
    <p:sldLayoutId id="2147483898" r:id="rId3"/>
    <p:sldLayoutId id="2147483899" r:id="rId4"/>
    <p:sldLayoutId id="2147483900" r:id="rId5"/>
    <p:sldLayoutId id="2147483901" r:id="rId6"/>
    <p:sldLayoutId id="2147483902" r:id="rId7"/>
    <p:sldLayoutId id="2147483903" r:id="rId8"/>
    <p:sldLayoutId id="2147483904" r:id="rId9"/>
    <p:sldLayoutId id="2147483905" r:id="rId10"/>
    <p:sldLayoutId id="2147483906" r:id="rId11"/>
    <p:sldLayoutId id="2147483907" r:id="rId12"/>
    <p:sldLayoutId id="2147483908" r:id="rId13"/>
    <p:sldLayoutId id="2147483909" r:id="rId14"/>
    <p:sldLayoutId id="2147483910" r:id="rId15"/>
    <p:sldLayoutId id="2147483911"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369BB-CCED-4ED1-BEC0-9CAF257E206E}"/>
              </a:ext>
            </a:extLst>
          </p:cNvPr>
          <p:cNvSpPr>
            <a:spLocks noGrp="1"/>
          </p:cNvSpPr>
          <p:nvPr>
            <p:ph type="ctrTitle"/>
          </p:nvPr>
        </p:nvSpPr>
        <p:spPr>
          <a:xfrm>
            <a:off x="901262" y="1899745"/>
            <a:ext cx="10389476" cy="2262781"/>
          </a:xfrm>
        </p:spPr>
        <p:txBody>
          <a:bodyPr>
            <a:noAutofit/>
          </a:bodyPr>
          <a:lstStyle/>
          <a:p>
            <a:pPr algn="ctr"/>
            <a:r>
              <a:rPr lang="en-IN" sz="4000" b="1" dirty="0">
                <a:latin typeface="Times New Roman" panose="02020603050405020304" pitchFamily="18" charset="0"/>
                <a:cs typeface="Times New Roman" panose="02020603050405020304" pitchFamily="18" charset="0"/>
              </a:rPr>
              <a:t>DIASPORIC WRITING IN INDIAN ENGLISH LITERATURE: A QUEST FOR IDENTITY AND BELONGING</a:t>
            </a:r>
            <a:endParaRPr lang="en-US" sz="40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120BB76C-38E1-4161-95D4-F445A13A241E}"/>
              </a:ext>
            </a:extLst>
          </p:cNvPr>
          <p:cNvSpPr/>
          <p:nvPr/>
        </p:nvSpPr>
        <p:spPr>
          <a:xfrm>
            <a:off x="5728137" y="5222782"/>
            <a:ext cx="6096000" cy="1310808"/>
          </a:xfrm>
          <a:prstGeom prst="rect">
            <a:avLst/>
          </a:prstGeom>
        </p:spPr>
        <p:txBody>
          <a:bodyPr>
            <a:spAutoFit/>
          </a:bodyPr>
          <a:lstStyle/>
          <a:p>
            <a:pPr algn="r">
              <a:lnSpc>
                <a:spcPct val="107000"/>
              </a:lnSpc>
              <a:spcAft>
                <a:spcPts val="800"/>
              </a:spcAft>
            </a:pPr>
            <a:r>
              <a:rPr lang="en-IN" sz="1400" b="1" i="1" kern="100" dirty="0" err="1">
                <a:latin typeface="Times New Roman" panose="02020603050405020304" pitchFamily="18" charset="0"/>
                <a:ea typeface="Calibri" panose="020F0502020204030204" pitchFamily="34" charset="0"/>
                <a:cs typeface="Mangal" panose="02040503050203030202" pitchFamily="18" charset="0"/>
              </a:rPr>
              <a:t>Dr.</a:t>
            </a:r>
            <a:r>
              <a:rPr lang="en-IN" sz="1400" b="1" i="1" kern="100" dirty="0">
                <a:latin typeface="Times New Roman" panose="02020603050405020304" pitchFamily="18" charset="0"/>
                <a:ea typeface="Calibri" panose="020F0502020204030204" pitchFamily="34" charset="0"/>
                <a:cs typeface="Mangal" panose="02040503050203030202" pitchFamily="18" charset="0"/>
              </a:rPr>
              <a:t> Ramesh </a:t>
            </a:r>
            <a:r>
              <a:rPr lang="en-IN" sz="1400" b="1" i="1" kern="100" dirty="0" err="1">
                <a:latin typeface="Times New Roman" panose="02020603050405020304" pitchFamily="18" charset="0"/>
                <a:ea typeface="Calibri" panose="020F0502020204030204" pitchFamily="34" charset="0"/>
                <a:cs typeface="Mangal" panose="02040503050203030202" pitchFamily="18" charset="0"/>
              </a:rPr>
              <a:t>Achyutrao</a:t>
            </a:r>
            <a:r>
              <a:rPr lang="en-IN" sz="1400" b="1" i="1" kern="100" dirty="0">
                <a:latin typeface="Times New Roman" panose="02020603050405020304" pitchFamily="18" charset="0"/>
                <a:ea typeface="Calibri" panose="020F0502020204030204" pitchFamily="34" charset="0"/>
                <a:cs typeface="Mangal" panose="02040503050203030202" pitchFamily="18" charset="0"/>
              </a:rPr>
              <a:t> </a:t>
            </a:r>
            <a:r>
              <a:rPr lang="en-IN" sz="1400" b="1" i="1" kern="100" dirty="0" err="1">
                <a:latin typeface="Times New Roman" panose="02020603050405020304" pitchFamily="18" charset="0"/>
                <a:ea typeface="Calibri" panose="020F0502020204030204" pitchFamily="34" charset="0"/>
                <a:cs typeface="Mangal" panose="02040503050203030202" pitchFamily="18" charset="0"/>
              </a:rPr>
              <a:t>Landage</a:t>
            </a:r>
            <a:endParaRPr lang="en-US" sz="1400" b="1" i="1" kern="100" dirty="0">
              <a:latin typeface="Calibri" panose="020F0502020204030204" pitchFamily="34" charset="0"/>
              <a:ea typeface="Calibri" panose="020F0502020204030204" pitchFamily="34" charset="0"/>
              <a:cs typeface="Mangal" panose="02040503050203030202" pitchFamily="18" charset="0"/>
            </a:endParaRPr>
          </a:p>
          <a:p>
            <a:pPr algn="r">
              <a:lnSpc>
                <a:spcPct val="107000"/>
              </a:lnSpc>
              <a:spcAft>
                <a:spcPts val="800"/>
              </a:spcAft>
            </a:pPr>
            <a:r>
              <a:rPr lang="en-IN" sz="1400" b="1" i="1" kern="100" dirty="0">
                <a:latin typeface="Times New Roman" panose="02020603050405020304" pitchFamily="18" charset="0"/>
                <a:ea typeface="Calibri" panose="020F0502020204030204" pitchFamily="34" charset="0"/>
                <a:cs typeface="Mangal" panose="02040503050203030202" pitchFamily="18" charset="0"/>
              </a:rPr>
              <a:t>Assistant Professor and Research Guide,</a:t>
            </a:r>
            <a:endParaRPr lang="en-US" sz="1400" b="1" i="1" kern="100" dirty="0">
              <a:latin typeface="Calibri" panose="020F0502020204030204" pitchFamily="34" charset="0"/>
              <a:ea typeface="Calibri" panose="020F0502020204030204" pitchFamily="34" charset="0"/>
              <a:cs typeface="Mangal" panose="02040503050203030202" pitchFamily="18" charset="0"/>
            </a:endParaRPr>
          </a:p>
          <a:p>
            <a:pPr algn="r">
              <a:lnSpc>
                <a:spcPct val="107000"/>
              </a:lnSpc>
              <a:spcAft>
                <a:spcPts val="800"/>
              </a:spcAft>
            </a:pPr>
            <a:r>
              <a:rPr lang="en-IN" sz="1400" b="1" i="1" kern="100" dirty="0">
                <a:latin typeface="Times New Roman" panose="02020603050405020304" pitchFamily="18" charset="0"/>
                <a:ea typeface="Calibri" panose="020F0502020204030204" pitchFamily="34" charset="0"/>
                <a:cs typeface="Mangal" panose="02040503050203030202" pitchFamily="18" charset="0"/>
              </a:rPr>
              <a:t>Department of English, </a:t>
            </a:r>
          </a:p>
          <a:p>
            <a:pPr algn="r">
              <a:lnSpc>
                <a:spcPct val="107000"/>
              </a:lnSpc>
              <a:spcAft>
                <a:spcPts val="800"/>
              </a:spcAft>
            </a:pPr>
            <a:r>
              <a:rPr lang="en-IN" sz="1400" b="1" i="1" kern="100" dirty="0" err="1">
                <a:latin typeface="Times New Roman" panose="02020603050405020304" pitchFamily="18" charset="0"/>
                <a:ea typeface="Calibri" panose="020F0502020204030204" pitchFamily="34" charset="0"/>
                <a:cs typeface="Mangal" panose="02040503050203030202" pitchFamily="18" charset="0"/>
              </a:rPr>
              <a:t>Kaliakadevi</a:t>
            </a:r>
            <a:r>
              <a:rPr lang="en-IN" sz="1400" b="1" i="1" kern="100" dirty="0">
                <a:latin typeface="Times New Roman" panose="02020603050405020304" pitchFamily="18" charset="0"/>
                <a:ea typeface="Calibri" panose="020F0502020204030204" pitchFamily="34" charset="0"/>
                <a:cs typeface="Mangal" panose="02040503050203030202" pitchFamily="18" charset="0"/>
              </a:rPr>
              <a:t> College, </a:t>
            </a:r>
            <a:r>
              <a:rPr lang="en-IN" sz="1400" b="1" i="1" kern="100" dirty="0" err="1">
                <a:latin typeface="Times New Roman" panose="02020603050405020304" pitchFamily="18" charset="0"/>
                <a:ea typeface="Calibri" panose="020F0502020204030204" pitchFamily="34" charset="0"/>
                <a:cs typeface="Mangal" panose="02040503050203030202" pitchFamily="18" charset="0"/>
              </a:rPr>
              <a:t>Shirur</a:t>
            </a:r>
            <a:r>
              <a:rPr lang="en-IN" sz="1400" b="1" i="1" kern="100" dirty="0">
                <a:latin typeface="Times New Roman" panose="02020603050405020304" pitchFamily="18" charset="0"/>
                <a:ea typeface="Calibri" panose="020F0502020204030204" pitchFamily="34" charset="0"/>
                <a:cs typeface="Mangal" panose="02040503050203030202" pitchFamily="18" charset="0"/>
              </a:rPr>
              <a:t> (Ka.) Dist. Beed (MS)</a:t>
            </a:r>
            <a:endParaRPr lang="en-US" sz="1400" b="1" i="1" kern="100" dirty="0">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329950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C0C1187-661F-4A6D-BE64-09FADDE011EF}"/>
              </a:ext>
            </a:extLst>
          </p:cNvPr>
          <p:cNvSpPr/>
          <p:nvPr/>
        </p:nvSpPr>
        <p:spPr>
          <a:xfrm>
            <a:off x="677918" y="530293"/>
            <a:ext cx="11114688" cy="718466"/>
          </a:xfrm>
          <a:prstGeom prst="rect">
            <a:avLst/>
          </a:prstGeom>
        </p:spPr>
        <p:txBody>
          <a:bodyPr wrap="square">
            <a:spAutoFit/>
          </a:bodyPr>
          <a:lstStyle/>
          <a:p>
            <a:pPr algn="ctr">
              <a:lnSpc>
                <a:spcPct val="107000"/>
              </a:lnSpc>
              <a:spcAft>
                <a:spcPts val="800"/>
              </a:spcAft>
            </a:pPr>
            <a:r>
              <a:rPr lang="en-IN" sz="4000" b="1" kern="100" dirty="0">
                <a:latin typeface="Times New Roman" panose="02020603050405020304" pitchFamily="18" charset="0"/>
                <a:ea typeface="Calibri" panose="020F0502020204030204" pitchFamily="34" charset="0"/>
                <a:cs typeface="Mangal" panose="02040503050203030202" pitchFamily="18" charset="0"/>
              </a:rPr>
              <a:t>INTRODUCTION</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AE370D34-CF33-451E-91DC-A07B29E61E4A}"/>
              </a:ext>
            </a:extLst>
          </p:cNvPr>
          <p:cNvSpPr/>
          <p:nvPr/>
        </p:nvSpPr>
        <p:spPr>
          <a:xfrm>
            <a:off x="538656" y="1248759"/>
            <a:ext cx="11114687" cy="5028556"/>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IN" dirty="0">
                <a:latin typeface="Times New Roman" panose="02020603050405020304" pitchFamily="18" charset="0"/>
                <a:ea typeface="Calibri" panose="020F0502020204030204" pitchFamily="34" charset="0"/>
                <a:cs typeface="Times New Roman" panose="02020603050405020304" pitchFamily="18" charset="0"/>
              </a:rPr>
              <a:t>The phenomenon of diaspora, characterized by the dispersion of a people from their homeland, has given rise to a rich and multifaceted body of literature.</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Indian English literature, in particular, has witnessed a significant surge in diasporic writing, offering profound insights into the complex experiences of individuals navigating multiple cultural and national identities.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Samuel Saritha writes in the article entitled Diaspora in Indian Writings In English: A Study, “The diasporic writings also known as 'expatriate writings' or 'immigrant writings' give voice to the traumatic experiences of the writers owing to clash of culture and racial discrimination they are subjected to.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Writers of diasporic Indian English literature include Amitav Ghosh, Salman Rushdie, Kamala </a:t>
            </a:r>
            <a:r>
              <a:rPr lang="en-IN" dirty="0" err="1">
                <a:latin typeface="Times New Roman" panose="02020603050405020304" pitchFamily="18" charset="0"/>
                <a:cs typeface="Times New Roman" panose="02020603050405020304" pitchFamily="18" charset="0"/>
              </a:rPr>
              <a:t>Markandeya</a:t>
            </a:r>
            <a:r>
              <a:rPr lang="en-IN" dirty="0">
                <a:latin typeface="Times New Roman" panose="02020603050405020304" pitchFamily="18" charset="0"/>
                <a:cs typeface="Times New Roman" panose="02020603050405020304" pitchFamily="18" charset="0"/>
              </a:rPr>
              <a:t>, Bharati Mukherjee, Chitra Banerjee </a:t>
            </a:r>
            <a:r>
              <a:rPr lang="en-IN" dirty="0" err="1">
                <a:latin typeface="Times New Roman" panose="02020603050405020304" pitchFamily="18" charset="0"/>
                <a:cs typeface="Times New Roman" panose="02020603050405020304" pitchFamily="18" charset="0"/>
              </a:rPr>
              <a:t>Divakaruni</a:t>
            </a:r>
            <a:r>
              <a:rPr lang="en-IN" dirty="0">
                <a:latin typeface="Times New Roman" panose="02020603050405020304" pitchFamily="18" charset="0"/>
                <a:cs typeface="Times New Roman" panose="02020603050405020304" pitchFamily="18" charset="0"/>
              </a:rPr>
              <a:t>, Anita Desai, Kiran Desai, Vikram Seth, Meena Alexander etc.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Indian diaspora writers have taken a centre stage globally for their prominent works in the past few years.” This research paper delves into the key themes, literary techniques, and socio-cultural implications of diasporic writing in Indian English literature.</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64179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7CA418-8624-42BC-991D-DE34BACDB5A8}"/>
              </a:ext>
            </a:extLst>
          </p:cNvPr>
          <p:cNvSpPr/>
          <p:nvPr/>
        </p:nvSpPr>
        <p:spPr>
          <a:xfrm>
            <a:off x="451380" y="1378174"/>
            <a:ext cx="11289237" cy="1377108"/>
          </a:xfrm>
          <a:prstGeom prst="rect">
            <a:avLst/>
          </a:prstGeom>
        </p:spPr>
        <p:txBody>
          <a:bodyPr wrap="square">
            <a:spAutoFit/>
          </a:bodyPr>
          <a:lstStyle/>
          <a:p>
            <a:pPr algn="ctr">
              <a:lnSpc>
                <a:spcPct val="107000"/>
              </a:lnSpc>
              <a:spcAft>
                <a:spcPts val="800"/>
              </a:spcAft>
            </a:pPr>
            <a:r>
              <a:rPr lang="en-IN" sz="4000" b="1" kern="100" dirty="0">
                <a:latin typeface="Times New Roman" panose="02020603050405020304" pitchFamily="18" charset="0"/>
                <a:ea typeface="Calibri" panose="020F0502020204030204" pitchFamily="34" charset="0"/>
                <a:cs typeface="Mangal" panose="02040503050203030202" pitchFamily="18" charset="0"/>
              </a:rPr>
              <a:t>DEFINING DIASPORA AND DIASPORIC LITERATURE</a:t>
            </a:r>
            <a:endParaRPr lang="en-US" sz="4000" kern="100" dirty="0">
              <a:latin typeface="Calibri" panose="020F0502020204030204" pitchFamily="34" charset="0"/>
              <a:ea typeface="Calibri" panose="020F0502020204030204" pitchFamily="34" charset="0"/>
              <a:cs typeface="Mangal" panose="02040503050203030202" pitchFamily="18" charset="0"/>
            </a:endParaRPr>
          </a:p>
        </p:txBody>
      </p:sp>
      <p:sp>
        <p:nvSpPr>
          <p:cNvPr id="4" name="Rectangle 3">
            <a:extLst>
              <a:ext uri="{FF2B5EF4-FFF2-40B4-BE49-F238E27FC236}">
                <a16:creationId xmlns:a16="http://schemas.microsoft.com/office/drawing/2014/main" id="{429DDAE4-982F-4313-8CE5-E641552FB70E}"/>
              </a:ext>
            </a:extLst>
          </p:cNvPr>
          <p:cNvSpPr/>
          <p:nvPr/>
        </p:nvSpPr>
        <p:spPr>
          <a:xfrm>
            <a:off x="451380" y="2755282"/>
            <a:ext cx="11289237" cy="2330574"/>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Mangal" panose="02040503050203030202" pitchFamily="18" charset="0"/>
              </a:rPr>
              <a:t>The term ‘diaspora’ encompasses a diverse range of experiences, from forced displacement to voluntary migration. </a:t>
            </a:r>
          </a:p>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Mangal" panose="02040503050203030202" pitchFamily="18" charset="0"/>
              </a:rPr>
              <a:t>Diasporic literature emerges from this context, exploring the multifaceted challenges and opportunities faced by individuals who find themselves living between cultures. </a:t>
            </a:r>
          </a:p>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Mangal" panose="02040503050203030202" pitchFamily="18" charset="0"/>
              </a:rPr>
              <a:t>Indian English literature, with its rich tapestry of narratives, provides a fertile ground for examining the complexities of diaspora.</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533923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475E72B-4E14-40EA-9B01-1D9167984727}"/>
              </a:ext>
            </a:extLst>
          </p:cNvPr>
          <p:cNvSpPr/>
          <p:nvPr/>
        </p:nvSpPr>
        <p:spPr>
          <a:xfrm>
            <a:off x="624051" y="515364"/>
            <a:ext cx="11240813" cy="1377108"/>
          </a:xfrm>
          <a:prstGeom prst="rect">
            <a:avLst/>
          </a:prstGeom>
        </p:spPr>
        <p:txBody>
          <a:bodyPr wrap="square">
            <a:spAutoFit/>
          </a:bodyPr>
          <a:lstStyle/>
          <a:p>
            <a:pPr algn="ctr">
              <a:lnSpc>
                <a:spcPct val="107000"/>
              </a:lnSpc>
              <a:spcAft>
                <a:spcPts val="800"/>
              </a:spcAft>
            </a:pPr>
            <a:r>
              <a:rPr lang="en-IN" sz="4000" b="1" kern="100" dirty="0">
                <a:latin typeface="Times New Roman" panose="02020603050405020304" pitchFamily="18" charset="0"/>
                <a:ea typeface="Calibri" panose="020F0502020204030204" pitchFamily="34" charset="0"/>
                <a:cs typeface="Mangal" panose="02040503050203030202" pitchFamily="18" charset="0"/>
              </a:rPr>
              <a:t>KEY THEMES IN DIASPORIC INDIAN ENGLISH LITERATURE</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8C032B97-3598-475F-ABC7-74DA78AF197B}"/>
              </a:ext>
            </a:extLst>
          </p:cNvPr>
          <p:cNvSpPr/>
          <p:nvPr/>
        </p:nvSpPr>
        <p:spPr>
          <a:xfrm>
            <a:off x="772510" y="1892472"/>
            <a:ext cx="10943896" cy="4613251"/>
          </a:xfrm>
          <a:prstGeom prst="rect">
            <a:avLst/>
          </a:prstGeom>
        </p:spPr>
        <p:txBody>
          <a:bodyPr wrap="square">
            <a:spAutoFit/>
          </a:bodyPr>
          <a:lstStyle/>
          <a:p>
            <a:pPr marL="342900" marR="0" lvl="0" indent="-342900" algn="just">
              <a:lnSpc>
                <a:spcPct val="150000"/>
              </a:lnSpc>
              <a:spcBef>
                <a:spcPts val="0"/>
              </a:spcBef>
              <a:spcAft>
                <a:spcPts val="800"/>
              </a:spcAft>
              <a:buSzPts val="1000"/>
              <a:buFont typeface="Symbol" panose="05050102010706020507" pitchFamily="18" charset="2"/>
              <a:buChar char=""/>
              <a:tabLst>
                <a:tab pos="457200" algn="l"/>
              </a:tabLst>
            </a:pPr>
            <a:r>
              <a:rPr lang="en-IN" b="1" kern="100" dirty="0">
                <a:latin typeface="Times New Roman" panose="02020603050405020304" pitchFamily="18" charset="0"/>
                <a:ea typeface="Calibri" panose="020F0502020204030204" pitchFamily="34" charset="0"/>
                <a:cs typeface="Mangal" panose="02040503050203030202" pitchFamily="18" charset="0"/>
              </a:rPr>
              <a:t>Identity Crisis:</a:t>
            </a:r>
            <a:r>
              <a:rPr lang="en-IN" kern="100" dirty="0">
                <a:latin typeface="Times New Roman" panose="02020603050405020304" pitchFamily="18" charset="0"/>
                <a:ea typeface="Calibri" panose="020F0502020204030204" pitchFamily="34" charset="0"/>
                <a:cs typeface="Mangal" panose="02040503050203030202" pitchFamily="18" charset="0"/>
              </a:rPr>
              <a:t> Diasporic writers grapple with the tension between their Indian heritage and their adopted homeland. They often explore questions of belonging, authenticity, and hybridity.</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SzPts val="1000"/>
              <a:buFont typeface="Symbol" panose="05050102010706020507" pitchFamily="18" charset="2"/>
              <a:buChar char=""/>
              <a:tabLst>
                <a:tab pos="457200" algn="l"/>
              </a:tabLst>
            </a:pPr>
            <a:r>
              <a:rPr lang="en-IN" b="1" kern="100" dirty="0">
                <a:latin typeface="Times New Roman" panose="02020603050405020304" pitchFamily="18" charset="0"/>
                <a:ea typeface="Calibri" panose="020F0502020204030204" pitchFamily="34" charset="0"/>
                <a:cs typeface="Mangal" panose="02040503050203030202" pitchFamily="18" charset="0"/>
              </a:rPr>
              <a:t>Nostalgia and Loss:</a:t>
            </a:r>
            <a:r>
              <a:rPr lang="en-IN" kern="100" dirty="0">
                <a:latin typeface="Times New Roman" panose="02020603050405020304" pitchFamily="18" charset="0"/>
                <a:ea typeface="Calibri" panose="020F0502020204030204" pitchFamily="34" charset="0"/>
                <a:cs typeface="Mangal" panose="02040503050203030202" pitchFamily="18" charset="0"/>
              </a:rPr>
              <a:t> A profound sense of longing for the homeland permeates much of diasporic writing. Authors often evoke vivid images of India, contrasting them with the realities of life abroad.</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SzPts val="1000"/>
              <a:buFont typeface="Symbol" panose="05050102010706020507" pitchFamily="18" charset="2"/>
              <a:buChar char=""/>
              <a:tabLst>
                <a:tab pos="457200" algn="l"/>
              </a:tabLst>
            </a:pPr>
            <a:r>
              <a:rPr lang="en-IN" b="1" kern="100" dirty="0">
                <a:latin typeface="Times New Roman" panose="02020603050405020304" pitchFamily="18" charset="0"/>
                <a:ea typeface="Calibri" panose="020F0502020204030204" pitchFamily="34" charset="0"/>
                <a:cs typeface="Mangal" panose="02040503050203030202" pitchFamily="18" charset="0"/>
              </a:rPr>
              <a:t>Cultural Hybridity:</a:t>
            </a:r>
            <a:r>
              <a:rPr lang="en-IN" kern="100" dirty="0">
                <a:latin typeface="Times New Roman" panose="02020603050405020304" pitchFamily="18" charset="0"/>
                <a:ea typeface="Calibri" panose="020F0502020204030204" pitchFamily="34" charset="0"/>
                <a:cs typeface="Mangal" panose="02040503050203030202" pitchFamily="18" charset="0"/>
              </a:rPr>
              <a:t> Diasporic literature celebrates the blending of cultures, creating unique and dynamic identities. It explores the negotiation of different value systems and traditions.</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SzPts val="1000"/>
              <a:buFont typeface="Symbol" panose="05050102010706020507" pitchFamily="18" charset="2"/>
              <a:buChar char=""/>
              <a:tabLst>
                <a:tab pos="457200" algn="l"/>
              </a:tabLst>
            </a:pPr>
            <a:r>
              <a:rPr lang="en-IN" b="1" kern="100" dirty="0">
                <a:latin typeface="Times New Roman" panose="02020603050405020304" pitchFamily="18" charset="0"/>
                <a:ea typeface="Calibri" panose="020F0502020204030204" pitchFamily="34" charset="0"/>
                <a:cs typeface="Mangal" panose="02040503050203030202" pitchFamily="18" charset="0"/>
              </a:rPr>
              <a:t>Migration and Displacement:</a:t>
            </a:r>
            <a:r>
              <a:rPr lang="en-IN" kern="100" dirty="0">
                <a:latin typeface="Times New Roman" panose="02020603050405020304" pitchFamily="18" charset="0"/>
                <a:ea typeface="Calibri" panose="020F0502020204030204" pitchFamily="34" charset="0"/>
                <a:cs typeface="Mangal" panose="02040503050203030202" pitchFamily="18" charset="0"/>
              </a:rPr>
              <a:t> The experience of uprooting and resettlement is a central motif in diasporic writing. Authors delve into the emotional and psychological impact of migration.</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SzPts val="1000"/>
              <a:buFont typeface="Symbol" panose="05050102010706020507" pitchFamily="18" charset="2"/>
              <a:buChar char=""/>
              <a:tabLst>
                <a:tab pos="457200" algn="l"/>
              </a:tabLst>
            </a:pPr>
            <a:r>
              <a:rPr lang="en-IN" b="1" kern="100" dirty="0">
                <a:latin typeface="Times New Roman" panose="02020603050405020304" pitchFamily="18" charset="0"/>
                <a:ea typeface="Calibri" panose="020F0502020204030204" pitchFamily="34" charset="0"/>
                <a:cs typeface="Mangal" panose="02040503050203030202" pitchFamily="18" charset="0"/>
              </a:rPr>
              <a:t>Gender and Diaspora:</a:t>
            </a:r>
            <a:r>
              <a:rPr lang="en-IN" kern="100" dirty="0">
                <a:latin typeface="Times New Roman" panose="02020603050405020304" pitchFamily="18" charset="0"/>
                <a:ea typeface="Calibri" panose="020F0502020204030204" pitchFamily="34" charset="0"/>
                <a:cs typeface="Mangal" panose="02040503050203030202" pitchFamily="18" charset="0"/>
              </a:rPr>
              <a:t> Diasporic women writers offer unique perspectives on the challenges faced by women navigating multiple cultural contexts. They explore issues of gender, sexuality, and identity.</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9839054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F0C8E9B-A616-4973-AC53-A4BF81AAE851}"/>
              </a:ext>
            </a:extLst>
          </p:cNvPr>
          <p:cNvSpPr/>
          <p:nvPr/>
        </p:nvSpPr>
        <p:spPr>
          <a:xfrm>
            <a:off x="725213" y="1185372"/>
            <a:ext cx="11177751" cy="1377108"/>
          </a:xfrm>
          <a:prstGeom prst="rect">
            <a:avLst/>
          </a:prstGeom>
        </p:spPr>
        <p:txBody>
          <a:bodyPr wrap="square">
            <a:spAutoFit/>
          </a:bodyPr>
          <a:lstStyle/>
          <a:p>
            <a:pPr algn="ctr">
              <a:lnSpc>
                <a:spcPct val="107000"/>
              </a:lnSpc>
              <a:spcAft>
                <a:spcPts val="800"/>
              </a:spcAft>
            </a:pPr>
            <a:r>
              <a:rPr lang="en-IN" sz="4000" b="1" kern="100" dirty="0">
                <a:latin typeface="Times New Roman" panose="02020603050405020304" pitchFamily="18" charset="0"/>
                <a:ea typeface="Calibri" panose="020F0502020204030204" pitchFamily="34" charset="0"/>
                <a:cs typeface="Mangal" panose="02040503050203030202" pitchFamily="18" charset="0"/>
              </a:rPr>
              <a:t>LITERARY TECHNIQUES IN DIASPORIC WRITING</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3647C357-DE4E-4421-B115-842E07EC9E56}"/>
              </a:ext>
            </a:extLst>
          </p:cNvPr>
          <p:cNvSpPr/>
          <p:nvPr/>
        </p:nvSpPr>
        <p:spPr>
          <a:xfrm>
            <a:off x="725213" y="2562480"/>
            <a:ext cx="10741574" cy="2746073"/>
          </a:xfrm>
          <a:prstGeom prst="rect">
            <a:avLst/>
          </a:prstGeom>
        </p:spPr>
        <p:txBody>
          <a:bodyPr wrap="square">
            <a:spAutoFit/>
          </a:bodyPr>
          <a:lstStyle/>
          <a:p>
            <a:pPr marL="342900" marR="0" lvl="0" indent="-342900" algn="just">
              <a:lnSpc>
                <a:spcPct val="150000"/>
              </a:lnSpc>
              <a:spcBef>
                <a:spcPts val="0"/>
              </a:spcBef>
              <a:spcAft>
                <a:spcPts val="800"/>
              </a:spcAft>
              <a:buSzPts val="1000"/>
              <a:buFont typeface="Symbol" panose="05050102010706020507" pitchFamily="18" charset="2"/>
              <a:buChar char=""/>
              <a:tabLst>
                <a:tab pos="457200" algn="l"/>
              </a:tabLst>
            </a:pPr>
            <a:r>
              <a:rPr lang="en-IN" b="1" kern="100" dirty="0">
                <a:latin typeface="Times New Roman" panose="02020603050405020304" pitchFamily="18" charset="0"/>
                <a:ea typeface="Calibri" panose="020F0502020204030204" pitchFamily="34" charset="0"/>
                <a:cs typeface="Mangal" panose="02040503050203030202" pitchFamily="18" charset="0"/>
              </a:rPr>
              <a:t>Narrative Experimentation:</a:t>
            </a:r>
            <a:r>
              <a:rPr lang="en-IN" kern="100" dirty="0">
                <a:latin typeface="Times New Roman" panose="02020603050405020304" pitchFamily="18" charset="0"/>
                <a:ea typeface="Calibri" panose="020F0502020204030204" pitchFamily="34" charset="0"/>
                <a:cs typeface="Mangal" panose="02040503050203030202" pitchFamily="18" charset="0"/>
              </a:rPr>
              <a:t> Diasporic writers often employ innovative narrative techniques to capture the fragmented and dislocated experiences of their characters.</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SzPts val="1000"/>
              <a:buFont typeface="Symbol" panose="05050102010706020507" pitchFamily="18" charset="2"/>
              <a:buChar char=""/>
              <a:tabLst>
                <a:tab pos="457200" algn="l"/>
              </a:tabLst>
            </a:pPr>
            <a:r>
              <a:rPr lang="en-IN" b="1" kern="100" dirty="0">
                <a:latin typeface="Times New Roman" panose="02020603050405020304" pitchFamily="18" charset="0"/>
                <a:ea typeface="Calibri" panose="020F0502020204030204" pitchFamily="34" charset="0"/>
                <a:cs typeface="Mangal" panose="02040503050203030202" pitchFamily="18" charset="0"/>
              </a:rPr>
              <a:t>Language and Code-Switching:</a:t>
            </a:r>
            <a:r>
              <a:rPr lang="en-IN" kern="100" dirty="0">
                <a:latin typeface="Times New Roman" panose="02020603050405020304" pitchFamily="18" charset="0"/>
                <a:ea typeface="Calibri" panose="020F0502020204030204" pitchFamily="34" charset="0"/>
                <a:cs typeface="Mangal" panose="02040503050203030202" pitchFamily="18" charset="0"/>
              </a:rPr>
              <a:t> The use of multiple languages and dialects reflects the hybrid identities of diasporic individuals. Code-switching becomes a powerful tool for expressing cultural tensions.</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SzPts val="1000"/>
              <a:buFont typeface="Symbol" panose="05050102010706020507" pitchFamily="18" charset="2"/>
              <a:buChar char=""/>
              <a:tabLst>
                <a:tab pos="457200" algn="l"/>
              </a:tabLst>
            </a:pPr>
            <a:r>
              <a:rPr lang="en-IN" b="1" kern="100" dirty="0">
                <a:latin typeface="Times New Roman" panose="02020603050405020304" pitchFamily="18" charset="0"/>
                <a:ea typeface="Calibri" panose="020F0502020204030204" pitchFamily="34" charset="0"/>
                <a:cs typeface="Mangal" panose="02040503050203030202" pitchFamily="18" charset="0"/>
              </a:rPr>
              <a:t>Magical Realism:</a:t>
            </a:r>
            <a:r>
              <a:rPr lang="en-IN" kern="100" dirty="0">
                <a:latin typeface="Times New Roman" panose="02020603050405020304" pitchFamily="18" charset="0"/>
                <a:ea typeface="Calibri" panose="020F0502020204030204" pitchFamily="34" charset="0"/>
                <a:cs typeface="Mangal" panose="02040503050203030202" pitchFamily="18" charset="0"/>
              </a:rPr>
              <a:t> Some diasporic writers blend realism with magical elements to create surreal and dreamlike worlds that mirror the complexities of diasporic experience.</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6327181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2FDC44A-F782-4897-9623-89960A4AD9D0}"/>
              </a:ext>
            </a:extLst>
          </p:cNvPr>
          <p:cNvSpPr/>
          <p:nvPr/>
        </p:nvSpPr>
        <p:spPr>
          <a:xfrm>
            <a:off x="630621" y="1823066"/>
            <a:ext cx="11256579" cy="718466"/>
          </a:xfrm>
          <a:prstGeom prst="rect">
            <a:avLst/>
          </a:prstGeom>
        </p:spPr>
        <p:txBody>
          <a:bodyPr wrap="square">
            <a:spAutoFit/>
          </a:bodyPr>
          <a:lstStyle/>
          <a:p>
            <a:pPr algn="ctr">
              <a:lnSpc>
                <a:spcPct val="107000"/>
              </a:lnSpc>
              <a:spcAft>
                <a:spcPts val="800"/>
              </a:spcAft>
            </a:pPr>
            <a:r>
              <a:rPr lang="en-IN" sz="4000" b="1" kern="100" dirty="0">
                <a:latin typeface="Times New Roman" panose="02020603050405020304" pitchFamily="18" charset="0"/>
                <a:ea typeface="Calibri" panose="020F0502020204030204" pitchFamily="34" charset="0"/>
                <a:cs typeface="Mangal" panose="02040503050203030202" pitchFamily="18" charset="0"/>
              </a:rPr>
              <a:t>SOCIO-CULTURAL IMPLICATIONS</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FC91C7D4-87A5-4B93-9652-FC00FD233555}"/>
              </a:ext>
            </a:extLst>
          </p:cNvPr>
          <p:cNvSpPr/>
          <p:nvPr/>
        </p:nvSpPr>
        <p:spPr>
          <a:xfrm>
            <a:off x="1056290" y="2679211"/>
            <a:ext cx="10830910" cy="1499578"/>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Mangal" panose="02040503050203030202" pitchFamily="18" charset="0"/>
              </a:rPr>
              <a:t>Diasporic writing has significantly contributed to the global understanding of India and its people. </a:t>
            </a:r>
          </a:p>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Mangal" panose="02040503050203030202" pitchFamily="18" charset="0"/>
              </a:rPr>
              <a:t>It has challenged stereotypes and promoted intercultural dialogue. </a:t>
            </a:r>
          </a:p>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Mangal" panose="02040503050203030202" pitchFamily="18" charset="0"/>
              </a:rPr>
              <a:t>Moreover, it has empowered marginalized voices, giving a platform to experiences that often remain unheard.</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048857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F0C573B-BCD0-46F2-85A1-CB524F9378B2}"/>
              </a:ext>
            </a:extLst>
          </p:cNvPr>
          <p:cNvSpPr/>
          <p:nvPr/>
        </p:nvSpPr>
        <p:spPr>
          <a:xfrm>
            <a:off x="567558" y="2106715"/>
            <a:ext cx="11051627" cy="2746073"/>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Mangal" panose="02040503050203030202" pitchFamily="18" charset="0"/>
              </a:rPr>
              <a:t>Diasporic writing in Indian English literature offers a rich and complex exploration of identity, belonging, and the human condition. </a:t>
            </a:r>
          </a:p>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Mangal" panose="02040503050203030202" pitchFamily="18" charset="0"/>
              </a:rPr>
              <a:t>By examining the key themes, literary techniques, and socio-cultural implications of this body of work, we gain valuable insights into the lives of individuals navigating multiple worlds. </a:t>
            </a:r>
          </a:p>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Mangal" panose="02040503050203030202" pitchFamily="18" charset="0"/>
              </a:rPr>
              <a:t>As the phenomenon of diaspora continues to shape our globalized world, diasporic literature remains a vital source of understanding and empathy.</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7F1EE06D-A64F-41FA-B202-4B7AB3C34704}"/>
              </a:ext>
            </a:extLst>
          </p:cNvPr>
          <p:cNvSpPr/>
          <p:nvPr/>
        </p:nvSpPr>
        <p:spPr>
          <a:xfrm>
            <a:off x="567558" y="1388249"/>
            <a:ext cx="11051627" cy="718466"/>
          </a:xfrm>
          <a:prstGeom prst="rect">
            <a:avLst/>
          </a:prstGeom>
        </p:spPr>
        <p:txBody>
          <a:bodyPr wrap="square">
            <a:spAutoFit/>
          </a:bodyPr>
          <a:lstStyle/>
          <a:p>
            <a:pPr algn="ctr">
              <a:lnSpc>
                <a:spcPct val="107000"/>
              </a:lnSpc>
              <a:spcAft>
                <a:spcPts val="800"/>
              </a:spcAft>
            </a:pPr>
            <a:r>
              <a:rPr lang="en-IN" sz="4000" b="1" kern="100" dirty="0">
                <a:latin typeface="Times New Roman" panose="02020603050405020304" pitchFamily="18" charset="0"/>
                <a:ea typeface="Calibri" panose="020F0502020204030204" pitchFamily="34" charset="0"/>
                <a:cs typeface="Mangal" panose="02040503050203030202" pitchFamily="18" charset="0"/>
              </a:rPr>
              <a:t>CONCLUSION</a:t>
            </a:r>
            <a:endParaRPr lang="en-US" sz="4000" kern="100" dirty="0">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2836091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FDE10E7-1829-4902-8CA2-8AF550565C5B}"/>
              </a:ext>
            </a:extLst>
          </p:cNvPr>
          <p:cNvSpPr/>
          <p:nvPr/>
        </p:nvSpPr>
        <p:spPr>
          <a:xfrm>
            <a:off x="4202917" y="2642873"/>
            <a:ext cx="3786165" cy="1029705"/>
          </a:xfrm>
          <a:prstGeom prst="rect">
            <a:avLst/>
          </a:prstGeom>
        </p:spPr>
        <p:txBody>
          <a:bodyPr wrap="none">
            <a:spAutoFit/>
          </a:bodyPr>
          <a:lstStyle/>
          <a:p>
            <a:pPr algn="just">
              <a:lnSpc>
                <a:spcPct val="107000"/>
              </a:lnSpc>
              <a:spcAft>
                <a:spcPts val="800"/>
              </a:spcAft>
            </a:pPr>
            <a:r>
              <a:rPr lang="en-IN" sz="6000" b="1" kern="100" dirty="0">
                <a:latin typeface="Footlight MT Light" panose="0204060206030A020304" pitchFamily="18" charset="0"/>
                <a:ea typeface="Calibri" panose="020F0502020204030204" pitchFamily="34" charset="0"/>
                <a:cs typeface="Mangal" panose="02040503050203030202" pitchFamily="18" charset="0"/>
              </a:rPr>
              <a:t>Thank You </a:t>
            </a:r>
            <a:endParaRPr lang="en-US" sz="6000" kern="100" dirty="0">
              <a:effectLst/>
              <a:latin typeface="Footlight MT Light" panose="0204060206030A020304" pitchFamily="18"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61974198"/>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19</TotalTime>
  <Words>674</Words>
  <Application>Microsoft Office PowerPoint</Application>
  <PresentationFormat>Widescreen</PresentationFormat>
  <Paragraphs>34</Paragraphs>
  <Slides>8</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8</vt:i4>
      </vt:variant>
    </vt:vector>
  </HeadingPairs>
  <TitlesOfParts>
    <vt:vector size="17" baseType="lpstr">
      <vt:lpstr>Arial</vt:lpstr>
      <vt:lpstr>Calibri</vt:lpstr>
      <vt:lpstr>Century Gothic</vt:lpstr>
      <vt:lpstr>Footlight MT Light</vt:lpstr>
      <vt:lpstr>Mangal</vt:lpstr>
      <vt:lpstr>Symbol</vt:lpstr>
      <vt:lpstr>Times New Roman</vt:lpstr>
      <vt:lpstr>Wingdings 3</vt:lpstr>
      <vt:lpstr>Wisp</vt:lpstr>
      <vt:lpstr>DIASPORIC WRITING IN INDIAN ENGLISH LITERATURE: A QUEST FOR IDENTITY AND BELONGING</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DIASPORIC WRITING IN INDIAN ENGLISH LITERATURE: A QUEST FOR IDENTITY AND BELONGING</dc:title>
  <dc:creator>intel</dc:creator>
  <cp:lastModifiedBy>intel</cp:lastModifiedBy>
  <cp:revision>4</cp:revision>
  <dcterms:created xsi:type="dcterms:W3CDTF">2024-08-24T07:07:19Z</dcterms:created>
  <dcterms:modified xsi:type="dcterms:W3CDTF">2024-08-24T07:27:04Z</dcterms:modified>
</cp:coreProperties>
</file>