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81" r:id="rId3"/>
    <p:sldId id="282" r:id="rId4"/>
    <p:sldId id="283" r:id="rId5"/>
    <p:sldId id="272" r:id="rId6"/>
    <p:sldId id="273" r:id="rId7"/>
    <p:sldId id="274" r:id="rId8"/>
    <p:sldId id="275" r:id="rId9"/>
    <p:sldId id="276" r:id="rId10"/>
    <p:sldId id="277" r:id="rId11"/>
    <p:sldId id="284" r:id="rId12"/>
    <p:sldId id="278" r:id="rId13"/>
    <p:sldId id="280"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959" autoAdjust="0"/>
    <p:restoredTop sz="94249" autoAdjust="0"/>
  </p:normalViewPr>
  <p:slideViewPr>
    <p:cSldViewPr snapToGrid="0">
      <p:cViewPr varScale="1">
        <p:scale>
          <a:sx n="61" d="100"/>
          <a:sy n="61" d="100"/>
        </p:scale>
        <p:origin x="108" y="22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01383D8-0083-4287-A47C-59D2E348B735}"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FD6910-9423-4A9C-AF51-1D163B098AC0}" type="slidenum">
              <a:rPr lang="en-US" smtClean="0"/>
              <a:t>‹#›</a:t>
            </a:fld>
            <a:endParaRPr lang="en-US"/>
          </a:p>
        </p:txBody>
      </p:sp>
    </p:spTree>
    <p:extLst>
      <p:ext uri="{BB962C8B-B14F-4D97-AF65-F5344CB8AC3E}">
        <p14:creationId xmlns:p14="http://schemas.microsoft.com/office/powerpoint/2010/main" val="17686058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01383D8-0083-4287-A47C-59D2E348B735}"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FD6910-9423-4A9C-AF51-1D163B098AC0}" type="slidenum">
              <a:rPr lang="en-US" smtClean="0"/>
              <a:t>‹#›</a:t>
            </a:fld>
            <a:endParaRPr lang="en-US"/>
          </a:p>
        </p:txBody>
      </p:sp>
    </p:spTree>
    <p:extLst>
      <p:ext uri="{BB962C8B-B14F-4D97-AF65-F5344CB8AC3E}">
        <p14:creationId xmlns:p14="http://schemas.microsoft.com/office/powerpoint/2010/main" val="28847629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301383D8-0083-4287-A47C-59D2E348B735}" type="datetimeFigureOut">
              <a:rPr lang="en-US" smtClean="0"/>
              <a:t>1/17/2025</a:t>
            </a:fld>
            <a:endParaRPr lang="en-U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BEFD6910-9423-4A9C-AF51-1D163B098AC0}" type="slidenum">
              <a:rPr lang="en-US" smtClean="0"/>
              <a:t>‹#›</a:t>
            </a:fld>
            <a:endParaRPr lang="en-US"/>
          </a:p>
        </p:txBody>
      </p:sp>
    </p:spTree>
    <p:extLst>
      <p:ext uri="{BB962C8B-B14F-4D97-AF65-F5344CB8AC3E}">
        <p14:creationId xmlns:p14="http://schemas.microsoft.com/office/powerpoint/2010/main" val="1465335398"/>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01383D8-0083-4287-A47C-59D2E348B735}" type="datetimeFigureOut">
              <a:rPr lang="en-US" smtClean="0"/>
              <a:t>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FD6910-9423-4A9C-AF51-1D163B098AC0}" type="slidenum">
              <a:rPr lang="en-US" smtClean="0"/>
              <a:t>‹#›</a:t>
            </a:fld>
            <a:endParaRPr lang="en-US"/>
          </a:p>
        </p:txBody>
      </p:sp>
    </p:spTree>
    <p:extLst>
      <p:ext uri="{BB962C8B-B14F-4D97-AF65-F5344CB8AC3E}">
        <p14:creationId xmlns:p14="http://schemas.microsoft.com/office/powerpoint/2010/main" val="42855589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01383D8-0083-4287-A47C-59D2E348B735}" type="datetimeFigureOut">
              <a:rPr lang="en-US" smtClean="0"/>
              <a:t>1/17/2025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EFD6910-9423-4A9C-AF51-1D163B098AC0}" type="slidenum">
              <a:rPr lang="en-US" smtClean="0"/>
              <a:t>‹#›</a:t>
            </a:fld>
            <a:endParaRPr lang="en-US"/>
          </a:p>
        </p:txBody>
      </p:sp>
    </p:spTree>
    <p:extLst>
      <p:ext uri="{BB962C8B-B14F-4D97-AF65-F5344CB8AC3E}">
        <p14:creationId xmlns:p14="http://schemas.microsoft.com/office/powerpoint/2010/main" val="35329318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01383D8-0083-4287-A47C-59D2E348B735}" type="datetimeFigureOut">
              <a:rPr lang="en-US" smtClean="0"/>
              <a:t>1/17/2025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EFD6910-9423-4A9C-AF51-1D163B098AC0}" type="slidenum">
              <a:rPr lang="en-US" smtClean="0"/>
              <a:t>‹#›</a:t>
            </a:fld>
            <a:endParaRPr lang="en-US"/>
          </a:p>
        </p:txBody>
      </p:sp>
    </p:spTree>
    <p:extLst>
      <p:ext uri="{BB962C8B-B14F-4D97-AF65-F5344CB8AC3E}">
        <p14:creationId xmlns:p14="http://schemas.microsoft.com/office/powerpoint/2010/main" val="29847683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1383D8-0083-4287-A47C-59D2E348B735}" type="datetimeFigureOut">
              <a:rPr lang="en-US" smtClean="0"/>
              <a:t>1/17/2025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EFD6910-9423-4A9C-AF51-1D163B098AC0}" type="slidenum">
              <a:rPr lang="en-US" smtClean="0"/>
              <a:t>‹#›</a:t>
            </a:fld>
            <a:endParaRPr lang="en-US"/>
          </a:p>
        </p:txBody>
      </p:sp>
    </p:spTree>
    <p:extLst>
      <p:ext uri="{BB962C8B-B14F-4D97-AF65-F5344CB8AC3E}">
        <p14:creationId xmlns:p14="http://schemas.microsoft.com/office/powerpoint/2010/main" val="23182421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01383D8-0083-4287-A47C-59D2E348B735}" type="datetimeFigureOut">
              <a:rPr lang="en-US" smtClean="0"/>
              <a:t>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FD6910-9423-4A9C-AF51-1D163B098AC0}" type="slidenum">
              <a:rPr lang="en-US" smtClean="0"/>
              <a:t>‹#›</a:t>
            </a:fld>
            <a:endParaRPr lang="en-US"/>
          </a:p>
        </p:txBody>
      </p:sp>
    </p:spTree>
    <p:extLst>
      <p:ext uri="{BB962C8B-B14F-4D97-AF65-F5344CB8AC3E}">
        <p14:creationId xmlns:p14="http://schemas.microsoft.com/office/powerpoint/2010/main" val="9748385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01383D8-0083-4287-A47C-59D2E348B735}" type="datetimeFigureOut">
              <a:rPr lang="en-US" smtClean="0"/>
              <a:t>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FD6910-9423-4A9C-AF51-1D163B098AC0}" type="slidenum">
              <a:rPr lang="en-US" smtClean="0"/>
              <a:t>‹#›</a:t>
            </a:fld>
            <a:endParaRPr lang="en-US"/>
          </a:p>
        </p:txBody>
      </p:sp>
    </p:spTree>
    <p:extLst>
      <p:ext uri="{BB962C8B-B14F-4D97-AF65-F5344CB8AC3E}">
        <p14:creationId xmlns:p14="http://schemas.microsoft.com/office/powerpoint/2010/main" val="42335618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01383D8-0083-4287-A47C-59D2E348B735}"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FD6910-9423-4A9C-AF51-1D163B098AC0}" type="slidenum">
              <a:rPr lang="en-US" smtClean="0"/>
              <a:t>‹#›</a:t>
            </a:fld>
            <a:endParaRPr lang="en-US"/>
          </a:p>
        </p:txBody>
      </p:sp>
    </p:spTree>
    <p:extLst>
      <p:ext uri="{BB962C8B-B14F-4D97-AF65-F5344CB8AC3E}">
        <p14:creationId xmlns:p14="http://schemas.microsoft.com/office/powerpoint/2010/main" val="28163394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301383D8-0083-4287-A47C-59D2E348B735}" type="datetimeFigureOut">
              <a:rPr lang="en-US" smtClean="0"/>
              <a:t>1/17/2025</a:t>
            </a:fld>
            <a:endParaRPr lang="en-US"/>
          </a:p>
        </p:txBody>
      </p:sp>
      <p:sp>
        <p:nvSpPr>
          <p:cNvPr id="5" name="Footer Placeholder 4"/>
          <p:cNvSpPr>
            <a:spLocks noGrp="1"/>
          </p:cNvSpPr>
          <p:nvPr>
            <p:ph type="ftr" sz="quarter" idx="11"/>
          </p:nvPr>
        </p:nvSpPr>
        <p:spPr>
          <a:xfrm>
            <a:off x="3776135" y="6422854"/>
            <a:ext cx="4279669" cy="365125"/>
          </a:xfrm>
        </p:spPr>
        <p:txBody>
          <a:bodyPr/>
          <a:lstStyle/>
          <a:p>
            <a:endParaRPr lang="en-US"/>
          </a:p>
        </p:txBody>
      </p:sp>
      <p:sp>
        <p:nvSpPr>
          <p:cNvPr id="6" name="Slide Number Placeholder 5"/>
          <p:cNvSpPr>
            <a:spLocks noGrp="1"/>
          </p:cNvSpPr>
          <p:nvPr>
            <p:ph type="sldNum" sz="quarter" idx="12"/>
          </p:nvPr>
        </p:nvSpPr>
        <p:spPr>
          <a:xfrm>
            <a:off x="8073048" y="6422854"/>
            <a:ext cx="879759" cy="365125"/>
          </a:xfrm>
        </p:spPr>
        <p:txBody>
          <a:bodyPr/>
          <a:lstStyle/>
          <a:p>
            <a:fld id="{BEFD6910-9423-4A9C-AF51-1D163B098AC0}" type="slidenum">
              <a:rPr lang="en-US" smtClean="0"/>
              <a:t>‹#›</a:t>
            </a:fld>
            <a:endParaRPr lang="en-US"/>
          </a:p>
        </p:txBody>
      </p:sp>
    </p:spTree>
    <p:extLst>
      <p:ext uri="{BB962C8B-B14F-4D97-AF65-F5344CB8AC3E}">
        <p14:creationId xmlns:p14="http://schemas.microsoft.com/office/powerpoint/2010/main" val="1248609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301383D8-0083-4287-A47C-59D2E348B735}" type="datetimeFigureOut">
              <a:rPr lang="en-US" smtClean="0"/>
              <a:t>1/17/2025</a:t>
            </a:fld>
            <a:endParaRPr lang="en-US"/>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US"/>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BEFD6910-9423-4A9C-AF51-1D163B098AC0}" type="slidenum">
              <a:rPr lang="en-US" smtClean="0"/>
              <a:t>‹#›</a:t>
            </a:fld>
            <a:endParaRPr lang="en-US"/>
          </a:p>
        </p:txBody>
      </p:sp>
    </p:spTree>
    <p:extLst>
      <p:ext uri="{BB962C8B-B14F-4D97-AF65-F5344CB8AC3E}">
        <p14:creationId xmlns:p14="http://schemas.microsoft.com/office/powerpoint/2010/main" val="1526569728"/>
      </p:ext>
    </p:extLst>
  </p:cSld>
  <p:clrMap bg1="dk1" tx1="lt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9C938D9-CD5A-C9D9-E166-744D1734035E}"/>
              </a:ext>
            </a:extLst>
          </p:cNvPr>
          <p:cNvSpPr txBox="1"/>
          <p:nvPr/>
        </p:nvSpPr>
        <p:spPr>
          <a:xfrm>
            <a:off x="855281" y="2216306"/>
            <a:ext cx="10842734" cy="1569660"/>
          </a:xfrm>
          <a:prstGeom prst="rect">
            <a:avLst/>
          </a:prstGeom>
          <a:noFill/>
        </p:spPr>
        <p:txBody>
          <a:bodyPr wrap="square">
            <a:spAutoFit/>
          </a:bodyPr>
          <a:lstStyle/>
          <a:p>
            <a:pPr marL="0" marR="0" algn="ctr">
              <a:spcBef>
                <a:spcPts val="600"/>
              </a:spcBef>
              <a:spcAft>
                <a:spcPts val="1800"/>
              </a:spcAft>
              <a:tabLst>
                <a:tab pos="3783330" algn="l"/>
                <a:tab pos="4252595" algn="l"/>
              </a:tabLst>
            </a:pPr>
            <a:r>
              <a:rPr lang="en-US" sz="3200" b="1" kern="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SUSTAINABLE EDUCATION AND YOUTH EMPOWERMENT: FOUNDATIONS FOR A FUTURE CIVIL SOCIETY</a:t>
            </a:r>
            <a:endParaRPr lang="en-US" sz="2800" kern="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897E40F8-14E0-850A-6012-F29A23825547}"/>
              </a:ext>
            </a:extLst>
          </p:cNvPr>
          <p:cNvSpPr txBox="1"/>
          <p:nvPr/>
        </p:nvSpPr>
        <p:spPr>
          <a:xfrm>
            <a:off x="4918841" y="4001141"/>
            <a:ext cx="7157545" cy="2474011"/>
          </a:xfrm>
          <a:prstGeom prst="rect">
            <a:avLst/>
          </a:prstGeom>
          <a:noFill/>
        </p:spPr>
        <p:txBody>
          <a:bodyPr wrap="square">
            <a:spAutoFit/>
          </a:bodyPr>
          <a:lstStyle/>
          <a:p>
            <a:pPr marL="0" marR="0" algn="r">
              <a:lnSpc>
                <a:spcPct val="150000"/>
              </a:lnSpc>
              <a:spcBef>
                <a:spcPts val="0"/>
              </a:spcBef>
              <a:spcAft>
                <a:spcPts val="800"/>
              </a:spcAft>
            </a:pPr>
            <a:r>
              <a:rPr lang="en-US" sz="1600" b="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Ms. Rashi </a:t>
            </a:r>
            <a:r>
              <a:rPr lang="en-US" sz="1600" b="1" kern="100" dirty="0" err="1">
                <a:solidFill>
                  <a:schemeClr val="bg1"/>
                </a:solidFill>
                <a:effectLst/>
                <a:latin typeface="Times New Roman" panose="02020603050405020304" pitchFamily="18" charset="0"/>
                <a:ea typeface="Calibri" panose="020F0502020204030204" pitchFamily="34" charset="0"/>
                <a:cs typeface="Mangal" panose="02040503050203030202" pitchFamily="18" charset="0"/>
              </a:rPr>
              <a:t>Bhati</a:t>
            </a:r>
            <a:r>
              <a:rPr lang="en-US" sz="1600" b="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600"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Assistant Professor, Department of Management, Mangalmay Institute of Management and Technology, Greater Noida, Uttar Pradesh</a:t>
            </a:r>
            <a:endParaRPr lang="en-US" sz="1600" kern="100" dirty="0">
              <a:solidFill>
                <a:schemeClr val="bg1"/>
              </a:solidFill>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50000"/>
              </a:lnSpc>
              <a:spcBef>
                <a:spcPts val="0"/>
              </a:spcBef>
              <a:spcAft>
                <a:spcPts val="800"/>
              </a:spcAft>
            </a:pPr>
            <a:r>
              <a:rPr lang="en-US" sz="1600" b="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Dr. Diwakar Chaudhary, </a:t>
            </a:r>
            <a:r>
              <a:rPr lang="en-US" sz="1600"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Assistant Professor, Department of Management, Mangalmay Institute of Management and Technology, Greater Noida, Uttar Pradesh</a:t>
            </a:r>
            <a:endParaRPr lang="en-US" sz="1600" kern="100" dirty="0">
              <a:solidFill>
                <a:schemeClr val="bg1"/>
              </a:solidFill>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50000"/>
              </a:lnSpc>
              <a:spcBef>
                <a:spcPts val="0"/>
              </a:spcBef>
              <a:spcAft>
                <a:spcPts val="0"/>
              </a:spcAft>
            </a:pPr>
            <a:r>
              <a:rPr lang="en-US" sz="1600" b="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Ms. Akanksha Pandey, </a:t>
            </a:r>
            <a:r>
              <a:rPr lang="en-US" sz="1600"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MBA Student, Department of Management, Mangalmay Institute of Management and Technology, Greater Noida, Uttar Pradesh</a:t>
            </a:r>
            <a:endParaRPr lang="en-US" sz="1600" kern="100" dirty="0">
              <a:solidFill>
                <a:schemeClr val="bg1"/>
              </a:solidFill>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5206864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EB14204-E1A5-278C-5A94-E3A4A4AD2CC4}"/>
              </a:ext>
            </a:extLst>
          </p:cNvPr>
          <p:cNvSpPr txBox="1"/>
          <p:nvPr/>
        </p:nvSpPr>
        <p:spPr>
          <a:xfrm>
            <a:off x="3049314" y="0"/>
            <a:ext cx="6093372" cy="923330"/>
          </a:xfrm>
          <a:prstGeom prst="rect">
            <a:avLst/>
          </a:prstGeom>
          <a:noFill/>
        </p:spPr>
        <p:txBody>
          <a:bodyPr wrap="square">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INTRODUCTION</a:t>
            </a:r>
            <a:endParaRPr lang="en-US" sz="5400" dirty="0"/>
          </a:p>
        </p:txBody>
      </p:sp>
      <p:sp>
        <p:nvSpPr>
          <p:cNvPr id="5" name="TextBox 4">
            <a:extLst>
              <a:ext uri="{FF2B5EF4-FFF2-40B4-BE49-F238E27FC236}">
                <a16:creationId xmlns:a16="http://schemas.microsoft.com/office/drawing/2014/main" id="{CB60DF4E-4186-FA98-2322-0F2F8012CE83}"/>
              </a:ext>
            </a:extLst>
          </p:cNvPr>
          <p:cNvSpPr txBox="1"/>
          <p:nvPr/>
        </p:nvSpPr>
        <p:spPr>
          <a:xfrm>
            <a:off x="2628" y="923330"/>
            <a:ext cx="12010696" cy="6567439"/>
          </a:xfrm>
          <a:prstGeom prst="rect">
            <a:avLst/>
          </a:prstGeom>
          <a:noFill/>
        </p:spPr>
        <p:txBody>
          <a:bodyPr wrap="square">
            <a:spAutoFit/>
          </a:bodyPr>
          <a:lstStyle/>
          <a:p>
            <a:pPr marL="285750" marR="0" indent="-285750" algn="just">
              <a:lnSpc>
                <a:spcPct val="150000"/>
              </a:lnSpc>
              <a:spcBef>
                <a:spcPts val="600"/>
              </a:spcBef>
              <a:spcAft>
                <a:spcPts val="1800"/>
              </a:spcAft>
              <a:buFont typeface="Arial" panose="020B0604020202020204" pitchFamily="34" charset="0"/>
              <a:buChar char="•"/>
              <a:tabLst>
                <a:tab pos="3783330" algn="l"/>
                <a:tab pos="4252595" algn="l"/>
              </a:tabLst>
            </a:pP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While</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sustainability</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is</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at</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the</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center</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of</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many</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government</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agendas,</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there</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is</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a</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great</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risk</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of</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entrusting strategic</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decisions</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to</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those</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lacking</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in</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sustainability</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expertise.</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p>
          <a:p>
            <a:pPr marL="285750" marR="0" indent="-285750" algn="just">
              <a:lnSpc>
                <a:spcPct val="150000"/>
              </a:lnSpc>
              <a:spcBef>
                <a:spcPts val="600"/>
              </a:spcBef>
              <a:spcAft>
                <a:spcPts val="1800"/>
              </a:spcAft>
              <a:buFont typeface="Arial" panose="020B0604020202020204" pitchFamily="34" charset="0"/>
              <a:buChar char="•"/>
              <a:tabLst>
                <a:tab pos="3783330" algn="l"/>
                <a:tab pos="4252595" algn="l"/>
              </a:tabLst>
            </a:pP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It</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is</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therefore</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necessary</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to</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ensure</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that universities</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are</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the</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green</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engines</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of</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sustainable</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communities.</a:t>
            </a:r>
            <a:r>
              <a:rPr lang="en-US" sz="1800" kern="100" spc="-6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p>
          <a:p>
            <a:pPr marL="285750" marR="0" indent="-285750" algn="just">
              <a:lnSpc>
                <a:spcPct val="150000"/>
              </a:lnSpc>
              <a:spcBef>
                <a:spcPts val="600"/>
              </a:spcBef>
              <a:spcAft>
                <a:spcPts val="1800"/>
              </a:spcAft>
              <a:buFont typeface="Arial" panose="020B0604020202020204" pitchFamily="34" charset="0"/>
              <a:buChar char="•"/>
              <a:tabLst>
                <a:tab pos="3783330" algn="l"/>
                <a:tab pos="4252595" algn="l"/>
              </a:tabLst>
            </a:pP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The</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present</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study</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administered</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a questionnaire</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to</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students</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enrolled</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in</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a</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Management</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Engineering</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programme</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at</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an</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Italian</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university,</a:t>
            </a:r>
            <a:r>
              <a:rPr lang="en-US" sz="1800" kern="100" spc="12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to</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collect</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their</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perceptions</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of</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and</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opinions</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on</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sustainability</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and</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energy</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issues.</a:t>
            </a:r>
            <a:r>
              <a:rPr lang="en-US" sz="1800" kern="100" spc="-2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Students</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completed the</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questionnaire</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twice:</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once</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prior</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to</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beginning</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and</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once</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at</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the</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end</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of</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term.</a:t>
            </a:r>
            <a:r>
              <a:rPr lang="en-US" sz="1800" kern="100" spc="-6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p>
          <a:p>
            <a:pPr marL="285750" marR="0" indent="-285750" algn="just">
              <a:lnSpc>
                <a:spcPct val="150000"/>
              </a:lnSpc>
              <a:spcBef>
                <a:spcPts val="600"/>
              </a:spcBef>
              <a:spcAft>
                <a:spcPts val="1800"/>
              </a:spcAft>
              <a:buFont typeface="Arial" panose="020B0604020202020204" pitchFamily="34" charset="0"/>
              <a:buChar char="•"/>
              <a:tabLst>
                <a:tab pos="3783330" algn="l"/>
                <a:tab pos="4252595" algn="l"/>
              </a:tabLst>
            </a:pP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The</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results</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showed</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that students</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held</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more</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sustainable</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attitudes</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at</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the</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end</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of</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term,</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and</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perceived</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sustainable</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education</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and youth</a:t>
            </a:r>
            <a:r>
              <a:rPr lang="en-US" sz="1800" kern="100" spc="-1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confidence</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as</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the</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building</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blocks</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of</a:t>
            </a:r>
            <a:r>
              <a:rPr lang="en-US" sz="1800" kern="100" spc="-1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future</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spc="-1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society.</a:t>
            </a:r>
            <a:r>
              <a:rPr lang="en-US" sz="1800" kern="100" spc="-6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p>
          <a:p>
            <a:pPr marL="285750" marR="0" indent="-285750" algn="just">
              <a:lnSpc>
                <a:spcPct val="150000"/>
              </a:lnSpc>
              <a:spcBef>
                <a:spcPts val="600"/>
              </a:spcBef>
              <a:spcAft>
                <a:spcPts val="1800"/>
              </a:spcAft>
              <a:buFont typeface="Arial" panose="020B0604020202020204" pitchFamily="34" charset="0"/>
              <a:buChar char="•"/>
              <a:tabLst>
                <a:tab pos="3783330" algn="l"/>
                <a:tab pos="4252595" algn="l"/>
              </a:tabLst>
            </a:pP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They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also</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observed</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that</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decarbonization</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of</a:t>
            </a:r>
            <a:r>
              <a:rPr lang="en-US" sz="1800" kern="100" spc="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the</a:t>
            </a:r>
            <a:r>
              <a:rPr lang="en-US" sz="1800" kern="100" spc="-1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Italian</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energy</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system</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and</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national</a:t>
            </a:r>
            <a:r>
              <a:rPr lang="en-US" sz="1800" kern="100" spc="-1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energy</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independence</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would</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require</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the</a:t>
            </a:r>
            <a:r>
              <a:rPr lang="en-US" sz="1800" kern="100" spc="-1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signify </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development</a:t>
            </a:r>
            <a:r>
              <a:rPr lang="en-US" sz="1800" kern="100" spc="-1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of</a:t>
            </a:r>
            <a:r>
              <a:rPr lang="en-US" sz="1800" kern="100" spc="-1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renewable</a:t>
            </a:r>
            <a:r>
              <a:rPr lang="en-US" sz="1800" kern="100" spc="-1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systems</a:t>
            </a:r>
            <a:r>
              <a:rPr lang="en-US" sz="1800" kern="100" spc="-1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and</a:t>
            </a:r>
            <a:r>
              <a:rPr lang="en-US" sz="1800" kern="100" spc="-1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interventions</a:t>
            </a:r>
            <a:r>
              <a:rPr lang="en-US" sz="1800" kern="100" spc="-1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to</a:t>
            </a:r>
            <a:r>
              <a:rPr lang="en-US" sz="1800" kern="100" spc="-1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promote</a:t>
            </a:r>
            <a:r>
              <a:rPr lang="en-US" sz="1800" kern="100" spc="-1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energy</a:t>
            </a:r>
            <a:r>
              <a:rPr lang="en-US" sz="1800" kern="100" spc="-1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effi</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In</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addition,</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they</a:t>
            </a:r>
            <a:r>
              <a:rPr lang="en-US" sz="1800" kern="100" spc="13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recognized</a:t>
            </a:r>
            <a:r>
              <a:rPr lang="en-US" sz="1800" kern="100" spc="-1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subsidies</a:t>
            </a:r>
            <a:r>
              <a:rPr lang="en-US" sz="1800" kern="100" spc="-1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for</a:t>
            </a:r>
            <a:r>
              <a:rPr lang="en-US" sz="1800" kern="100" spc="-1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green</a:t>
            </a:r>
            <a:r>
              <a:rPr lang="en-US" sz="1800" kern="100" spc="-1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production,</a:t>
            </a:r>
            <a:r>
              <a:rPr lang="en-US" sz="1800" kern="100" spc="-1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energy</a:t>
            </a:r>
            <a:r>
              <a:rPr lang="en-US" sz="1800" kern="100" spc="-1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communities,</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defeated</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waste</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collection,</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and professional</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skills</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training</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as</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crucial.</a:t>
            </a:r>
            <a:r>
              <a:rPr lang="en-US" sz="1800" kern="100" spc="-6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p>
          <a:p>
            <a:pPr marL="285750" marR="0" indent="-285750" algn="just">
              <a:lnSpc>
                <a:spcPct val="150000"/>
              </a:lnSpc>
              <a:spcBef>
                <a:spcPts val="600"/>
              </a:spcBef>
              <a:spcAft>
                <a:spcPts val="1800"/>
              </a:spcAft>
              <a:buFont typeface="Arial" panose="020B0604020202020204" pitchFamily="34" charset="0"/>
              <a:buChar char="•"/>
              <a:tabLst>
                <a:tab pos="3783330" algn="l"/>
                <a:tab pos="4252595" algn="l"/>
              </a:tabLst>
            </a:pPr>
            <a:endParaRPr lang="en-US" sz="1800" kern="100" spc="-6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endParaRPr>
          </a:p>
        </p:txBody>
      </p:sp>
    </p:spTree>
    <p:extLst>
      <p:ext uri="{BB962C8B-B14F-4D97-AF65-F5344CB8AC3E}">
        <p14:creationId xmlns:p14="http://schemas.microsoft.com/office/powerpoint/2010/main" val="3413763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8B36CB6-DBBB-2DCB-C866-CCE39E81A6EF}"/>
              </a:ext>
            </a:extLst>
          </p:cNvPr>
          <p:cNvSpPr txBox="1"/>
          <p:nvPr/>
        </p:nvSpPr>
        <p:spPr>
          <a:xfrm>
            <a:off x="2627" y="164592"/>
            <a:ext cx="12189373" cy="8275599"/>
          </a:xfrm>
          <a:prstGeom prst="rect">
            <a:avLst/>
          </a:prstGeom>
          <a:noFill/>
        </p:spPr>
        <p:txBody>
          <a:bodyPr wrap="square">
            <a:spAutoFit/>
          </a:bodyPr>
          <a:lstStyle/>
          <a:p>
            <a:pPr marL="285750" marR="0" indent="-285750" algn="just">
              <a:lnSpc>
                <a:spcPct val="150000"/>
              </a:lnSpc>
              <a:spcBef>
                <a:spcPts val="600"/>
              </a:spcBef>
              <a:spcAft>
                <a:spcPts val="1800"/>
              </a:spcAft>
              <a:buFont typeface="Arial" panose="020B0604020202020204" pitchFamily="34" charset="0"/>
              <a:buChar char="•"/>
              <a:tabLst>
                <a:tab pos="3783330" algn="l"/>
                <a:tab pos="4252595" algn="l"/>
              </a:tabLst>
            </a:pP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The</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sustainable</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university</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should</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support</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younger</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generations by</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encouraging</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student</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engagement</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in</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real-world</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projects</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and</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the</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development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of</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long-term,</a:t>
            </a:r>
            <a:r>
              <a:rPr lang="en-US" sz="1800" kern="100" spc="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structured</a:t>
            </a:r>
            <a:r>
              <a:rPr lang="en-US" sz="1800" kern="100" spc="-5"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 teacher-student </a:t>
            </a:r>
            <a:r>
              <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rPr>
              <a:t>relationships.</a:t>
            </a:r>
          </a:p>
          <a:p>
            <a:pPr marL="285750" marR="0" indent="-285750" algn="just">
              <a:lnSpc>
                <a:spcPct val="150000"/>
              </a:lnSpc>
              <a:spcBef>
                <a:spcPts val="600"/>
              </a:spcBef>
              <a:spcAft>
                <a:spcPts val="1800"/>
              </a:spcAft>
              <a:buFont typeface="Arial" panose="020B0604020202020204" pitchFamily="34" charset="0"/>
              <a:buChar char="•"/>
              <a:tabLst>
                <a:tab pos="3783330" algn="l"/>
                <a:tab pos="4252595" algn="l"/>
              </a:tabLst>
            </a:pP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mid</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on</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g</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o</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g</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unsettling</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eve</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nts</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i</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cl</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udin</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g</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global</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pandemic</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and</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w</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ar</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in</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Ukrain</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the</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c</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ha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lle</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ge</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o</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f</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u</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42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ab</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ili</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y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remain</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centra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l.</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p>
          <a:p>
            <a:pPr marL="285750" marR="0" indent="-285750" algn="just">
              <a:lnSpc>
                <a:spcPct val="150000"/>
              </a:lnSpc>
              <a:spcBef>
                <a:spcPts val="600"/>
              </a:spcBef>
              <a:spcAft>
                <a:spcPts val="1800"/>
              </a:spcAft>
              <a:buFont typeface="Arial" panose="020B0604020202020204" pitchFamily="34" charset="0"/>
              <a:buChar char="•"/>
              <a:tabLst>
                <a:tab pos="3783330" algn="l"/>
                <a:tab pos="4252595" algn="l"/>
              </a:tabLst>
            </a:pP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In</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addition,</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ther</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r</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m</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y</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problem</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r</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el</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at</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d</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to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health,</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hum</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r</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ig</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hts,</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and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the</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environment,</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including</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malnutrition</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and</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food</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insecurity,</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as</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well</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as</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wa</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ter</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shortage.</a:t>
            </a:r>
          </a:p>
          <a:p>
            <a:pPr marL="285750" marR="0" indent="-285750" algn="just">
              <a:lnSpc>
                <a:spcPct val="150000"/>
              </a:lnSpc>
              <a:spcBef>
                <a:spcPts val="600"/>
              </a:spcBef>
              <a:spcAft>
                <a:spcPts val="1800"/>
              </a:spcAft>
              <a:buFont typeface="Arial" panose="020B0604020202020204" pitchFamily="34" charset="0"/>
              <a:buChar char="•"/>
              <a:tabLst>
                <a:tab pos="5200650" algn="l"/>
              </a:tabLst>
            </a:pPr>
            <a:r>
              <a:rPr lang="en-US"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tainab</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le</a:t>
            </a:r>
            <a:r>
              <a:rPr lang="en-US"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Development</a:t>
            </a:r>
            <a:r>
              <a:rPr lang="en-US" spc="4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Goals</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(SDGs)</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pc="7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er a</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way</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to r</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ec</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cil</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ec</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onom</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ic</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rowth </a:t>
            </a:r>
            <a:r>
              <a:rPr lang="en-US"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v</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ironm</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nta</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ern</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throu</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h </a:t>
            </a:r>
            <a:r>
              <a:rPr lang="en-US"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 highly</a:t>
            </a:r>
            <a:r>
              <a:rPr lang="en-US" spc="49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nt</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onn</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ec</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framework</a:t>
            </a:r>
            <a:r>
              <a:rPr lang="en-US"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ana</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lysis.</a:t>
            </a:r>
            <a:r>
              <a:rPr lang="en-US"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285750" marR="0" indent="-285750" algn="just">
              <a:lnSpc>
                <a:spcPct val="150000"/>
              </a:lnSpc>
              <a:spcBef>
                <a:spcPts val="600"/>
              </a:spcBef>
              <a:spcAft>
                <a:spcPts val="1800"/>
              </a:spcAft>
              <a:buFont typeface="Arial" panose="020B0604020202020204" pitchFamily="34" charset="0"/>
              <a:buChar char="•"/>
              <a:tabLst>
                <a:tab pos="5200650" algn="l"/>
              </a:tabLst>
            </a:pPr>
            <a:r>
              <a:rPr lang="en-US"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All</a:t>
            </a:r>
            <a:r>
              <a:rPr lang="en-US"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ountr</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ies</a:t>
            </a:r>
            <a:r>
              <a:rPr lang="en-US"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mu</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evel</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op</a:t>
            </a:r>
            <a:r>
              <a:rPr lang="en-US"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policies</a:t>
            </a:r>
            <a:r>
              <a:rPr lang="en-US"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tra</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kab</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le</a:t>
            </a:r>
            <a:r>
              <a:rPr lang="en-US"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objectives</a:t>
            </a:r>
            <a:r>
              <a:rPr lang="en-US"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upport</a:t>
            </a:r>
            <a:r>
              <a:rPr lang="en-US" spc="47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pc="-4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ac</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h</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ieve</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nt</a:t>
            </a:r>
            <a:r>
              <a:rPr lang="en-US"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these</a:t>
            </a:r>
            <a:r>
              <a:rPr lang="en-US"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goals.</a:t>
            </a:r>
          </a:p>
          <a:p>
            <a:pPr marL="285750" marR="0" indent="-285750" algn="just">
              <a:lnSpc>
                <a:spcPct val="150000"/>
              </a:lnSpc>
              <a:spcBef>
                <a:spcPts val="600"/>
              </a:spcBef>
              <a:spcAft>
                <a:spcPts val="1800"/>
              </a:spcAft>
              <a:buFont typeface="Arial" panose="020B0604020202020204" pitchFamily="34" charset="0"/>
              <a:buChar char="•"/>
              <a:tabLst>
                <a:tab pos="5200650" algn="l"/>
              </a:tabLst>
            </a:pP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1800" spc="5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ile</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mm</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5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1800" spc="5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nt</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ge</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rat</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al</a:t>
            </a:r>
            <a:r>
              <a:rPr lang="en-US" sz="1800" spc="5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abili</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1800" spc="5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efe</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1800" spc="5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h</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all</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en</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ge</a:t>
            </a:r>
            <a:r>
              <a:rPr lang="en-US" sz="1800" spc="5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1800" spc="5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rminin</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z="1800" spc="5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w</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h</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5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one</a:t>
            </a:r>
            <a:r>
              <a:rPr lang="en-US" sz="1800" spc="5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will</a:t>
            </a:r>
            <a:r>
              <a:rPr lang="en-US" sz="1800" spc="4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sacrifice</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present</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sake</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future</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ge</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285750" marR="0" indent="-285750" algn="just">
              <a:lnSpc>
                <a:spcPct val="150000"/>
              </a:lnSpc>
              <a:spcBef>
                <a:spcPts val="600"/>
              </a:spcBef>
              <a:spcAft>
                <a:spcPts val="1800"/>
              </a:spcAft>
              <a:buFont typeface="Arial" panose="020B0604020202020204" pitchFamily="34" charset="0"/>
              <a:buChar char="•"/>
              <a:tabLst>
                <a:tab pos="5200650" algn="l"/>
              </a:tabLst>
            </a:pPr>
            <a:endParaRPr lang="en-US"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endParaRPr>
          </a:p>
          <a:p>
            <a:pPr marL="285750" marR="0" indent="-285750" algn="just">
              <a:lnSpc>
                <a:spcPct val="150000"/>
              </a:lnSpc>
              <a:spcBef>
                <a:spcPts val="600"/>
              </a:spcBef>
              <a:spcAft>
                <a:spcPts val="1800"/>
              </a:spcAft>
              <a:buFont typeface="Arial" panose="020B0604020202020204" pitchFamily="34" charset="0"/>
              <a:buChar char="•"/>
              <a:tabLst>
                <a:tab pos="3783330" algn="l"/>
                <a:tab pos="4252595" algn="l"/>
              </a:tabLst>
            </a:pPr>
            <a:endParaRPr lang="en-US" sz="1600" kern="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285750" marR="0" indent="-285750" algn="just">
              <a:lnSpc>
                <a:spcPct val="150000"/>
              </a:lnSpc>
              <a:spcBef>
                <a:spcPts val="600"/>
              </a:spcBef>
              <a:spcAft>
                <a:spcPts val="1800"/>
              </a:spcAft>
              <a:buFont typeface="Arial" panose="020B0604020202020204" pitchFamily="34" charset="0"/>
              <a:buChar char="•"/>
              <a:tabLst>
                <a:tab pos="3783330" algn="l"/>
                <a:tab pos="4252595" algn="l"/>
              </a:tabLst>
            </a:pPr>
            <a:endParaRPr lang="en-US" sz="1800" kern="100" dirty="0">
              <a:solidFill>
                <a:schemeClr val="bg1"/>
              </a:solidFill>
              <a:effectLst/>
              <a:latin typeface="Times New Roman" panose="02020603050405020304" pitchFamily="18" charset="0"/>
              <a:ea typeface="Corbel" panose="020B0503020204020204" pitchFamily="34" charset="0"/>
              <a:cs typeface="Mangal" panose="02040503050203030202" pitchFamily="18" charset="0"/>
            </a:endParaRPr>
          </a:p>
        </p:txBody>
      </p:sp>
    </p:spTree>
    <p:extLst>
      <p:ext uri="{BB962C8B-B14F-4D97-AF65-F5344CB8AC3E}">
        <p14:creationId xmlns:p14="http://schemas.microsoft.com/office/powerpoint/2010/main" val="11465913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CEB6DBC-5812-AF46-9587-250A614ACD14}"/>
              </a:ext>
            </a:extLst>
          </p:cNvPr>
          <p:cNvSpPr txBox="1"/>
          <p:nvPr/>
        </p:nvSpPr>
        <p:spPr>
          <a:xfrm>
            <a:off x="2873265" y="-223815"/>
            <a:ext cx="6093372" cy="1205586"/>
          </a:xfrm>
          <a:prstGeom prst="rect">
            <a:avLst/>
          </a:prstGeom>
          <a:noFill/>
        </p:spPr>
        <p:txBody>
          <a:bodyPr wrap="square">
            <a:spAutoFit/>
          </a:bodyPr>
          <a:lstStyle/>
          <a:p>
            <a:pPr marL="0" marR="0" algn="ctr">
              <a:lnSpc>
                <a:spcPct val="150000"/>
              </a:lnSpc>
              <a:spcBef>
                <a:spcPts val="600"/>
              </a:spcBef>
              <a:spcAft>
                <a:spcPts val="1800"/>
              </a:spcAft>
            </a:pPr>
            <a:r>
              <a:rPr lang="en-US" sz="5400" b="1" kern="0" dirty="0">
                <a:solidFill>
                  <a:schemeClr val="bg1"/>
                </a:solidFill>
                <a:effectLst/>
                <a:latin typeface="Times New Roman" panose="02020603050405020304" pitchFamily="18" charset="0"/>
                <a:ea typeface="Corbel" panose="020B0503020204020204" pitchFamily="34" charset="0"/>
              </a:rPr>
              <a:t>METHODS</a:t>
            </a:r>
            <a:endParaRPr lang="en-US" sz="5400" b="1" kern="0" dirty="0">
              <a:solidFill>
                <a:schemeClr val="bg1"/>
              </a:solidFill>
              <a:effectLst/>
              <a:latin typeface="Corbel" panose="020B0503020204020204" pitchFamily="34" charset="0"/>
              <a:ea typeface="Corbel" panose="020B0503020204020204" pitchFamily="34" charset="0"/>
            </a:endParaRPr>
          </a:p>
        </p:txBody>
      </p:sp>
      <p:sp>
        <p:nvSpPr>
          <p:cNvPr id="5" name="TextBox 4">
            <a:extLst>
              <a:ext uri="{FF2B5EF4-FFF2-40B4-BE49-F238E27FC236}">
                <a16:creationId xmlns:a16="http://schemas.microsoft.com/office/drawing/2014/main" id="{F95142FC-A8B5-FD35-4F9F-D7EF8119452E}"/>
              </a:ext>
            </a:extLst>
          </p:cNvPr>
          <p:cNvSpPr txBox="1"/>
          <p:nvPr/>
        </p:nvSpPr>
        <p:spPr>
          <a:xfrm>
            <a:off x="0" y="821049"/>
            <a:ext cx="12192000" cy="5536387"/>
          </a:xfrm>
          <a:prstGeom prst="rect">
            <a:avLst/>
          </a:prstGeom>
          <a:noFill/>
        </p:spPr>
        <p:txBody>
          <a:bodyPr wrap="square">
            <a:spAutoFit/>
          </a:bodyPr>
          <a:lstStyle/>
          <a:p>
            <a:pPr marL="285750" marR="0" indent="-285750" algn="just">
              <a:lnSpc>
                <a:spcPct val="150000"/>
              </a:lnSpc>
              <a:spcBef>
                <a:spcPts val="600"/>
              </a:spcBef>
              <a:spcAft>
                <a:spcPts val="1800"/>
              </a:spcAft>
              <a:buFont typeface="Courier New" panose="02070309020205020404" pitchFamily="49" charset="0"/>
              <a:buChar char="o"/>
            </a:pP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pr</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es</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ent</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tud</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adopt</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behavioral</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methodo</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logy,</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lin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wi</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classification</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prop</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ose</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vaco</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et</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al.</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29</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spc="47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Mor</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specifically</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took</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mu</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di</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sci</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li</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nar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ppro</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ac</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h,</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ideas</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rom</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num</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rou</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di</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sci</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es</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e.g.,</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ps</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yc</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ho</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logy,</a:t>
            </a:r>
            <a:r>
              <a:rPr lang="en-US" sz="1800" spc="3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engineering,</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economics).</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285750" marR="0" indent="-285750" algn="just">
              <a:lnSpc>
                <a:spcPct val="150000"/>
              </a:lnSpc>
              <a:spcBef>
                <a:spcPts val="600"/>
              </a:spcBef>
              <a:spcAft>
                <a:spcPts val="1800"/>
              </a:spcAft>
              <a:buFont typeface="Courier New" panose="02070309020205020404" pitchFamily="49" charset="0"/>
              <a:buChar char="o"/>
            </a:pP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Questionnaires</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commonly</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implemented</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assess</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consumer30,31</a:t>
            </a:r>
            <a:r>
              <a:rPr lang="en-US" sz="1800" spc="1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producer32</a:t>
            </a:r>
            <a:r>
              <a:rPr lang="en-US" sz="1800" spc="35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att</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tudes</a:t>
            </a:r>
            <a:r>
              <a:rPr lang="en-US" sz="1800" spc="-5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1800" spc="-4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behaviors</a:t>
            </a:r>
            <a:r>
              <a:rPr lang="en-US" sz="1800" spc="-4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1800" spc="-4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areas.</a:t>
            </a:r>
            <a:r>
              <a:rPr lang="en-US" sz="1800" spc="-5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imi</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ar</a:t>
            </a:r>
            <a:r>
              <a:rPr lang="en-US" sz="1800" spc="-4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1800" spc="-4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Menon</a:t>
            </a:r>
            <a:r>
              <a:rPr lang="en-US" sz="1800" spc="35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and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h35</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the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ese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tud</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plo</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ye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this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methodology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collect</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ormat</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rom</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amp</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le</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tud</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nt</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p>
          <a:p>
            <a:pPr marL="285750" indent="-285750" algn="just">
              <a:lnSpc>
                <a:spcPct val="150000"/>
              </a:lnSpc>
              <a:spcBef>
                <a:spcPts val="600"/>
              </a:spcBef>
              <a:spcAft>
                <a:spcPts val="1800"/>
              </a:spcAft>
              <a:buFont typeface="Courier New" panose="02070309020205020404" pitchFamily="49" charset="0"/>
              <a:buChar char="o"/>
            </a:pPr>
            <a:r>
              <a:rPr lang="en-US" sz="18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Ethics</a:t>
            </a:r>
            <a:r>
              <a:rPr lang="en-US" sz="1800" b="1" spc="5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statement.</a:t>
            </a:r>
            <a:r>
              <a:rPr lang="en-US" sz="1800" b="1"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iv</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en</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ese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h</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non-experimenta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v</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untar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vey,</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no</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ethical</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ppro</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val</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1800" spc="24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ecessa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urthermor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4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lf-admini</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ter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spc="4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survey</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1800" spc="4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1800" spc="4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non-experimenta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1800" spc="4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tur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was</a:t>
            </a:r>
            <a:r>
              <a:rPr lang="en-US" sz="1800" spc="4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conduct</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under</a:t>
            </a:r>
            <a:r>
              <a:rPr lang="en-US" sz="1800" spc="4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co</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mp</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lete</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non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mit</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part</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ici</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pants.</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No</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per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ona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si</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ive</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inform</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tion</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an</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used</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ident</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ify</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1800" spc="39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pondents</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w</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co</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llec</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Besides,</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co</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ent</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pondents</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partak</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onlin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survey</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w</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seek</a:t>
            </a:r>
            <a:r>
              <a:rPr lang="en-US" sz="1800" spc="3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ef</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survey</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was exec</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ut</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y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cl</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udin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elec</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tronic</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inform</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co</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ent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onlin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survey</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f</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orm.</a:t>
            </a:r>
          </a:p>
          <a:p>
            <a:pPr marL="285750" indent="-285750" algn="just">
              <a:lnSpc>
                <a:spcPct val="150000"/>
              </a:lnSpc>
              <a:spcBef>
                <a:spcPts val="600"/>
              </a:spcBef>
              <a:spcAft>
                <a:spcPts val="1800"/>
              </a:spcAft>
              <a:buFont typeface="Courier New" panose="02070309020205020404" pitchFamily="49" charset="0"/>
              <a:buChar char="o"/>
            </a:pPr>
            <a:endPar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81682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9915F4B-7387-84AF-1371-0459C76A4B1D}"/>
              </a:ext>
            </a:extLst>
          </p:cNvPr>
          <p:cNvSpPr txBox="1"/>
          <p:nvPr/>
        </p:nvSpPr>
        <p:spPr>
          <a:xfrm>
            <a:off x="-189187" y="-271111"/>
            <a:ext cx="11634952" cy="1205586"/>
          </a:xfrm>
          <a:prstGeom prst="rect">
            <a:avLst/>
          </a:prstGeom>
          <a:noFill/>
        </p:spPr>
        <p:txBody>
          <a:bodyPr wrap="square">
            <a:spAutoFit/>
          </a:bodyPr>
          <a:lstStyle/>
          <a:p>
            <a:pPr marL="0" marR="0" algn="ctr">
              <a:lnSpc>
                <a:spcPct val="150000"/>
              </a:lnSpc>
              <a:spcBef>
                <a:spcPts val="600"/>
              </a:spcBef>
              <a:spcAft>
                <a:spcPts val="1800"/>
              </a:spcAft>
            </a:pPr>
            <a:r>
              <a:rPr lang="en-US" sz="5400" b="1" kern="0" spc="-5" dirty="0">
                <a:solidFill>
                  <a:schemeClr val="bg1"/>
                </a:solidFill>
                <a:effectLst/>
                <a:latin typeface="Times New Roman" panose="02020603050405020304" pitchFamily="18" charset="0"/>
                <a:ea typeface="Corbel" panose="020B0503020204020204" pitchFamily="34" charset="0"/>
              </a:rPr>
              <a:t>RESULTS</a:t>
            </a:r>
            <a:endParaRPr lang="en-US" sz="5400" b="1" kern="0" dirty="0">
              <a:solidFill>
                <a:schemeClr val="bg1"/>
              </a:solidFill>
              <a:effectLst/>
              <a:latin typeface="Corbel" panose="020B0503020204020204" pitchFamily="34" charset="0"/>
              <a:ea typeface="Corbel" panose="020B0503020204020204" pitchFamily="34" charset="0"/>
            </a:endParaRPr>
          </a:p>
        </p:txBody>
      </p:sp>
      <p:sp>
        <p:nvSpPr>
          <p:cNvPr id="6" name="TextBox 5">
            <a:extLst>
              <a:ext uri="{FF2B5EF4-FFF2-40B4-BE49-F238E27FC236}">
                <a16:creationId xmlns:a16="http://schemas.microsoft.com/office/drawing/2014/main" id="{01827E17-89FC-E898-738F-C23C65475D57}"/>
              </a:ext>
            </a:extLst>
          </p:cNvPr>
          <p:cNvSpPr txBox="1"/>
          <p:nvPr/>
        </p:nvSpPr>
        <p:spPr>
          <a:xfrm>
            <a:off x="105103" y="934475"/>
            <a:ext cx="11981793" cy="5286447"/>
          </a:xfrm>
          <a:prstGeom prst="rect">
            <a:avLst/>
          </a:prstGeom>
          <a:noFill/>
        </p:spPr>
        <p:txBody>
          <a:bodyPr wrap="square">
            <a:spAutoFit/>
          </a:bodyPr>
          <a:lstStyle/>
          <a:p>
            <a:pPr marL="285750" marR="0" indent="-285750" algn="just">
              <a:lnSpc>
                <a:spcPct val="150000"/>
              </a:lnSpc>
              <a:spcBef>
                <a:spcPts val="600"/>
              </a:spcBef>
              <a:spcAft>
                <a:spcPts val="1800"/>
              </a:spcAft>
              <a:buFont typeface="Arial" panose="020B0604020202020204" pitchFamily="34" charset="0"/>
              <a:buChar char="•"/>
            </a:pP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The</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ent</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tud</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comb</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ve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nt</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ona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methodological</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ppro</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ac</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h</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nno</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v</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ive</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ppro</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ac</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h</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application.</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285750" marR="0" indent="-285750" algn="just">
              <a:lnSpc>
                <a:spcPct val="150000"/>
              </a:lnSpc>
              <a:spcBef>
                <a:spcPts val="600"/>
              </a:spcBef>
              <a:spcAft>
                <a:spcPts val="1800"/>
              </a:spcAft>
              <a:buFont typeface="Arial" panose="020B0604020202020204" pitchFamily="34" charset="0"/>
              <a:buChar char="•"/>
            </a:pP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Whi</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le</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co</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cep</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ili</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ev</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ok</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es</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opportunit</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ies</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oun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er</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eneration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nd</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opinion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4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outh</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not</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lways</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h</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rd</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iss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ues</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round</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tainab</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ili</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h</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ave</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ly</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cent</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ly</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ga</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ace</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wi</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thin</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ducationa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1800" spc="3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curricula.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u</a:t>
            </a:r>
            <a:r>
              <a:rPr lang="en-US" spc="-1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ent</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tud</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admini</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ter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questionnair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explor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ho</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w</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whether</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tudents</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pon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ses</a:t>
            </a:r>
            <a:r>
              <a:rPr lang="en-US" sz="1800" spc="34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han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when</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taking</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cour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se</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ai</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ili</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285750" marR="0" indent="-285750" algn="just">
              <a:lnSpc>
                <a:spcPct val="150000"/>
              </a:lnSpc>
              <a:spcBef>
                <a:spcPts val="600"/>
              </a:spcBef>
              <a:spcAft>
                <a:spcPts val="1800"/>
              </a:spcAft>
              <a:buFont typeface="Arial" panose="020B0604020202020204" pitchFamily="34" charset="0"/>
              <a:buChar char="•"/>
            </a:pP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All</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qu</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onnair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tem</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pertained</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top</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ics</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w</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ve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1800" spc="45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du</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ona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our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se.</a:t>
            </a:r>
          </a:p>
          <a:p>
            <a:pPr marL="285750" indent="-285750" algn="just">
              <a:lnSpc>
                <a:spcPct val="150000"/>
              </a:lnSpc>
              <a:spcBef>
                <a:spcPts val="600"/>
              </a:spcBef>
              <a:spcAft>
                <a:spcPts val="1800"/>
              </a:spcAft>
              <a:buFont typeface="Arial" panose="020B0604020202020204" pitchFamily="34" charset="0"/>
              <a:buChar char="•"/>
            </a:pPr>
            <a:r>
              <a:rPr lang="en-US" sz="1800" b="1" dirty="0">
                <a:solidFill>
                  <a:schemeClr val="bg1"/>
                </a:solidFill>
                <a:effectLst/>
                <a:latin typeface="Times New Roman" panose="02020603050405020304" pitchFamily="18" charset="0"/>
                <a:ea typeface="Corbel" panose="020B0503020204020204" pitchFamily="34" charset="0"/>
                <a:cs typeface="Times New Roman" panose="02020603050405020304" pitchFamily="18" charset="0"/>
              </a:rPr>
              <a:t>General</a:t>
            </a:r>
            <a:r>
              <a:rPr lang="en-US" sz="1800" b="1" spc="-5" dirty="0">
                <a:solidFill>
                  <a:schemeClr val="bg1"/>
                </a:solidFill>
                <a:effectLst/>
                <a:latin typeface="Times New Roman" panose="02020603050405020304" pitchFamily="18" charset="0"/>
                <a:ea typeface="Corbel" panose="020B0503020204020204" pitchFamily="34" charset="0"/>
                <a:cs typeface="Times New Roman" panose="02020603050405020304" pitchFamily="18" charset="0"/>
              </a:rPr>
              <a:t> </a:t>
            </a:r>
            <a:r>
              <a:rPr lang="en-US" sz="1800" b="1" dirty="0">
                <a:solidFill>
                  <a:schemeClr val="bg1"/>
                </a:solidFill>
                <a:effectLst/>
                <a:latin typeface="Times New Roman" panose="02020603050405020304" pitchFamily="18" charset="0"/>
                <a:ea typeface="Corbel" panose="020B0503020204020204" pitchFamily="34" charset="0"/>
                <a:cs typeface="Times New Roman" panose="02020603050405020304" pitchFamily="18" charset="0"/>
              </a:rPr>
              <a:t>data.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r</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2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blo</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c</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k</a:t>
            </a:r>
            <a:r>
              <a:rPr lang="en-US" sz="1800" spc="-2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o</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f</a:t>
            </a:r>
            <a:r>
              <a:rPr lang="en-US" sz="1800" spc="-2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tem</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2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concern</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d</a:t>
            </a:r>
            <a:r>
              <a:rPr lang="en-US" sz="1800" spc="-2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g</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enera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l</a:t>
            </a:r>
            <a:r>
              <a:rPr lang="en-US" sz="1800" spc="-2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u</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tainab</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ili</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y</a:t>
            </a:r>
            <a:r>
              <a:rPr lang="en-US" sz="1800" spc="-2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.g.,</a:t>
            </a:r>
            <a:r>
              <a:rPr lang="en-US" sz="1800" spc="-2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the</a:t>
            </a:r>
            <a:r>
              <a:rPr lang="en-US" sz="1800" spc="-2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de</a:t>
            </a:r>
            <a:r>
              <a:rPr lang="en-US" sz="1800" spc="5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nition</a:t>
            </a:r>
            <a:r>
              <a:rPr lang="en-US" sz="1800" spc="-2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o</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f</a:t>
            </a:r>
            <a:r>
              <a:rPr lang="en-US" sz="1800" spc="-2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u</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tainab</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ili</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y)</a:t>
            </a:r>
            <a:r>
              <a:rPr lang="en-US" sz="1800" spc="23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and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ts </a:t>
            </a:r>
            <a:r>
              <a:rPr lang="en-US" sz="1800" spc="-5"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b</a:t>
            </a:r>
            <a:r>
              <a:rPr lang="en-US" sz="1800" spc="-1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5"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ha</a:t>
            </a:r>
            <a:r>
              <a:rPr lang="en-US" sz="1800" spc="-1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v</a:t>
            </a:r>
            <a:r>
              <a:rPr lang="en-US" sz="1800" spc="-5"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ioura</a:t>
            </a:r>
            <a:r>
              <a:rPr lang="en-US" sz="1800" spc="-1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l</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aspects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(e</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.g.,</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indi</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v</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idua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l</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u</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tainab</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ili</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y</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b</a:t>
            </a:r>
            <a:r>
              <a:rPr lang="en-US" sz="1800" spc="-1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5"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ha</a:t>
            </a:r>
            <a:r>
              <a:rPr lang="en-US" sz="1800" spc="-1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v</a:t>
            </a:r>
            <a:r>
              <a:rPr lang="en-US" sz="1800" spc="-5"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iour</a:t>
            </a:r>
            <a:r>
              <a:rPr lang="en-US" sz="1800" spc="-1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In</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g</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enera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l,</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m</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y</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indi</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v</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idua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ls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r</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un</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cle</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ar</a:t>
            </a:r>
            <a:r>
              <a:rPr lang="en-US" sz="1800" spc="28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bout</a:t>
            </a:r>
            <a:r>
              <a:rPr lang="en-US" sz="1800" spc="-4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the</a:t>
            </a:r>
            <a:r>
              <a:rPr lang="en-US" sz="1800" spc="-4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m</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anin</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g</a:t>
            </a:r>
            <a:r>
              <a:rPr lang="en-US" sz="1800" spc="-4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o</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f</a:t>
            </a:r>
            <a:r>
              <a:rPr lang="en-US" sz="1800" spc="-4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u</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in</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b</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ili</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y,</a:t>
            </a:r>
            <a:r>
              <a:rPr lang="en-US" sz="1800" spc="-4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tendin</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g</a:t>
            </a:r>
            <a:r>
              <a:rPr lang="en-US" sz="1800" spc="-4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to</a:t>
            </a:r>
            <a:r>
              <a:rPr lang="en-US" sz="1800" spc="-4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link</a:t>
            </a:r>
            <a:r>
              <a:rPr lang="en-US" sz="1800" spc="-4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4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to</a:t>
            </a:r>
            <a:r>
              <a:rPr lang="en-US" sz="1800" spc="-4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on</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ly</a:t>
            </a:r>
            <a:r>
              <a:rPr lang="en-US" sz="1800" spc="-4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the</a:t>
            </a:r>
            <a:r>
              <a:rPr lang="en-US" sz="1800" spc="-4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en</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v</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ironment</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p>
          <a:p>
            <a:pPr marL="285750" marR="0" indent="-285750" algn="just">
              <a:lnSpc>
                <a:spcPct val="150000"/>
              </a:lnSpc>
              <a:spcBef>
                <a:spcPts val="600"/>
              </a:spcBef>
              <a:spcAft>
                <a:spcPts val="1800"/>
              </a:spcAft>
              <a:buFont typeface="Arial" panose="020B0604020202020204" pitchFamily="34" charset="0"/>
              <a:buChar char="•"/>
            </a:pPr>
            <a:endParaRPr lang="en-US" sz="11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101454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846A428-2075-AAF4-0C40-15F8F3D2F0D0}"/>
              </a:ext>
            </a:extLst>
          </p:cNvPr>
          <p:cNvSpPr txBox="1"/>
          <p:nvPr/>
        </p:nvSpPr>
        <p:spPr>
          <a:xfrm>
            <a:off x="0" y="0"/>
            <a:ext cx="12192000" cy="1289071"/>
          </a:xfrm>
          <a:prstGeom prst="rect">
            <a:avLst/>
          </a:prstGeom>
          <a:noFill/>
        </p:spPr>
        <p:txBody>
          <a:bodyPr wrap="square">
            <a:spAutoFit/>
          </a:bodyPr>
          <a:lstStyle/>
          <a:p>
            <a:pPr marL="285750" indent="-285750" algn="just">
              <a:lnSpc>
                <a:spcPct val="150000"/>
              </a:lnSpc>
              <a:spcBef>
                <a:spcPts val="600"/>
              </a:spcBef>
              <a:spcAft>
                <a:spcPts val="1800"/>
              </a:spcAft>
              <a:buFont typeface="Arial" panose="020B0604020202020204" pitchFamily="34" charset="0"/>
              <a:buChar char="•"/>
            </a:pPr>
            <a:r>
              <a:rPr lang="en-US" b="1" dirty="0">
                <a:solidFill>
                  <a:schemeClr val="bg1"/>
                </a:solidFill>
                <a:latin typeface="Times New Roman" panose="02020603050405020304" pitchFamily="18" charset="0"/>
                <a:ea typeface="Corbel" panose="020B0503020204020204" pitchFamily="34" charset="0"/>
                <a:cs typeface="Times New Roman" panose="02020603050405020304" pitchFamily="18" charset="0"/>
              </a:rPr>
              <a:t>Sustainability</a:t>
            </a:r>
            <a:r>
              <a:rPr lang="en-US" b="1" spc="75" dirty="0">
                <a:solidFill>
                  <a:schemeClr val="bg1"/>
                </a:solidFill>
                <a:latin typeface="Times New Roman" panose="02020603050405020304" pitchFamily="18" charset="0"/>
                <a:ea typeface="Corbel" panose="020B0503020204020204" pitchFamily="34" charset="0"/>
                <a:cs typeface="Times New Roman" panose="02020603050405020304" pitchFamily="18" charset="0"/>
              </a:rPr>
              <a:t> </a:t>
            </a:r>
            <a:r>
              <a:rPr lang="en-US" b="1" dirty="0">
                <a:solidFill>
                  <a:schemeClr val="bg1"/>
                </a:solidFill>
                <a:latin typeface="Times New Roman" panose="02020603050405020304" pitchFamily="18" charset="0"/>
                <a:ea typeface="Corbel" panose="020B0503020204020204" pitchFamily="34" charset="0"/>
                <a:cs typeface="Times New Roman" panose="02020603050405020304" pitchFamily="18" charset="0"/>
              </a:rPr>
              <a:t>behaviors.   </a:t>
            </a:r>
            <a:r>
              <a:rPr lang="en-US" b="1" spc="75" dirty="0">
                <a:solidFill>
                  <a:schemeClr val="bg1"/>
                </a:solidFill>
                <a:latin typeface="Times New Roman" panose="02020603050405020304" pitchFamily="18" charset="0"/>
                <a:ea typeface="Corbel" panose="020B0503020204020204" pitchFamily="34" charset="0"/>
                <a:cs typeface="Times New Roman" panose="02020603050405020304" pitchFamily="18" charset="0"/>
              </a:rPr>
              <a:t> </a:t>
            </a:r>
            <a:r>
              <a:rPr lang="en-US"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e</a:t>
            </a:r>
            <a:r>
              <a:rPr lang="en-US" spc="6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pc="-1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li</a:t>
            </a:r>
            <a:r>
              <a:rPr lang="en-US" spc="-1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teratur</a:t>
            </a:r>
            <a:r>
              <a:rPr lang="en-US" spc="-1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e</a:t>
            </a:r>
            <a:r>
              <a:rPr lang="en-US" spc="6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pc="-1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s</a:t>
            </a:r>
            <a:r>
              <a:rPr lang="en-US" spc="-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ho</a:t>
            </a:r>
            <a:r>
              <a:rPr lang="en-US" spc="-1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ws</a:t>
            </a:r>
            <a:r>
              <a:rPr lang="en-US" spc="6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pc="-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that</a:t>
            </a:r>
            <a:r>
              <a:rPr lang="en-US" spc="6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pc="-1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pro-en</a:t>
            </a:r>
            <a:r>
              <a:rPr lang="en-US" spc="-1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v</a:t>
            </a:r>
            <a:r>
              <a:rPr lang="en-US" spc="-1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ironment</a:t>
            </a:r>
            <a:r>
              <a:rPr lang="en-US" spc="-1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al</a:t>
            </a:r>
            <a:r>
              <a:rPr lang="en-US" spc="6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pc="-1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a</a:t>
            </a:r>
            <a:r>
              <a:rPr lang="en-US" spc="-1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tt</a:t>
            </a:r>
            <a:r>
              <a:rPr lang="en-US" spc="-1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i</a:t>
            </a:r>
            <a:r>
              <a:rPr lang="en-US" spc="-1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tudes</a:t>
            </a:r>
            <a:r>
              <a:rPr lang="en-US" spc="6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pc="-1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r</a:t>
            </a:r>
            <a:r>
              <a:rPr lang="en-US" spc="-1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ela</a:t>
            </a:r>
            <a:r>
              <a:rPr lang="en-US" spc="-1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a:t>
            </a:r>
            <a:r>
              <a:rPr lang="en-US" spc="-1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e</a:t>
            </a:r>
            <a:r>
              <a:rPr lang="en-US" spc="5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pc="-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to</a:t>
            </a:r>
            <a:r>
              <a:rPr lang="en-US" spc="6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certain</a:t>
            </a:r>
            <a:r>
              <a:rPr lang="en-US" spc="6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pc="-1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character</a:t>
            </a:r>
            <a:r>
              <a:rPr lang="en-US" spc="-2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aspects,</a:t>
            </a:r>
            <a:r>
              <a:rPr lang="en-US" spc="-1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pc="-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in</a:t>
            </a:r>
            <a:r>
              <a:rPr lang="en-US" spc="-1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cl</a:t>
            </a:r>
            <a:r>
              <a:rPr lang="en-US" spc="-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udin</a:t>
            </a:r>
            <a:r>
              <a:rPr lang="en-US" spc="-1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g</a:t>
            </a:r>
            <a:r>
              <a:rPr lang="en-US" spc="-1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pc="-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a</a:t>
            </a:r>
            <a:r>
              <a:rPr lang="en-US" spc="-1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l</a:t>
            </a:r>
            <a:r>
              <a:rPr lang="en-US" spc="-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truism</a:t>
            </a:r>
            <a:r>
              <a:rPr lang="en-US" spc="-1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a:t>
            </a:r>
            <a:r>
              <a:rPr lang="en-US" spc="6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pc="-1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Therefore</a:t>
            </a:r>
            <a:r>
              <a:rPr lang="en-US" spc="-1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pc="-1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s</a:t>
            </a:r>
            <a:r>
              <a:rPr lang="en-US" spc="-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tudents</a:t>
            </a:r>
            <a:r>
              <a:rPr lang="en-US" spc="-2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pc="-1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w</a:t>
            </a:r>
            <a:r>
              <a:rPr lang="en-US" spc="-1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er</a:t>
            </a:r>
            <a:r>
              <a:rPr lang="en-US" spc="-1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e </a:t>
            </a:r>
            <a:r>
              <a:rPr lang="en-US" spc="-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a</a:t>
            </a:r>
            <a:r>
              <a:rPr lang="en-US" spc="-1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s</a:t>
            </a:r>
            <a:r>
              <a:rPr lang="en-US" spc="-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k</a:t>
            </a:r>
            <a:r>
              <a:rPr lang="en-US" spc="-1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e</a:t>
            </a:r>
            <a:r>
              <a:rPr lang="en-US" spc="-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d</a:t>
            </a:r>
            <a:r>
              <a:rPr lang="en-US" spc="-1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pc="-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to</a:t>
            </a:r>
            <a:r>
              <a:rPr lang="en-US" spc="-1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pc="-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a</a:t>
            </a:r>
            <a:r>
              <a:rPr lang="en-US" spc="-1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ssess</a:t>
            </a:r>
            <a:r>
              <a:rPr lang="en-US" spc="-1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their</a:t>
            </a:r>
            <a:r>
              <a:rPr lang="en-US" spc="-1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pc="-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degr</a:t>
            </a:r>
            <a:r>
              <a:rPr lang="en-US" spc="-1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ee</a:t>
            </a:r>
            <a:r>
              <a:rPr lang="en-US" spc="-1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pc="-1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o</a:t>
            </a:r>
            <a:r>
              <a:rPr lang="en-US" spc="-1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f </a:t>
            </a:r>
            <a:r>
              <a:rPr lang="en-US" spc="-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a</a:t>
            </a:r>
            <a:r>
              <a:rPr lang="en-US" spc="-1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l</a:t>
            </a:r>
            <a:r>
              <a:rPr lang="en-US" spc="-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truism.</a:t>
            </a:r>
            <a:r>
              <a:rPr lang="en-US" spc="-2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Approximately</a:t>
            </a:r>
            <a:r>
              <a:rPr lang="en-US" spc="8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75%</a:t>
            </a:r>
            <a:r>
              <a:rPr lang="en-US" spc="8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described</a:t>
            </a:r>
            <a:r>
              <a:rPr lang="en-US" spc="8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pc="-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them</a:t>
            </a:r>
            <a:r>
              <a:rPr lang="en-US" spc="-1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selves</a:t>
            </a:r>
            <a:r>
              <a:rPr lang="en-US" spc="8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pc="-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a</a:t>
            </a:r>
            <a:r>
              <a:rPr lang="en-US" spc="-1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s</a:t>
            </a:r>
            <a:r>
              <a:rPr lang="en-US" spc="8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pc="-1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mor</a:t>
            </a:r>
            <a:r>
              <a:rPr lang="en-US" spc="-1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e</a:t>
            </a:r>
            <a:r>
              <a:rPr lang="en-US" spc="8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pc="-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a</a:t>
            </a:r>
            <a:r>
              <a:rPr lang="en-US" spc="-1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l</a:t>
            </a:r>
            <a:r>
              <a:rPr lang="en-US" spc="-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trui</a:t>
            </a:r>
            <a:r>
              <a:rPr lang="en-US" spc="-1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s</a:t>
            </a:r>
            <a:r>
              <a:rPr lang="en-US" spc="-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a:t>
            </a:r>
            <a:r>
              <a:rPr lang="en-US" spc="-1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ic</a:t>
            </a:r>
            <a:r>
              <a:rPr lang="en-US" spc="8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pc="-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than</a:t>
            </a:r>
            <a:r>
              <a:rPr lang="en-US" spc="8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sells</a:t>
            </a:r>
            <a:r>
              <a:rPr lang="en-US" spc="8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(see</a:t>
            </a:r>
            <a:r>
              <a:rPr lang="en-US" spc="8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pc="-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question</a:t>
            </a:r>
            <a:r>
              <a:rPr lang="en-US" spc="8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7</a:t>
            </a:r>
            <a:r>
              <a:rPr lang="en-US" spc="8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in</a:t>
            </a:r>
            <a:r>
              <a:rPr lang="en-US" spc="8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pc="-1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s</a:t>
            </a:r>
            <a:r>
              <a:rPr lang="en-US" spc="-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upplementar</a:t>
            </a:r>
            <a:r>
              <a:rPr lang="en-US" spc="-1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y</a:t>
            </a:r>
            <a:r>
              <a:rPr lang="en-US" spc="8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pc="-1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A</a:t>
            </a:r>
            <a:r>
              <a:rPr lang="en-US" spc="-1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ppendix</a:t>
            </a:r>
            <a:r>
              <a:rPr lang="en-US" spc="32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A).</a:t>
            </a:r>
            <a:r>
              <a:rPr lang="en-US" spc="35"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p>
        </p:txBody>
      </p:sp>
      <p:pic>
        <p:nvPicPr>
          <p:cNvPr id="4" name="image5.png">
            <a:extLst>
              <a:ext uri="{FF2B5EF4-FFF2-40B4-BE49-F238E27FC236}">
                <a16:creationId xmlns:a16="http://schemas.microsoft.com/office/drawing/2014/main" id="{FA80720D-FAC2-1BCB-159A-AAD342366E93}"/>
              </a:ext>
            </a:extLst>
          </p:cNvPr>
          <p:cNvPicPr>
            <a:picLocks noChangeAspect="1"/>
          </p:cNvPicPr>
          <p:nvPr/>
        </p:nvPicPr>
        <p:blipFill>
          <a:blip r:embed="rId2" cstate="print"/>
          <a:stretch>
            <a:fillRect/>
          </a:stretch>
        </p:blipFill>
        <p:spPr>
          <a:xfrm>
            <a:off x="3713030" y="1484652"/>
            <a:ext cx="4072255" cy="2785110"/>
          </a:xfrm>
          <a:prstGeom prst="rect">
            <a:avLst/>
          </a:prstGeom>
        </p:spPr>
      </p:pic>
      <p:sp>
        <p:nvSpPr>
          <p:cNvPr id="6" name="TextBox 5">
            <a:extLst>
              <a:ext uri="{FF2B5EF4-FFF2-40B4-BE49-F238E27FC236}">
                <a16:creationId xmlns:a16="http://schemas.microsoft.com/office/drawing/2014/main" id="{9C679E52-A198-9BBE-7A77-EE48DF71402C}"/>
              </a:ext>
            </a:extLst>
          </p:cNvPr>
          <p:cNvSpPr txBox="1"/>
          <p:nvPr/>
        </p:nvSpPr>
        <p:spPr>
          <a:xfrm>
            <a:off x="2818087" y="4269762"/>
            <a:ext cx="6140668" cy="873572"/>
          </a:xfrm>
          <a:prstGeom prst="rect">
            <a:avLst/>
          </a:prstGeom>
          <a:noFill/>
        </p:spPr>
        <p:txBody>
          <a:bodyPr wrap="square">
            <a:spAutoFit/>
          </a:bodyPr>
          <a:lstStyle/>
          <a:p>
            <a:pPr marL="0" marR="0" algn="ctr">
              <a:lnSpc>
                <a:spcPct val="150000"/>
              </a:lnSpc>
              <a:spcBef>
                <a:spcPts val="600"/>
              </a:spcBef>
              <a:spcAft>
                <a:spcPts val="1800"/>
              </a:spcAft>
            </a:pPr>
            <a:r>
              <a:rPr lang="en-US" sz="1800" b="1"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b="1"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ig</a:t>
            </a:r>
            <a:r>
              <a:rPr lang="en-US" sz="1800" b="1"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ure</a:t>
            </a:r>
            <a:r>
              <a:rPr lang="en-US" sz="1800" b="1"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1.</a:t>
            </a:r>
            <a:r>
              <a:rPr lang="en-US" sz="18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spc="1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val</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ues</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eac</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h</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deg</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ee</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truism,</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ela</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tion</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index</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le</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behaviors</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10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endParaRPr>
          </a:p>
        </p:txBody>
      </p:sp>
      <p:sp>
        <p:nvSpPr>
          <p:cNvPr id="8" name="TextBox 7">
            <a:extLst>
              <a:ext uri="{FF2B5EF4-FFF2-40B4-BE49-F238E27FC236}">
                <a16:creationId xmlns:a16="http://schemas.microsoft.com/office/drawing/2014/main" id="{7AF512A7-4354-C9A6-CDBA-7B5895C57F66}"/>
              </a:ext>
            </a:extLst>
          </p:cNvPr>
          <p:cNvSpPr txBox="1"/>
          <p:nvPr/>
        </p:nvSpPr>
        <p:spPr>
          <a:xfrm>
            <a:off x="-44669" y="5143334"/>
            <a:ext cx="12191999" cy="1289071"/>
          </a:xfrm>
          <a:prstGeom prst="rect">
            <a:avLst/>
          </a:prstGeom>
          <a:noFill/>
        </p:spPr>
        <p:txBody>
          <a:bodyPr wrap="square">
            <a:spAutoFit/>
          </a:bodyPr>
          <a:lstStyle/>
          <a:p>
            <a:pPr marL="285750" indent="-285750" algn="just">
              <a:lnSpc>
                <a:spcPct val="150000"/>
              </a:lnSpc>
              <a:buFont typeface="Wingdings" panose="05000000000000000000" pitchFamily="2" charset="2"/>
              <a:buChar char="§"/>
            </a:pPr>
            <a:r>
              <a:rPr lang="en-US" sz="1800" b="1" dirty="0">
                <a:solidFill>
                  <a:schemeClr val="bg1"/>
                </a:solidFill>
                <a:effectLst/>
                <a:latin typeface="Times New Roman" panose="02020603050405020304" pitchFamily="18" charset="0"/>
                <a:ea typeface="Corbel" panose="020B0503020204020204" pitchFamily="34" charset="0"/>
                <a:cs typeface="Times New Roman" panose="02020603050405020304" pitchFamily="18" charset="0"/>
              </a:rPr>
              <a:t>Economics</a:t>
            </a:r>
            <a:r>
              <a:rPr lang="en-US" sz="1800" b="1" spc="115" dirty="0">
                <a:solidFill>
                  <a:schemeClr val="bg1"/>
                </a:solidFill>
                <a:effectLst/>
                <a:latin typeface="Times New Roman" panose="02020603050405020304" pitchFamily="18" charset="0"/>
                <a:ea typeface="Corbel" panose="020B0503020204020204" pitchFamily="34" charset="0"/>
                <a:cs typeface="Times New Roman" panose="02020603050405020304" pitchFamily="18" charset="0"/>
              </a:rPr>
              <a:t> </a:t>
            </a:r>
            <a:r>
              <a:rPr lang="en-US" sz="1800" b="1" dirty="0">
                <a:solidFill>
                  <a:schemeClr val="bg1"/>
                </a:solidFill>
                <a:effectLst/>
                <a:latin typeface="Times New Roman" panose="02020603050405020304" pitchFamily="18" charset="0"/>
                <a:ea typeface="Corbel" panose="020B0503020204020204" pitchFamily="34" charset="0"/>
                <a:cs typeface="Times New Roman" panose="02020603050405020304" pitchFamily="18" charset="0"/>
              </a:rPr>
              <a:t>of</a:t>
            </a:r>
            <a:r>
              <a:rPr lang="en-US" sz="1800" b="1" spc="120" dirty="0">
                <a:solidFill>
                  <a:schemeClr val="bg1"/>
                </a:solidFill>
                <a:effectLst/>
                <a:latin typeface="Times New Roman" panose="02020603050405020304" pitchFamily="18" charset="0"/>
                <a:ea typeface="Corbel" panose="020B0503020204020204" pitchFamily="34" charset="0"/>
                <a:cs typeface="Times New Roman" panose="02020603050405020304" pitchFamily="18" charset="0"/>
              </a:rPr>
              <a:t> </a:t>
            </a:r>
            <a:r>
              <a:rPr lang="en-US" sz="1800" b="1" dirty="0">
                <a:solidFill>
                  <a:schemeClr val="bg1"/>
                </a:solidFill>
                <a:effectLst/>
                <a:latin typeface="Times New Roman" panose="02020603050405020304" pitchFamily="18" charset="0"/>
                <a:ea typeface="Corbel" panose="020B0503020204020204" pitchFamily="34" charset="0"/>
                <a:cs typeface="Times New Roman" panose="02020603050405020304" pitchFamily="18" charset="0"/>
              </a:rPr>
              <a:t>sustainable</a:t>
            </a:r>
            <a:r>
              <a:rPr lang="en-US" sz="1800" b="1" spc="115" dirty="0">
                <a:solidFill>
                  <a:schemeClr val="bg1"/>
                </a:solidFill>
                <a:effectLst/>
                <a:latin typeface="Times New Roman" panose="02020603050405020304" pitchFamily="18" charset="0"/>
                <a:ea typeface="Corbel" panose="020B0503020204020204" pitchFamily="34" charset="0"/>
                <a:cs typeface="Times New Roman" panose="02020603050405020304" pitchFamily="18" charset="0"/>
              </a:rPr>
              <a:t> </a:t>
            </a:r>
            <a:r>
              <a:rPr lang="en-US" sz="1800" b="1" spc="-10" dirty="0">
                <a:solidFill>
                  <a:schemeClr val="bg1"/>
                </a:solidFill>
                <a:effectLst/>
                <a:latin typeface="Times New Roman" panose="02020603050405020304" pitchFamily="18" charset="0"/>
                <a:ea typeface="Corbel" panose="020B0503020204020204" pitchFamily="34" charset="0"/>
                <a:cs typeface="Times New Roman" panose="02020603050405020304" pitchFamily="18" charset="0"/>
              </a:rPr>
              <a:t>energy.</a:t>
            </a:r>
            <a:r>
              <a:rPr lang="en-US" sz="1800" b="1" spc="5" dirty="0">
                <a:solidFill>
                  <a:schemeClr val="bg1"/>
                </a:solidFill>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se</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cond</a:t>
            </a:r>
            <a:r>
              <a:rPr lang="en-US" sz="1800" spc="9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blo</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c</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k</a:t>
            </a:r>
            <a:r>
              <a:rPr lang="en-US" sz="1800" spc="9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o</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f</a:t>
            </a:r>
            <a:r>
              <a:rPr lang="en-US" sz="1800" spc="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questionnair</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9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tem</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9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concern</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d</a:t>
            </a:r>
            <a:r>
              <a:rPr lang="en-US" sz="1800" spc="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mor</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9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speci</a:t>
            </a:r>
            <a:r>
              <a:rPr lang="en-US" sz="1800" spc="5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c</a:t>
            </a:r>
            <a:r>
              <a:rPr lang="en-US" sz="1800" spc="19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energy</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iss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ues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discussed</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in</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the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cour</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se.</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ese</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tem</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ssesse</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d</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tudents</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wil</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lin</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g</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ess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to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p</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ay</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(WTP)</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f</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or</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g</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r</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en </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tem</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37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and</a:t>
            </a:r>
            <a:r>
              <a:rPr lang="en-US" sz="1800" spc="18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their</a:t>
            </a:r>
            <a:r>
              <a:rPr lang="en-US" sz="1800" spc="18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part</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ic</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u</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l</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ar</a:t>
            </a:r>
            <a:r>
              <a:rPr lang="en-US" sz="1800" spc="18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b</a:t>
            </a:r>
            <a:r>
              <a:rPr lang="en-US" sz="1800" spc="-1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5"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ha</a:t>
            </a:r>
            <a:r>
              <a:rPr lang="en-US" sz="1800" spc="-1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v</a:t>
            </a:r>
            <a:r>
              <a:rPr lang="en-US" sz="1800" spc="-5"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iour</a:t>
            </a:r>
            <a:r>
              <a:rPr lang="en-US" sz="1800" spc="-1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18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18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both</a:t>
            </a:r>
            <a:r>
              <a:rPr lang="en-US" sz="1800" spc="18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producer</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18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and</a:t>
            </a:r>
            <a:r>
              <a:rPr lang="en-US" sz="1800" spc="18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con</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umer</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18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(see</a:t>
            </a:r>
            <a:r>
              <a:rPr lang="en-US" sz="1800" spc="18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question</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18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17–20</a:t>
            </a:r>
            <a:r>
              <a:rPr lang="en-US" sz="1800" spc="18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in</a:t>
            </a:r>
            <a:r>
              <a:rPr lang="en-US" sz="1800" spc="18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upplementar</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y</a:t>
            </a:r>
            <a:r>
              <a:rPr lang="en-US" sz="1800" spc="24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ppendix</a:t>
            </a:r>
            <a:r>
              <a:rPr lang="en-US" sz="1800" spc="-4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4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36786762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68A65AA-C78E-7E78-C59E-74049D95B148}"/>
              </a:ext>
            </a:extLst>
          </p:cNvPr>
          <p:cNvSpPr txBox="1"/>
          <p:nvPr/>
        </p:nvSpPr>
        <p:spPr>
          <a:xfrm>
            <a:off x="-1" y="0"/>
            <a:ext cx="11997559" cy="2120068"/>
          </a:xfrm>
          <a:prstGeom prst="rect">
            <a:avLst/>
          </a:prstGeom>
          <a:noFill/>
        </p:spPr>
        <p:txBody>
          <a:bodyPr wrap="square">
            <a:spAutoFit/>
          </a:bodyPr>
          <a:lstStyle/>
          <a:p>
            <a:pPr marL="285750" indent="-285750" algn="just">
              <a:lnSpc>
                <a:spcPct val="150000"/>
              </a:lnSpc>
              <a:buFont typeface="Wingdings" panose="05000000000000000000" pitchFamily="2" charset="2"/>
              <a:buChar char="§"/>
            </a:pPr>
            <a:r>
              <a:rPr lang="en-US" sz="1800" b="1" dirty="0">
                <a:solidFill>
                  <a:schemeClr val="bg1"/>
                </a:solidFill>
                <a:effectLst/>
                <a:latin typeface="Times New Roman" panose="02020603050405020304" pitchFamily="18" charset="0"/>
                <a:ea typeface="Corbel" panose="020B0503020204020204" pitchFamily="34" charset="0"/>
                <a:cs typeface="Times New Roman" panose="02020603050405020304" pitchFamily="18" charset="0"/>
              </a:rPr>
              <a:t>Subsidies</a:t>
            </a:r>
            <a:r>
              <a:rPr lang="en-US" sz="1800" b="1" spc="95" dirty="0">
                <a:solidFill>
                  <a:schemeClr val="bg1"/>
                </a:solidFill>
                <a:effectLst/>
                <a:latin typeface="Times New Roman" panose="02020603050405020304" pitchFamily="18" charset="0"/>
                <a:ea typeface="Corbel" panose="020B0503020204020204" pitchFamily="34" charset="0"/>
                <a:cs typeface="Times New Roman" panose="02020603050405020304" pitchFamily="18" charset="0"/>
              </a:rPr>
              <a:t> </a:t>
            </a:r>
            <a:r>
              <a:rPr lang="en-US" sz="1800" b="1" dirty="0">
                <a:solidFill>
                  <a:schemeClr val="bg1"/>
                </a:solidFill>
                <a:effectLst/>
                <a:latin typeface="Times New Roman" panose="02020603050405020304" pitchFamily="18" charset="0"/>
                <a:ea typeface="Corbel" panose="020B0503020204020204" pitchFamily="34" charset="0"/>
                <a:cs typeface="Times New Roman" panose="02020603050405020304" pitchFamily="18" charset="0"/>
              </a:rPr>
              <a:t>for</a:t>
            </a:r>
            <a:r>
              <a:rPr lang="en-US" sz="1800" b="1" spc="95" dirty="0">
                <a:solidFill>
                  <a:schemeClr val="bg1"/>
                </a:solidFill>
                <a:effectLst/>
                <a:latin typeface="Times New Roman" panose="02020603050405020304" pitchFamily="18" charset="0"/>
                <a:ea typeface="Corbel" panose="020B0503020204020204" pitchFamily="34" charset="0"/>
                <a:cs typeface="Times New Roman" panose="02020603050405020304" pitchFamily="18" charset="0"/>
              </a:rPr>
              <a:t> </a:t>
            </a:r>
            <a:r>
              <a:rPr lang="en-US" sz="1800" b="1" spc="-10" dirty="0">
                <a:solidFill>
                  <a:schemeClr val="bg1"/>
                </a:solidFill>
                <a:effectLst/>
                <a:latin typeface="Times New Roman" panose="02020603050405020304" pitchFamily="18" charset="0"/>
                <a:ea typeface="Corbel" panose="020B0503020204020204" pitchFamily="34" charset="0"/>
                <a:cs typeface="Times New Roman" panose="02020603050405020304" pitchFamily="18" charset="0"/>
              </a:rPr>
              <a:t>energy.</a:t>
            </a:r>
            <a:r>
              <a:rPr lang="en-US" sz="1800" b="1" dirty="0">
                <a:solidFill>
                  <a:schemeClr val="bg1"/>
                </a:solidFill>
                <a:effectLst/>
                <a:latin typeface="Times New Roman" panose="02020603050405020304" pitchFamily="18" charset="0"/>
                <a:ea typeface="Corbel" panose="020B0503020204020204" pitchFamily="34" charset="0"/>
                <a:cs typeface="Times New Roman" panose="02020603050405020304" pitchFamily="18" charset="0"/>
              </a:rPr>
              <a:t> </a:t>
            </a:r>
            <a:r>
              <a:rPr lang="en-US" sz="1800" b="1" spc="195" dirty="0">
                <a:solidFill>
                  <a:schemeClr val="bg1"/>
                </a:solidFill>
                <a:effectLst/>
                <a:latin typeface="Times New Roman" panose="02020603050405020304" pitchFamily="18" charset="0"/>
                <a:ea typeface="Corbel" panose="020B050302020402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ubsidies</a:t>
            </a:r>
            <a:r>
              <a:rPr lang="en-US" sz="1800" spc="7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r</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7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7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co</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ntro</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v</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er</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sial</a:t>
            </a:r>
            <a:r>
              <a:rPr lang="en-US" sz="1800" spc="7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top</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ic.</a:t>
            </a:r>
            <a:r>
              <a:rPr lang="en-US" sz="1800" spc="7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On</a:t>
            </a:r>
            <a:r>
              <a:rPr lang="en-US" sz="1800" spc="8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the</a:t>
            </a:r>
            <a:r>
              <a:rPr lang="en-US" sz="1800" spc="7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on</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7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h</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nd</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800" spc="7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they</a:t>
            </a:r>
            <a:r>
              <a:rPr lang="en-US" sz="1800" spc="7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r</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7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deem</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d</a:t>
            </a:r>
            <a:r>
              <a:rPr lang="en-US" sz="1800" spc="7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necessary</a:t>
            </a:r>
            <a:r>
              <a:rPr lang="en-US" sz="1800" spc="38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f</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or</a:t>
            </a:r>
            <a:r>
              <a:rPr lang="en-US" sz="1800" spc="2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the</a:t>
            </a:r>
            <a:r>
              <a:rPr lang="en-US" sz="1800" spc="2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g</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r</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en</a:t>
            </a:r>
            <a:r>
              <a:rPr lang="en-US" sz="1800" spc="2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tran</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si</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tion,</a:t>
            </a:r>
            <a:r>
              <a:rPr lang="en-US" sz="1800" spc="2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b</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y</a:t>
            </a:r>
            <a:r>
              <a:rPr lang="en-US" sz="1800" spc="2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r</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ducin</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g</a:t>
            </a:r>
            <a:r>
              <a:rPr lang="en-US" sz="1800" spc="2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production</a:t>
            </a:r>
            <a:r>
              <a:rPr lang="en-US" sz="1800" spc="2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cos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ts</a:t>
            </a:r>
            <a:r>
              <a:rPr lang="en-US" sz="1800" spc="2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f</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or</a:t>
            </a:r>
            <a:r>
              <a:rPr lang="en-US" sz="1800" spc="2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u</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tainab</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le</a:t>
            </a:r>
            <a:r>
              <a:rPr lang="en-US" sz="1800" spc="2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tem</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2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to</a:t>
            </a:r>
            <a:r>
              <a:rPr lang="en-US" sz="1800" spc="2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2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point</a:t>
            </a:r>
            <a:r>
              <a:rPr lang="en-US" sz="1800" spc="2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that</a:t>
            </a:r>
            <a:r>
              <a:rPr lang="en-US" sz="1800" spc="2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they</a:t>
            </a:r>
            <a:r>
              <a:rPr lang="en-US" sz="1800" spc="2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r</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2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co</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mpet</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ive</a:t>
            </a:r>
            <a:r>
              <a:rPr lang="en-US" sz="1800" spc="30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wi</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th</a:t>
            </a:r>
            <a:r>
              <a:rPr lang="en-US" sz="1800" spc="6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those</a:t>
            </a:r>
            <a:r>
              <a:rPr lang="en-US" sz="1800" spc="7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o</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f</a:t>
            </a:r>
            <a:r>
              <a:rPr lang="en-US" sz="1800" spc="7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f</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os</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si</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l-ba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se</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d</a:t>
            </a:r>
            <a:r>
              <a:rPr lang="en-US" sz="1800" spc="7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products</a:t>
            </a:r>
            <a:r>
              <a:rPr lang="en-US" sz="1800" spc="7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(wi</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thout</a:t>
            </a:r>
            <a:r>
              <a:rPr lang="en-US" sz="1800" spc="7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considerin</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g</a:t>
            </a:r>
            <a:r>
              <a:rPr lang="en-US" sz="1800" spc="7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externa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li</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ies).</a:t>
            </a:r>
            <a:r>
              <a:rPr lang="en-US" sz="1800" spc="7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On</a:t>
            </a:r>
            <a:r>
              <a:rPr lang="en-US" sz="1800" spc="7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the</a:t>
            </a:r>
            <a:r>
              <a:rPr lang="en-US" sz="1800" spc="7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other</a:t>
            </a:r>
            <a:r>
              <a:rPr lang="en-US" sz="1800" spc="7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h</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nd</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800" spc="6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their</a:t>
            </a:r>
            <a:r>
              <a:rPr lang="en-US" sz="1800" spc="7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use</a:t>
            </a:r>
            <a:r>
              <a:rPr lang="en-US" sz="1800" spc="7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mu</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7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be</a:t>
            </a:r>
            <a:r>
              <a:rPr lang="en-US" sz="1800" spc="39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metr</a:t>
            </a:r>
            <a:r>
              <a:rPr lang="en-US" sz="1800" spc="-1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5"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d</a:t>
            </a:r>
            <a:r>
              <a:rPr lang="en-US" sz="1800" spc="5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to</a:t>
            </a:r>
            <a:r>
              <a:rPr lang="en-US" sz="1800" spc="5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pr</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ev</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ent</a:t>
            </a:r>
            <a:r>
              <a:rPr lang="en-US" sz="1800" spc="5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2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2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y</a:t>
            </a:r>
            <a:r>
              <a:rPr lang="en-US" sz="1800" spc="5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incr</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se</a:t>
            </a:r>
            <a:r>
              <a:rPr lang="en-US" sz="1800" spc="5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in</a:t>
            </a:r>
            <a:r>
              <a:rPr lang="en-US" sz="1800" spc="5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pub</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lic</a:t>
            </a:r>
            <a:r>
              <a:rPr lang="en-US" sz="1800" spc="5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debt</a:t>
            </a:r>
            <a:r>
              <a:rPr lang="en-US" sz="1800" spc="5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or</a:t>
            </a:r>
            <a:r>
              <a:rPr lang="en-US" sz="1800" spc="5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the</a:t>
            </a:r>
            <a:r>
              <a:rPr lang="en-US" sz="1800" spc="5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pr</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ice</a:t>
            </a:r>
            <a:r>
              <a:rPr lang="en-US" sz="1800" spc="5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paid</a:t>
            </a:r>
            <a:r>
              <a:rPr lang="en-US" sz="1800" spc="5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b</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y</a:t>
            </a:r>
            <a:r>
              <a:rPr lang="en-US" sz="1800" spc="5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the</a:t>
            </a:r>
            <a:r>
              <a:rPr lang="en-US" sz="1800" spc="18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na</a:t>
            </a:r>
            <a:r>
              <a:rPr lang="en-US" sz="1800" spc="-1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l</a:t>
            </a:r>
            <a:r>
              <a:rPr lang="en-US" sz="1800" spc="5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2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co</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2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umer</a:t>
            </a:r>
            <a:r>
              <a:rPr lang="en-US" sz="1800" spc="-2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800" spc="5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tudents</a:t>
            </a:r>
            <a:r>
              <a:rPr lang="en-US" sz="1800" spc="5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w</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er</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5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k</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d</a:t>
            </a:r>
            <a:r>
              <a:rPr lang="en-US" sz="1800" spc="5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to</a:t>
            </a:r>
            <a:r>
              <a:rPr lang="en-US" sz="1800" spc="42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expr</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ess</a:t>
            </a:r>
            <a:r>
              <a:rPr lang="en-US" sz="1800" spc="2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their</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opinion</a:t>
            </a:r>
            <a:r>
              <a:rPr lang="en-US" sz="1800" spc="2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on</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2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5-point</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scale</a:t>
            </a:r>
            <a:r>
              <a:rPr lang="en-US" sz="1800" spc="2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bout</a:t>
            </a:r>
            <a:r>
              <a:rPr lang="en-US" sz="1800" spc="2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the</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importan</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ce</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o</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f</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ubsidies</a:t>
            </a:r>
            <a:r>
              <a:rPr lang="en-US" sz="1800" spc="2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f</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or</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both</a:t>
            </a:r>
            <a:r>
              <a:rPr lang="en-US" sz="1800" spc="2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ren</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ewa</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b</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le</a:t>
            </a:r>
            <a:r>
              <a:rPr lang="en-US" sz="1800" spc="2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and</a:t>
            </a:r>
            <a:r>
              <a:rPr lang="en-US" sz="1800" spc="2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f</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os</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si</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l-ba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se</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d</a:t>
            </a:r>
            <a:r>
              <a:rPr lang="en-US" sz="1800" spc="36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energy</a:t>
            </a:r>
            <a:r>
              <a:rPr lang="en-US" sz="1800" spc="-2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(see</a:t>
            </a:r>
            <a:r>
              <a:rPr lang="en-US" sz="1800" spc="-2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question</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2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21–24</a:t>
            </a:r>
            <a:r>
              <a:rPr lang="en-US" sz="1800" spc="-2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in</a:t>
            </a:r>
            <a:r>
              <a:rPr lang="en-US" sz="1800" spc="-2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upplementar</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y</a:t>
            </a:r>
            <a:r>
              <a:rPr lang="en-US" sz="1800" spc="-2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ppendix</a:t>
            </a:r>
            <a:r>
              <a:rPr lang="en-US" sz="1800" spc="-2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2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p>
        </p:txBody>
      </p:sp>
      <p:pic>
        <p:nvPicPr>
          <p:cNvPr id="4" name="image7.jpeg">
            <a:extLst>
              <a:ext uri="{FF2B5EF4-FFF2-40B4-BE49-F238E27FC236}">
                <a16:creationId xmlns:a16="http://schemas.microsoft.com/office/drawing/2014/main" id="{68A5CC2D-F432-45EC-2450-DAE4F3A35E13}"/>
              </a:ext>
            </a:extLst>
          </p:cNvPr>
          <p:cNvPicPr>
            <a:picLocks noChangeAspect="1"/>
          </p:cNvPicPr>
          <p:nvPr/>
        </p:nvPicPr>
        <p:blipFill>
          <a:blip r:embed="rId2" cstate="print"/>
          <a:stretch>
            <a:fillRect/>
          </a:stretch>
        </p:blipFill>
        <p:spPr>
          <a:xfrm>
            <a:off x="194442" y="2120068"/>
            <a:ext cx="4035971" cy="3029575"/>
          </a:xfrm>
          <a:prstGeom prst="rect">
            <a:avLst/>
          </a:prstGeom>
        </p:spPr>
      </p:pic>
      <p:sp>
        <p:nvSpPr>
          <p:cNvPr id="6" name="TextBox 5">
            <a:extLst>
              <a:ext uri="{FF2B5EF4-FFF2-40B4-BE49-F238E27FC236}">
                <a16:creationId xmlns:a16="http://schemas.microsoft.com/office/drawing/2014/main" id="{48285048-DCB5-8205-AE28-ECF754E5AE3D}"/>
              </a:ext>
            </a:extLst>
          </p:cNvPr>
          <p:cNvSpPr txBox="1"/>
          <p:nvPr/>
        </p:nvSpPr>
        <p:spPr>
          <a:xfrm>
            <a:off x="86710" y="5149643"/>
            <a:ext cx="4251433" cy="1289071"/>
          </a:xfrm>
          <a:prstGeom prst="rect">
            <a:avLst/>
          </a:prstGeom>
          <a:noFill/>
        </p:spPr>
        <p:txBody>
          <a:bodyPr wrap="square">
            <a:spAutoFit/>
          </a:bodyPr>
          <a:lstStyle/>
          <a:p>
            <a:pPr marL="0" marR="0" algn="ctr">
              <a:lnSpc>
                <a:spcPct val="150000"/>
              </a:lnSpc>
              <a:spcBef>
                <a:spcPts val="600"/>
              </a:spcBef>
              <a:spcAft>
                <a:spcPts val="1800"/>
              </a:spcAft>
              <a:tabLst>
                <a:tab pos="4972050" algn="l"/>
              </a:tabLst>
            </a:pPr>
            <a:r>
              <a:rPr lang="en-US" sz="1800" b="1"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b="1"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ig</a:t>
            </a:r>
            <a:r>
              <a:rPr lang="en-US" sz="1800" b="1"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ure</a:t>
            </a:r>
            <a:r>
              <a:rPr lang="en-US" sz="1800" b="1"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spc="-5"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2</a:t>
            </a:r>
            <a:r>
              <a:rPr lang="en-US" sz="1800" b="1"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spc="1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WTP</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val</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ues</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pur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h</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ase</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nd</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le</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ener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gy</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produced</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rom</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fossil</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our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ces</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b="1"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nd</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ren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ewa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le</a:t>
            </a:r>
            <a:r>
              <a:rPr lang="en-US" sz="1800" spc="3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our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ces</a:t>
            </a:r>
            <a:r>
              <a:rPr lang="en-US" sz="1800" spc="-5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b="1"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10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endParaRPr>
          </a:p>
        </p:txBody>
      </p:sp>
      <p:pic>
        <p:nvPicPr>
          <p:cNvPr id="7" name="image8.jpeg">
            <a:extLst>
              <a:ext uri="{FF2B5EF4-FFF2-40B4-BE49-F238E27FC236}">
                <a16:creationId xmlns:a16="http://schemas.microsoft.com/office/drawing/2014/main" id="{12CC5A82-D527-2849-E975-1FE790A40EA1}"/>
              </a:ext>
            </a:extLst>
          </p:cNvPr>
          <p:cNvPicPr>
            <a:picLocks noChangeAspect="1"/>
          </p:cNvPicPr>
          <p:nvPr/>
        </p:nvPicPr>
        <p:blipFill>
          <a:blip r:embed="rId3" cstate="print"/>
          <a:stretch>
            <a:fillRect/>
          </a:stretch>
        </p:blipFill>
        <p:spPr>
          <a:xfrm>
            <a:off x="5998778" y="2194483"/>
            <a:ext cx="4934607" cy="2880744"/>
          </a:xfrm>
          <a:prstGeom prst="rect">
            <a:avLst/>
          </a:prstGeom>
        </p:spPr>
      </p:pic>
      <p:sp>
        <p:nvSpPr>
          <p:cNvPr id="9" name="TextBox 8">
            <a:extLst>
              <a:ext uri="{FF2B5EF4-FFF2-40B4-BE49-F238E27FC236}">
                <a16:creationId xmlns:a16="http://schemas.microsoft.com/office/drawing/2014/main" id="{2383EF6F-9503-0D2E-1440-8B24ADEAED50}"/>
              </a:ext>
            </a:extLst>
          </p:cNvPr>
          <p:cNvSpPr txBox="1"/>
          <p:nvPr/>
        </p:nvSpPr>
        <p:spPr>
          <a:xfrm>
            <a:off x="4897820" y="5075227"/>
            <a:ext cx="7294180" cy="1704569"/>
          </a:xfrm>
          <a:prstGeom prst="rect">
            <a:avLst/>
          </a:prstGeom>
          <a:noFill/>
        </p:spPr>
        <p:txBody>
          <a:bodyPr wrap="square">
            <a:spAutoFit/>
          </a:bodyPr>
          <a:lstStyle/>
          <a:p>
            <a:pPr marL="0" marR="0" algn="ctr">
              <a:lnSpc>
                <a:spcPct val="150000"/>
              </a:lnSpc>
              <a:spcBef>
                <a:spcPts val="600"/>
              </a:spcBef>
              <a:spcAft>
                <a:spcPts val="1800"/>
              </a:spcAft>
            </a:pPr>
            <a:r>
              <a:rPr lang="en-US" sz="1800" b="1"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b="1"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ig</a:t>
            </a:r>
            <a:r>
              <a:rPr lang="en-US" sz="1800" b="1"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ure</a:t>
            </a:r>
            <a:r>
              <a:rPr lang="en-US" sz="1800" b="1"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spc="-5"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3</a:t>
            </a:r>
            <a:r>
              <a:rPr lang="en-US" sz="1800" b="1"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b="1" spc="14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Di</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bution o</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pon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ses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on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 import</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ce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bsidies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or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 production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ener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gy</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f</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rom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fossil</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or</a:t>
            </a:r>
            <a:r>
              <a:rPr lang="en-US" sz="1800" spc="38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ren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ewa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le</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our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ces.</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lin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es</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repr</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es</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ent</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val</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ues</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2.7</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eg</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innin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nd</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2.2</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(end)</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ener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gy</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rom</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fossil</a:t>
            </a:r>
            <a:r>
              <a:rPr lang="en-US" sz="1800" spc="39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our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ces</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nd</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4.4</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eg</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innin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nd</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4.5</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(end)</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or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ener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gy</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f</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rom</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ren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ewa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le 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our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ces.</a:t>
            </a:r>
            <a:endParaRPr lang="en-US" sz="110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endParaRPr>
          </a:p>
        </p:txBody>
      </p:sp>
    </p:spTree>
    <p:extLst>
      <p:ext uri="{BB962C8B-B14F-4D97-AF65-F5344CB8AC3E}">
        <p14:creationId xmlns:p14="http://schemas.microsoft.com/office/powerpoint/2010/main" val="2187339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8F5B733-7DF3-C483-8296-99E3EB57AA7E}"/>
              </a:ext>
            </a:extLst>
          </p:cNvPr>
          <p:cNvSpPr txBox="1"/>
          <p:nvPr/>
        </p:nvSpPr>
        <p:spPr>
          <a:xfrm>
            <a:off x="2627" y="-78828"/>
            <a:ext cx="12189373" cy="3674339"/>
          </a:xfrm>
          <a:prstGeom prst="rect">
            <a:avLst/>
          </a:prstGeom>
          <a:noFill/>
        </p:spPr>
        <p:txBody>
          <a:bodyPr wrap="square">
            <a:spAutoFit/>
          </a:bodyPr>
          <a:lstStyle/>
          <a:p>
            <a:pPr marL="285750" marR="0" indent="-285750" algn="just">
              <a:lnSpc>
                <a:spcPct val="150000"/>
              </a:lnSpc>
              <a:spcBef>
                <a:spcPts val="600"/>
              </a:spcBef>
              <a:spcAft>
                <a:spcPts val="1800"/>
              </a:spcAft>
              <a:buFont typeface="Wingdings" panose="05000000000000000000" pitchFamily="2" charset="2"/>
              <a:buChar char="§"/>
            </a:pPr>
            <a:r>
              <a:rPr lang="en-US" sz="1800" b="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Energy</a:t>
            </a:r>
            <a:r>
              <a:rPr lang="en-US" sz="1800" b="1" kern="100" spc="-4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b="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communities,</a:t>
            </a:r>
            <a:r>
              <a:rPr lang="en-US" sz="1800" b="1" kern="100" spc="-4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b="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sustainable</a:t>
            </a:r>
            <a:r>
              <a:rPr lang="en-US" sz="1800" b="1" kern="100" spc="-4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b="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certifications</a:t>
            </a:r>
            <a:r>
              <a:rPr lang="en-US" sz="1800" b="1" kern="100" spc="-4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b="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and</a:t>
            </a:r>
            <a:r>
              <a:rPr lang="en-US" sz="1800" b="1" kern="100" spc="-3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b="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sustainable</a:t>
            </a:r>
            <a:r>
              <a:rPr lang="en-US" sz="1800" b="1" kern="100" spc="-4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b="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competitive</a:t>
            </a:r>
            <a:r>
              <a:rPr lang="en-US" sz="1800" b="1" kern="100" spc="-4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b="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advantage.</a:t>
            </a:r>
            <a:r>
              <a:rPr lang="en-US" sz="1800" b="1" kern="100" spc="15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spc="-1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St</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u-</a:t>
            </a:r>
            <a:r>
              <a:rPr lang="en-US" sz="1800" kern="100" spc="13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dents</a:t>
            </a:r>
            <a:r>
              <a:rPr lang="en-US" sz="1800" kern="100" spc="10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spc="-1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w</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er</a:t>
            </a:r>
            <a:r>
              <a:rPr lang="en-US" sz="1800" kern="100" spc="-1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e</a:t>
            </a:r>
            <a:r>
              <a:rPr lang="en-US" sz="1800" kern="100" spc="10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also</a:t>
            </a:r>
            <a:r>
              <a:rPr lang="en-US" sz="1800" kern="100" spc="1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s</a:t>
            </a:r>
            <a:r>
              <a:rPr lang="en-US" sz="1800"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k</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e</a:t>
            </a:r>
            <a:r>
              <a:rPr lang="en-US" sz="1800"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d</a:t>
            </a:r>
            <a:r>
              <a:rPr lang="en-US" sz="1800" kern="100" spc="10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to</a:t>
            </a:r>
            <a:r>
              <a:rPr lang="en-US" sz="1800" kern="100" spc="10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expr</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ess</a:t>
            </a:r>
            <a:r>
              <a:rPr lang="en-US" sz="1800" kern="100" spc="1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their</a:t>
            </a:r>
            <a:r>
              <a:rPr lang="en-US" sz="1800" kern="100" spc="10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opinion</a:t>
            </a:r>
            <a:r>
              <a:rPr lang="en-US" sz="1800" kern="100" spc="10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on</a:t>
            </a:r>
            <a:r>
              <a:rPr lang="en-US" sz="1800" kern="100" spc="1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the</a:t>
            </a:r>
            <a:r>
              <a:rPr lang="en-US" sz="1800" kern="100" spc="10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importan</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ce</a:t>
            </a:r>
            <a:r>
              <a:rPr lang="en-US" sz="1800" kern="100" spc="1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o</a:t>
            </a:r>
            <a:r>
              <a:rPr lang="en-US" sz="1800" kern="100" spc="-1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f</a:t>
            </a:r>
            <a:r>
              <a:rPr lang="en-US" sz="1800" kern="100" spc="10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energy</a:t>
            </a:r>
            <a:r>
              <a:rPr lang="en-US" sz="1800" kern="100" spc="10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communit</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ies,</a:t>
            </a:r>
            <a:r>
              <a:rPr lang="en-US" sz="1800" kern="100" spc="1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dirty="0" err="1">
                <a:solidFill>
                  <a:schemeClr val="bg1"/>
                </a:solidFill>
                <a:effectLst/>
                <a:latin typeface="Times New Roman" panose="02020603050405020304" pitchFamily="18" charset="0"/>
                <a:ea typeface="Calibri" panose="020F0502020204030204" pitchFamily="34" charset="0"/>
                <a:cs typeface="Mangal" panose="02040503050203030202" pitchFamily="18" charset="0"/>
              </a:rPr>
              <a:t>certi</a:t>
            </a:r>
            <a:r>
              <a:rPr lang="en-US" sz="1800" kern="100" spc="8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c</a:t>
            </a:r>
            <a:r>
              <a:rPr lang="en-US" sz="1800" kern="100" spc="-1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tion</a:t>
            </a:r>
            <a:r>
              <a:rPr lang="en-US" sz="1800" kern="100" spc="-1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s</a:t>
            </a:r>
            <a:r>
              <a:rPr lang="en-US" sz="1800" kern="100" spc="1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and</a:t>
            </a:r>
            <a:r>
              <a:rPr lang="en-US" sz="1800" kern="100" spc="25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spc="-1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co</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mpet</a:t>
            </a:r>
            <a:r>
              <a:rPr lang="en-US" sz="1800" kern="100" spc="-1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i</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t</a:t>
            </a:r>
            <a:r>
              <a:rPr lang="en-US" sz="1800" kern="100" spc="-1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ive </a:t>
            </a:r>
            <a:r>
              <a:rPr lang="en-US" sz="1800"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ad</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va</a:t>
            </a:r>
            <a:r>
              <a:rPr lang="en-US" sz="1800"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nta</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ges.</a:t>
            </a:r>
            <a:r>
              <a:rPr lang="en-US" sz="1800"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spc="7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ese</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va</a:t>
            </a:r>
            <a:r>
              <a:rPr lang="en-US" sz="1800"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r</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i</a:t>
            </a:r>
            <a:r>
              <a:rPr lang="en-US" sz="1800"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ab</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les </a:t>
            </a:r>
            <a:r>
              <a:rPr lang="en-US" sz="1800" kern="100" spc="-1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s</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ho</a:t>
            </a:r>
            <a:r>
              <a:rPr lang="en-US" sz="1800" kern="100" spc="-1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we</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d </a:t>
            </a:r>
            <a:r>
              <a:rPr lang="en-US" sz="1800"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the</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s</a:t>
            </a:r>
            <a:r>
              <a:rPr lang="en-US" sz="1800"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am</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e </a:t>
            </a:r>
            <a:r>
              <a:rPr lang="en-US" sz="1800"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and</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maximum</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incr</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e</a:t>
            </a:r>
            <a:r>
              <a:rPr lang="en-US" sz="1800"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se </a:t>
            </a:r>
            <a:r>
              <a:rPr lang="en-US" sz="1800"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bet</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we</a:t>
            </a:r>
            <a:r>
              <a:rPr lang="en-US" sz="1800"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en</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the</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b</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eg</a:t>
            </a:r>
            <a:r>
              <a:rPr lang="en-US" sz="1800"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innin</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g</a:t>
            </a:r>
            <a:r>
              <a:rPr lang="en-US" sz="1800" kern="100" spc="-1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and</a:t>
            </a:r>
            <a:r>
              <a:rPr lang="en-US" sz="1800" kern="100" spc="43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the</a:t>
            </a:r>
            <a:r>
              <a:rPr lang="en-US" sz="1800" kern="100" spc="-3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end</a:t>
            </a:r>
            <a:r>
              <a:rPr lang="en-US" sz="1800" kern="100" spc="-3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o</a:t>
            </a:r>
            <a:r>
              <a:rPr lang="en-US" sz="1800" kern="100" spc="-1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f</a:t>
            </a:r>
            <a:r>
              <a:rPr lang="en-US" sz="1800" kern="100" spc="-3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the</a:t>
            </a:r>
            <a:r>
              <a:rPr lang="en-US" sz="1800" kern="100" spc="-3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cour</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se</a:t>
            </a:r>
            <a:r>
              <a:rPr lang="en-US" sz="1800" kern="100" spc="-3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t>
            </a:r>
            <a:r>
              <a:rPr lang="en-US" sz="1800" kern="100" spc="-11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0.4)</a:t>
            </a:r>
            <a:r>
              <a:rPr lang="en-US" sz="1800" kern="100" spc="-3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(see</a:t>
            </a:r>
            <a:r>
              <a:rPr lang="en-US" sz="1800" kern="100" spc="-3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Fig.</a:t>
            </a:r>
            <a:r>
              <a:rPr lang="en-US" sz="1800" kern="100" spc="-3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6</a:t>
            </a:r>
            <a:r>
              <a:rPr lang="en-US" sz="1800" kern="100" spc="-3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and</a:t>
            </a:r>
            <a:r>
              <a:rPr lang="en-US" sz="1800" kern="100" spc="-3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see</a:t>
            </a:r>
            <a:r>
              <a:rPr lang="en-US" sz="1800" kern="100" spc="-3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question</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s</a:t>
            </a:r>
            <a:r>
              <a:rPr lang="en-US" sz="1800" kern="100" spc="-2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21,</a:t>
            </a:r>
            <a:r>
              <a:rPr lang="en-US" sz="1800" kern="100" spc="-3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22</a:t>
            </a:r>
            <a:r>
              <a:rPr lang="en-US" sz="1800" kern="100" spc="-3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and</a:t>
            </a:r>
            <a:r>
              <a:rPr lang="en-US" sz="1800" kern="100" spc="-3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28</a:t>
            </a:r>
            <a:r>
              <a:rPr lang="en-US" sz="1800" kern="100" spc="-3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in</a:t>
            </a:r>
            <a:r>
              <a:rPr lang="en-US" sz="1800" kern="100" spc="-3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s</a:t>
            </a:r>
            <a:r>
              <a:rPr lang="en-US" sz="1800"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upplementar</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y</a:t>
            </a:r>
            <a:r>
              <a:rPr lang="en-US" sz="1800" kern="100" spc="-3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spc="-1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a:t>
            </a:r>
            <a:r>
              <a:rPr lang="en-US" sz="1800"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ppendix</a:t>
            </a:r>
            <a:r>
              <a:rPr lang="en-US" sz="1800" kern="100" spc="-2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a:t>
            </a:r>
          </a:p>
          <a:p>
            <a:pPr marL="285750" marR="0" indent="-285750" algn="just">
              <a:lnSpc>
                <a:spcPct val="150000"/>
              </a:lnSpc>
              <a:spcBef>
                <a:spcPts val="600"/>
              </a:spcBef>
              <a:spcAft>
                <a:spcPts val="1800"/>
              </a:spcAft>
              <a:buFont typeface="Wingdings" panose="05000000000000000000" pitchFamily="2" charset="2"/>
              <a:buChar char="§"/>
            </a:pPr>
            <a:r>
              <a:rPr lang="en-US" sz="18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Energy-related</a:t>
            </a:r>
            <a:r>
              <a:rPr lang="en-US" sz="1800" b="1"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policies.  </a:t>
            </a:r>
            <a:r>
              <a:rPr lang="en-US" sz="1800" b="1" spc="18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Whi</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le</a:t>
            </a:r>
            <a:r>
              <a:rPr lang="en-US" sz="1800" spc="-3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3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la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r</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ge</a:t>
            </a:r>
            <a:r>
              <a:rPr lang="en-US" sz="1800" spc="-3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proportion</a:t>
            </a:r>
            <a:r>
              <a:rPr lang="en-US" sz="1800" spc="-3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o</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f</a:t>
            </a:r>
            <a:r>
              <a:rPr lang="en-US" sz="1800" spc="-3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en</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g</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in</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erin</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g</a:t>
            </a:r>
            <a:r>
              <a:rPr lang="en-US" sz="1800" spc="-3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tudents</a:t>
            </a:r>
            <a:r>
              <a:rPr lang="en-US" sz="1800" spc="-3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(42%),</a:t>
            </a:r>
            <a:r>
              <a:rPr lang="en-US" sz="1800" spc="-3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who</a:t>
            </a:r>
            <a:r>
              <a:rPr lang="en-US" sz="1800" spc="-3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w</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ould</a:t>
            </a:r>
            <a:r>
              <a:rPr lang="en-US" sz="1800" spc="-3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be</a:t>
            </a:r>
            <a:r>
              <a:rPr lang="en-US" sz="1800" spc="-3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expected</a:t>
            </a:r>
            <a:r>
              <a:rPr lang="en-US" sz="1800" spc="25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to</a:t>
            </a:r>
            <a:r>
              <a:rPr lang="en-US" sz="1800" spc="3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upport</a:t>
            </a:r>
            <a:r>
              <a:rPr lang="en-US" sz="1800" spc="4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the</a:t>
            </a:r>
            <a:r>
              <a:rPr lang="en-US" sz="1800" spc="4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use</a:t>
            </a:r>
            <a:r>
              <a:rPr lang="en-US" sz="1800" spc="4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o</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f</a:t>
            </a:r>
            <a:r>
              <a:rPr lang="en-US" sz="1800" spc="4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ec</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hno</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logy,</a:t>
            </a:r>
            <a:r>
              <a:rPr lang="en-US" sz="1800" spc="3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not</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d</a:t>
            </a:r>
            <a:r>
              <a:rPr lang="en-US" sz="1800" spc="4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that</a:t>
            </a:r>
            <a:r>
              <a:rPr lang="en-US" sz="1800" spc="4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c</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urrent</a:t>
            </a:r>
            <a:r>
              <a:rPr lang="en-US" sz="1800" spc="4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ec</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hno</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logies</a:t>
            </a:r>
            <a:r>
              <a:rPr lang="en-US" sz="1800" spc="4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hould</a:t>
            </a:r>
            <a:r>
              <a:rPr lang="en-US" sz="1800" spc="3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be</a:t>
            </a:r>
            <a:r>
              <a:rPr lang="en-US" sz="1800" spc="4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u</a:t>
            </a:r>
            <a:r>
              <a:rPr lang="en-US" sz="1800" spc="1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cient</a:t>
            </a:r>
            <a:r>
              <a:rPr lang="en-US" sz="1800" spc="4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to</a:t>
            </a:r>
            <a:r>
              <a:rPr lang="en-US" sz="1800" spc="4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m</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et</a:t>
            </a:r>
            <a:r>
              <a:rPr lang="en-US" sz="1800" spc="4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the</a:t>
            </a:r>
            <a:r>
              <a:rPr lang="en-US" sz="1800" spc="3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u</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tainab</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ili</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y</a:t>
            </a:r>
            <a:r>
              <a:rPr lang="en-US" sz="1800" spc="22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c</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ha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l</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len</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ge,</a:t>
            </a:r>
            <a:r>
              <a:rPr lang="en-US" sz="1800" spc="3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an</a:t>
            </a:r>
            <a:r>
              <a:rPr lang="en-US" sz="1800" spc="3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qua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l</a:t>
            </a:r>
            <a:r>
              <a:rPr lang="en-US" sz="1800" spc="3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proportion</a:t>
            </a:r>
            <a:r>
              <a:rPr lang="en-US" sz="1800" spc="3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o</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f</a:t>
            </a:r>
            <a:r>
              <a:rPr lang="en-US" sz="1800" spc="3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tudents</a:t>
            </a:r>
            <a:r>
              <a:rPr lang="en-US" sz="1800" spc="3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w</a:t>
            </a:r>
            <a:r>
              <a:rPr lang="en-US" sz="1800" spc="3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an</a:t>
            </a:r>
            <a:r>
              <a:rPr lang="en-US" sz="1800" spc="3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additiona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l</a:t>
            </a:r>
            <a:r>
              <a:rPr lang="en-US" sz="1800" spc="3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c</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h</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ge</a:t>
            </a:r>
            <a:r>
              <a:rPr lang="en-US" sz="1800" spc="3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in</a:t>
            </a:r>
            <a:r>
              <a:rPr lang="en-US" sz="1800" spc="3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b</a:t>
            </a:r>
            <a:r>
              <a:rPr lang="en-US" sz="1800" spc="-1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5"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ha</a:t>
            </a:r>
            <a:r>
              <a:rPr lang="en-US" sz="1800" spc="-1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v</a:t>
            </a:r>
            <a:r>
              <a:rPr lang="en-US" sz="1800" spc="-5"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iour</a:t>
            </a:r>
            <a:r>
              <a:rPr lang="en-US" sz="1800" spc="3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3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necessary</a:t>
            </a:r>
            <a:r>
              <a:rPr lang="en-US" sz="1800" spc="3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to</a:t>
            </a:r>
            <a:r>
              <a:rPr lang="en-US" sz="1800" spc="3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de</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c</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arbonize</a:t>
            </a:r>
            <a:r>
              <a:rPr lang="en-US" sz="1800" spc="32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the</a:t>
            </a:r>
            <a:r>
              <a:rPr lang="en-US" sz="1800" spc="3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It</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alia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3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sys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tem</a:t>
            </a:r>
            <a:r>
              <a:rPr lang="en-US" sz="1800" spc="3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(see</a:t>
            </a:r>
            <a:r>
              <a:rPr lang="en-US" sz="1800" spc="3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question</a:t>
            </a:r>
            <a:r>
              <a:rPr lang="en-US" sz="1800" spc="3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42</a:t>
            </a:r>
            <a:r>
              <a:rPr lang="en-US" sz="1800" spc="3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in</a:t>
            </a:r>
            <a:r>
              <a:rPr lang="en-US" sz="1800" spc="3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upplementar</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y</a:t>
            </a:r>
            <a:r>
              <a:rPr lang="en-US" sz="1800" spc="3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ppendix</a:t>
            </a:r>
            <a:r>
              <a:rPr lang="en-US" sz="1800" spc="3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a:t>
            </a:r>
          </a:p>
        </p:txBody>
      </p:sp>
      <p:pic>
        <p:nvPicPr>
          <p:cNvPr id="4" name="image9.jpeg">
            <a:extLst>
              <a:ext uri="{FF2B5EF4-FFF2-40B4-BE49-F238E27FC236}">
                <a16:creationId xmlns:a16="http://schemas.microsoft.com/office/drawing/2014/main" id="{266DE484-8112-1C71-551F-E88CB66EFEF5}"/>
              </a:ext>
            </a:extLst>
          </p:cNvPr>
          <p:cNvPicPr>
            <a:picLocks noChangeAspect="1"/>
          </p:cNvPicPr>
          <p:nvPr/>
        </p:nvPicPr>
        <p:blipFill>
          <a:blip r:embed="rId2" cstate="print"/>
          <a:stretch>
            <a:fillRect/>
          </a:stretch>
        </p:blipFill>
        <p:spPr>
          <a:xfrm>
            <a:off x="4225159" y="3200147"/>
            <a:ext cx="3440614" cy="2397362"/>
          </a:xfrm>
          <a:prstGeom prst="rect">
            <a:avLst/>
          </a:prstGeom>
        </p:spPr>
      </p:pic>
      <p:sp>
        <p:nvSpPr>
          <p:cNvPr id="6" name="TextBox 5">
            <a:extLst>
              <a:ext uri="{FF2B5EF4-FFF2-40B4-BE49-F238E27FC236}">
                <a16:creationId xmlns:a16="http://schemas.microsoft.com/office/drawing/2014/main" id="{43CDF5CD-2764-6B96-E82F-6F63C2EC2ED9}"/>
              </a:ext>
            </a:extLst>
          </p:cNvPr>
          <p:cNvSpPr txBox="1"/>
          <p:nvPr/>
        </p:nvSpPr>
        <p:spPr>
          <a:xfrm>
            <a:off x="1374227" y="5568929"/>
            <a:ext cx="9443545" cy="1289071"/>
          </a:xfrm>
          <a:prstGeom prst="rect">
            <a:avLst/>
          </a:prstGeom>
          <a:noFill/>
        </p:spPr>
        <p:txBody>
          <a:bodyPr wrap="square">
            <a:spAutoFit/>
          </a:bodyPr>
          <a:lstStyle/>
          <a:p>
            <a:pPr marL="0" marR="0" algn="ctr">
              <a:lnSpc>
                <a:spcPct val="150000"/>
              </a:lnSpc>
              <a:spcBef>
                <a:spcPts val="600"/>
              </a:spcBef>
              <a:spcAft>
                <a:spcPts val="1800"/>
              </a:spcAft>
            </a:pPr>
            <a:r>
              <a:rPr lang="en-US" sz="1800" b="1"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b="1"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ig</a:t>
            </a:r>
            <a:r>
              <a:rPr lang="en-US" sz="1800" b="1"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ure</a:t>
            </a:r>
            <a:r>
              <a:rPr lang="en-US" sz="1800" b="1" spc="-5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4.</a:t>
            </a:r>
            <a:r>
              <a:rPr lang="en-US" sz="18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spc="7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Av</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era</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ge</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val</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ues</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ssig</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bsidies</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self-co</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umption</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ener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gy</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rom</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fossil</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nd</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ren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ewa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le</a:t>
            </a:r>
            <a:r>
              <a:rPr lang="en-US" sz="1800" spc="38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our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ces.</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Blac</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k</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repr</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es</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ent</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av</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era</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ge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val</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ues</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eg</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innin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co</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se</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nd</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ey</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repr</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es</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ent</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av</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era</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ge</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val</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ues</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end</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co</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se.</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All</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val</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ues</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exp</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esse</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cent€/kWh.</a:t>
            </a:r>
            <a:endParaRPr lang="en-US" sz="110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endParaRPr>
          </a:p>
        </p:txBody>
      </p:sp>
    </p:spTree>
    <p:extLst>
      <p:ext uri="{BB962C8B-B14F-4D97-AF65-F5344CB8AC3E}">
        <p14:creationId xmlns:p14="http://schemas.microsoft.com/office/powerpoint/2010/main" val="15972680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9C86C6D-D7C0-3E97-B7C6-B42CB63D4730}"/>
              </a:ext>
            </a:extLst>
          </p:cNvPr>
          <p:cNvSpPr txBox="1"/>
          <p:nvPr/>
        </p:nvSpPr>
        <p:spPr>
          <a:xfrm>
            <a:off x="3049314" y="-255346"/>
            <a:ext cx="6093372" cy="1205586"/>
          </a:xfrm>
          <a:prstGeom prst="rect">
            <a:avLst/>
          </a:prstGeom>
          <a:noFill/>
        </p:spPr>
        <p:txBody>
          <a:bodyPr wrap="square">
            <a:spAutoFit/>
          </a:bodyPr>
          <a:lstStyle/>
          <a:p>
            <a:pPr marL="0" marR="0" algn="ctr">
              <a:lnSpc>
                <a:spcPct val="150000"/>
              </a:lnSpc>
              <a:spcBef>
                <a:spcPts val="600"/>
              </a:spcBef>
              <a:spcAft>
                <a:spcPts val="1800"/>
              </a:spcAft>
            </a:pPr>
            <a:r>
              <a:rPr lang="en-US" sz="5400" b="1" kern="0" dirty="0">
                <a:solidFill>
                  <a:schemeClr val="bg1"/>
                </a:solidFill>
                <a:effectLst/>
                <a:latin typeface="Times New Roman" panose="02020603050405020304" pitchFamily="18" charset="0"/>
                <a:ea typeface="Corbel" panose="020B0503020204020204" pitchFamily="34" charset="0"/>
              </a:rPr>
              <a:t>DISCUSSION</a:t>
            </a:r>
            <a:endParaRPr lang="en-US" sz="5400" b="1" kern="0" dirty="0">
              <a:solidFill>
                <a:schemeClr val="bg1"/>
              </a:solidFill>
              <a:effectLst/>
              <a:latin typeface="Corbel" panose="020B0503020204020204" pitchFamily="34" charset="0"/>
              <a:ea typeface="Corbel" panose="020B0503020204020204" pitchFamily="34" charset="0"/>
            </a:endParaRPr>
          </a:p>
        </p:txBody>
      </p:sp>
      <p:sp>
        <p:nvSpPr>
          <p:cNvPr id="5" name="TextBox 4">
            <a:extLst>
              <a:ext uri="{FF2B5EF4-FFF2-40B4-BE49-F238E27FC236}">
                <a16:creationId xmlns:a16="http://schemas.microsoft.com/office/drawing/2014/main" id="{A2AC167E-9209-EAC5-E986-EFB7B729210B}"/>
              </a:ext>
            </a:extLst>
          </p:cNvPr>
          <p:cNvSpPr txBox="1"/>
          <p:nvPr/>
        </p:nvSpPr>
        <p:spPr>
          <a:xfrm>
            <a:off x="2628" y="950240"/>
            <a:ext cx="12189372" cy="5120889"/>
          </a:xfrm>
          <a:prstGeom prst="rect">
            <a:avLst/>
          </a:prstGeom>
          <a:noFill/>
        </p:spPr>
        <p:txBody>
          <a:bodyPr wrap="square">
            <a:spAutoFit/>
          </a:bodyPr>
          <a:lstStyle/>
          <a:p>
            <a:pPr marL="285750" marR="0" indent="-285750" algn="just">
              <a:lnSpc>
                <a:spcPct val="150000"/>
              </a:lnSpc>
              <a:spcBef>
                <a:spcPts val="600"/>
              </a:spcBef>
              <a:spcAft>
                <a:spcPts val="1800"/>
              </a:spcAft>
              <a:buFont typeface="Arial" panose="020B0604020202020204" pitchFamily="34" charset="0"/>
              <a:buChar char="•"/>
            </a:pP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The</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ent</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s</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tud</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acco</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rdan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ce</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wi</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li</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teratur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emphasized</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centra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ro</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le</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laye</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tudents</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contributing</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tainab</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ili</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ha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len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ge.</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285750" marR="0" indent="-285750" algn="just">
              <a:lnSpc>
                <a:spcPct val="150000"/>
              </a:lnSpc>
              <a:spcBef>
                <a:spcPts val="600"/>
              </a:spcBef>
              <a:spcAft>
                <a:spcPts val="1800"/>
              </a:spcAft>
              <a:buFont typeface="Arial" panose="020B0604020202020204" pitchFamily="34" charset="0"/>
              <a:buChar char="•"/>
            </a:pP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Especially</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ts</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ho</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we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tainab</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ili</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1800" spc="-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cour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se</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was</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ess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ent</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1800" spc="37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han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gi</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tudent</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nab</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ili</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att</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tude</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behaviors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spc="1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ndin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upport</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model</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tainab</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le</a:t>
            </a:r>
            <a:r>
              <a:rPr lang="en-US" sz="1800" spc="5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co</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mmunit</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k</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holder</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gag</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ement,</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w</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hich</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an</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und</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ment</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ally</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h</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ge</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ev</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en</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indu</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sys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tem</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3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285750" marR="0" indent="-285750" algn="just">
              <a:lnSpc>
                <a:spcPct val="150000"/>
              </a:lnSpc>
              <a:spcBef>
                <a:spcPts val="600"/>
              </a:spcBef>
              <a:spcAft>
                <a:spcPts val="1800"/>
              </a:spcAft>
              <a:buFont typeface="Arial" panose="020B0604020202020204" pitchFamily="34" charset="0"/>
              <a:buChar char="•"/>
            </a:pP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However</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le</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co</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mmunit</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ies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quir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 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upport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rom HEI</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26</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w</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hich</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turn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conn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ec</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 outside</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w</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orld52</a:t>
            </a:r>
            <a:r>
              <a:rPr lang="en-US" sz="1800" spc="4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mbra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ce</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han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ge,</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basis</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nam</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ic</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omp</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cies.</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pc="15"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marL="285750" marR="0" indent="-285750" algn="just">
              <a:lnSpc>
                <a:spcPct val="150000"/>
              </a:lnSpc>
              <a:spcBef>
                <a:spcPts val="600"/>
              </a:spcBef>
              <a:spcAft>
                <a:spcPts val="1800"/>
              </a:spcAft>
              <a:buFont typeface="Arial" panose="020B0604020202020204" pitchFamily="34" charset="0"/>
              <a:buChar char="•"/>
            </a:pP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Some</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author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ha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ve</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gges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rethinking</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ro</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le</a:t>
            </a:r>
            <a:r>
              <a:rPr lang="en-US" sz="1800" spc="35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ive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si</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ies</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within</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society</a:t>
            </a:r>
            <a:r>
              <a:rPr lang="en-US" sz="1800" spc="1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ngth</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nin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their</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connection</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local</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li</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ies</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order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increase</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their</a:t>
            </a:r>
            <a:r>
              <a:rPr lang="en-US" sz="1800" spc="4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resilience54,</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wi</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thout</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neglecting</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importance</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their</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internalization55.</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vein,</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empath</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trust</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ha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ve</a:t>
            </a:r>
            <a:r>
              <a:rPr lang="en-US" sz="1800" spc="4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been</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identified</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critical</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achieving</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oop</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rat</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ive</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model.</a:t>
            </a:r>
            <a:endParaRPr lang="en-US" sz="110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endParaRPr>
          </a:p>
        </p:txBody>
      </p:sp>
    </p:spTree>
    <p:extLst>
      <p:ext uri="{BB962C8B-B14F-4D97-AF65-F5344CB8AC3E}">
        <p14:creationId xmlns:p14="http://schemas.microsoft.com/office/powerpoint/2010/main" val="40467414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50E6246-D4AB-7525-53BC-55125E7F584B}"/>
              </a:ext>
            </a:extLst>
          </p:cNvPr>
          <p:cNvSpPr txBox="1"/>
          <p:nvPr/>
        </p:nvSpPr>
        <p:spPr>
          <a:xfrm>
            <a:off x="3049314" y="-208050"/>
            <a:ext cx="6093372" cy="1205586"/>
          </a:xfrm>
          <a:prstGeom prst="rect">
            <a:avLst/>
          </a:prstGeom>
          <a:noFill/>
        </p:spPr>
        <p:txBody>
          <a:bodyPr wrap="square">
            <a:spAutoFit/>
          </a:bodyPr>
          <a:lstStyle/>
          <a:p>
            <a:pPr marL="0" marR="0" algn="ctr">
              <a:lnSpc>
                <a:spcPct val="150000"/>
              </a:lnSpc>
              <a:spcBef>
                <a:spcPts val="600"/>
              </a:spcBef>
              <a:spcAft>
                <a:spcPts val="1800"/>
              </a:spcAft>
            </a:pPr>
            <a:r>
              <a:rPr lang="en-US" sz="5400" b="1" kern="0" dirty="0">
                <a:solidFill>
                  <a:schemeClr val="bg1"/>
                </a:solidFill>
                <a:effectLst/>
                <a:latin typeface="Times New Roman" panose="02020603050405020304" pitchFamily="18" charset="0"/>
                <a:ea typeface="Corbel" panose="020B0503020204020204" pitchFamily="34" charset="0"/>
              </a:rPr>
              <a:t>CONCLUSIONS</a:t>
            </a:r>
            <a:endParaRPr lang="en-US" sz="5400" b="1" kern="0" dirty="0">
              <a:solidFill>
                <a:schemeClr val="bg1"/>
              </a:solidFill>
              <a:effectLst/>
              <a:latin typeface="Corbel" panose="020B0503020204020204" pitchFamily="34" charset="0"/>
              <a:ea typeface="Corbel" panose="020B0503020204020204" pitchFamily="34" charset="0"/>
            </a:endParaRPr>
          </a:p>
        </p:txBody>
      </p:sp>
      <p:sp>
        <p:nvSpPr>
          <p:cNvPr id="5" name="TextBox 4">
            <a:extLst>
              <a:ext uri="{FF2B5EF4-FFF2-40B4-BE49-F238E27FC236}">
                <a16:creationId xmlns:a16="http://schemas.microsoft.com/office/drawing/2014/main" id="{BCD468B2-2CFF-A586-D26C-B6706F7574D5}"/>
              </a:ext>
            </a:extLst>
          </p:cNvPr>
          <p:cNvSpPr txBox="1"/>
          <p:nvPr/>
        </p:nvSpPr>
        <p:spPr>
          <a:xfrm>
            <a:off x="0" y="997536"/>
            <a:ext cx="12192000" cy="1289071"/>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 The sustainability challenge has not only led to a different approach to the creation of products and services, but it has also promoted the development of new social models. Previous research has explored the topic of sustainability within HEIs, where there are ongoing efforts to provide the right skills for future graduates. </a:t>
            </a:r>
          </a:p>
        </p:txBody>
      </p:sp>
      <p:pic>
        <p:nvPicPr>
          <p:cNvPr id="6" name="image11.jpeg">
            <a:extLst>
              <a:ext uri="{FF2B5EF4-FFF2-40B4-BE49-F238E27FC236}">
                <a16:creationId xmlns:a16="http://schemas.microsoft.com/office/drawing/2014/main" id="{D947B959-44ED-04A3-09CB-912D39466FB7}"/>
              </a:ext>
            </a:extLst>
          </p:cNvPr>
          <p:cNvPicPr>
            <a:picLocks noChangeAspect="1"/>
          </p:cNvPicPr>
          <p:nvPr/>
        </p:nvPicPr>
        <p:blipFill>
          <a:blip r:embed="rId2" cstate="print"/>
          <a:stretch>
            <a:fillRect/>
          </a:stretch>
        </p:blipFill>
        <p:spPr>
          <a:xfrm>
            <a:off x="3783725" y="2459422"/>
            <a:ext cx="5202620" cy="2506716"/>
          </a:xfrm>
          <a:prstGeom prst="rect">
            <a:avLst/>
          </a:prstGeom>
        </p:spPr>
      </p:pic>
      <p:sp>
        <p:nvSpPr>
          <p:cNvPr id="8" name="TextBox 7">
            <a:extLst>
              <a:ext uri="{FF2B5EF4-FFF2-40B4-BE49-F238E27FC236}">
                <a16:creationId xmlns:a16="http://schemas.microsoft.com/office/drawing/2014/main" id="{F95737AB-E3DA-BDB6-F35A-4922FE976191}"/>
              </a:ext>
            </a:extLst>
          </p:cNvPr>
          <p:cNvSpPr txBox="1"/>
          <p:nvPr/>
        </p:nvSpPr>
        <p:spPr>
          <a:xfrm>
            <a:off x="2747142" y="5081573"/>
            <a:ext cx="7500444" cy="1704569"/>
          </a:xfrm>
          <a:prstGeom prst="rect">
            <a:avLst/>
          </a:prstGeom>
          <a:noFill/>
        </p:spPr>
        <p:txBody>
          <a:bodyPr wrap="square">
            <a:spAutoFit/>
          </a:bodyPr>
          <a:lstStyle/>
          <a:p>
            <a:pPr marL="0" marR="0" algn="ctr">
              <a:lnSpc>
                <a:spcPct val="150000"/>
              </a:lnSpc>
              <a:spcBef>
                <a:spcPts val="600"/>
              </a:spcBef>
              <a:spcAft>
                <a:spcPts val="1800"/>
              </a:spcAft>
            </a:pPr>
            <a:r>
              <a:rPr lang="en-US" sz="1800" b="1"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b="1"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ig</a:t>
            </a:r>
            <a:r>
              <a:rPr lang="en-US" sz="1800" b="1"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ure</a:t>
            </a:r>
            <a:r>
              <a:rPr lang="en-US" sz="1800" b="1"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spc="-5"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5</a:t>
            </a:r>
            <a:r>
              <a:rPr lang="en-US" sz="1800" b="1"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spc="14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 val</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ues</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le e</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duc</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tion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nd</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ee</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or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ew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pro</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fessio</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als</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s</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upport</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en</a:t>
            </a:r>
            <a:r>
              <a:rPr lang="en-US" sz="1800" spc="4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tran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si</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tion.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Blac</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k b</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 repr</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es</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ent</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val</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ues</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eco</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rded </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eg</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innin</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co</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se</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nd</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ey b</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 repr</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es</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ent</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val</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ues</a:t>
            </a:r>
            <a:r>
              <a:rPr lang="en-US" sz="1800" spc="49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eco</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rded</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end</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co</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ur</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se.</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Values</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ran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ge f</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rom</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1</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5,</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acco</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rdin</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Li</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kert</a:t>
            </a:r>
            <a:r>
              <a:rPr lang="en-US" sz="1800" spc="-1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sc</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le.</a:t>
            </a:r>
            <a:endParaRPr lang="en-US" sz="110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endParaRPr>
          </a:p>
        </p:txBody>
      </p:sp>
    </p:spTree>
    <p:extLst>
      <p:ext uri="{BB962C8B-B14F-4D97-AF65-F5344CB8AC3E}">
        <p14:creationId xmlns:p14="http://schemas.microsoft.com/office/powerpoint/2010/main" val="35478489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915FC01-D135-FD1E-196E-819FCDBC9D45}"/>
              </a:ext>
            </a:extLst>
          </p:cNvPr>
          <p:cNvSpPr txBox="1"/>
          <p:nvPr/>
        </p:nvSpPr>
        <p:spPr>
          <a:xfrm>
            <a:off x="1898430" y="-192286"/>
            <a:ext cx="7955017" cy="1205586"/>
          </a:xfrm>
          <a:prstGeom prst="rect">
            <a:avLst/>
          </a:prstGeom>
          <a:noFill/>
        </p:spPr>
        <p:txBody>
          <a:bodyPr wrap="square">
            <a:spAutoFit/>
          </a:bodyPr>
          <a:lstStyle/>
          <a:p>
            <a:pPr marL="0" marR="0" algn="ctr">
              <a:lnSpc>
                <a:spcPct val="150000"/>
              </a:lnSpc>
              <a:spcBef>
                <a:spcPts val="600"/>
              </a:spcBef>
              <a:spcAft>
                <a:spcPts val="1800"/>
              </a:spcAft>
            </a:pPr>
            <a:r>
              <a:rPr lang="en-US" sz="5400" b="1" kern="0" dirty="0">
                <a:solidFill>
                  <a:schemeClr val="bg1"/>
                </a:solidFill>
                <a:effectLst/>
                <a:latin typeface="Times New Roman" panose="02020603050405020304" pitchFamily="18" charset="0"/>
                <a:ea typeface="Corbel" panose="020B0503020204020204" pitchFamily="34" charset="0"/>
              </a:rPr>
              <a:t>DATA</a:t>
            </a:r>
            <a:r>
              <a:rPr lang="en-US" sz="5400" b="1" kern="0" spc="-5" dirty="0">
                <a:solidFill>
                  <a:schemeClr val="bg1"/>
                </a:solidFill>
                <a:effectLst/>
                <a:latin typeface="Times New Roman" panose="02020603050405020304" pitchFamily="18" charset="0"/>
                <a:ea typeface="Corbel" panose="020B0503020204020204" pitchFamily="34" charset="0"/>
              </a:rPr>
              <a:t> </a:t>
            </a:r>
            <a:r>
              <a:rPr lang="en-US" sz="5400" b="1" kern="0" dirty="0">
                <a:solidFill>
                  <a:schemeClr val="bg1"/>
                </a:solidFill>
                <a:effectLst/>
                <a:latin typeface="Times New Roman" panose="02020603050405020304" pitchFamily="18" charset="0"/>
                <a:ea typeface="Corbel" panose="020B0503020204020204" pitchFamily="34" charset="0"/>
              </a:rPr>
              <a:t>AVAILABILITY</a:t>
            </a:r>
            <a:endParaRPr lang="en-US" sz="5400" b="1" kern="0" dirty="0">
              <a:solidFill>
                <a:schemeClr val="bg1"/>
              </a:solidFill>
              <a:effectLst/>
              <a:latin typeface="Corbel" panose="020B0503020204020204" pitchFamily="34" charset="0"/>
              <a:ea typeface="Corbel" panose="020B0503020204020204" pitchFamily="34" charset="0"/>
            </a:endParaRPr>
          </a:p>
        </p:txBody>
      </p:sp>
      <p:sp>
        <p:nvSpPr>
          <p:cNvPr id="5" name="TextBox 4">
            <a:extLst>
              <a:ext uri="{FF2B5EF4-FFF2-40B4-BE49-F238E27FC236}">
                <a16:creationId xmlns:a16="http://schemas.microsoft.com/office/drawing/2014/main" id="{03B10105-B81E-19F1-1926-D32A7EE2C4C3}"/>
              </a:ext>
            </a:extLst>
          </p:cNvPr>
          <p:cNvSpPr txBox="1"/>
          <p:nvPr/>
        </p:nvSpPr>
        <p:spPr>
          <a:xfrm>
            <a:off x="362607" y="1466193"/>
            <a:ext cx="11650717" cy="873572"/>
          </a:xfrm>
          <a:prstGeom prst="rect">
            <a:avLst/>
          </a:prstGeom>
          <a:noFill/>
        </p:spPr>
        <p:txBody>
          <a:bodyPr wrap="square">
            <a:spAutoFit/>
          </a:bodyPr>
          <a:lstStyle/>
          <a:p>
            <a:pPr marL="285750" marR="0" indent="-285750" algn="just">
              <a:lnSpc>
                <a:spcPct val="150000"/>
              </a:lnSpc>
              <a:spcBef>
                <a:spcPts val="600"/>
              </a:spcBef>
              <a:spcAft>
                <a:spcPts val="1800"/>
              </a:spcAft>
              <a:buFont typeface="Arial" panose="020B0604020202020204" pitchFamily="34" charset="0"/>
              <a:buChar char="•"/>
            </a:pP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All</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data</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generated</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analysed</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during</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tud</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ar</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included</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published</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article</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1800" spc="2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ts</a:t>
            </a:r>
            <a:r>
              <a:rPr lang="en-US" sz="1800" spc="3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supplementary</a:t>
            </a:r>
            <a:r>
              <a:rPr lang="en-US" sz="1800" spc="32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nformation</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7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les].</a:t>
            </a:r>
            <a:endParaRPr lang="en-US" sz="110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endParaRPr>
          </a:p>
        </p:txBody>
      </p:sp>
    </p:spTree>
    <p:extLst>
      <p:ext uri="{BB962C8B-B14F-4D97-AF65-F5344CB8AC3E}">
        <p14:creationId xmlns:p14="http://schemas.microsoft.com/office/powerpoint/2010/main" val="33559656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7F80040-78C4-5A1F-FE58-4D9D6E94297E}"/>
              </a:ext>
            </a:extLst>
          </p:cNvPr>
          <p:cNvSpPr txBox="1"/>
          <p:nvPr/>
        </p:nvSpPr>
        <p:spPr>
          <a:xfrm>
            <a:off x="3049314" y="0"/>
            <a:ext cx="6093372" cy="923330"/>
          </a:xfrm>
          <a:prstGeom prst="rect">
            <a:avLst/>
          </a:prstGeom>
          <a:noFill/>
        </p:spPr>
        <p:txBody>
          <a:bodyPr wrap="square">
            <a:spAutoFit/>
          </a:bodyPr>
          <a:lstStyle/>
          <a:p>
            <a:pPr algn="ctr"/>
            <a:r>
              <a:rPr lang="en-US" sz="5400" b="1" kern="0" spc="-5" dirty="0">
                <a:solidFill>
                  <a:schemeClr val="bg1"/>
                </a:solidFill>
                <a:effectLst/>
                <a:latin typeface="Times New Roman" panose="02020603050405020304" pitchFamily="18" charset="0"/>
                <a:ea typeface="Corbel" panose="020B0503020204020204" pitchFamily="34" charset="0"/>
              </a:rPr>
              <a:t>REFERENCES</a:t>
            </a:r>
            <a:endParaRPr lang="en-US" sz="5400" dirty="0"/>
          </a:p>
        </p:txBody>
      </p:sp>
      <p:sp>
        <p:nvSpPr>
          <p:cNvPr id="7" name="TextBox 6">
            <a:extLst>
              <a:ext uri="{FF2B5EF4-FFF2-40B4-BE49-F238E27FC236}">
                <a16:creationId xmlns:a16="http://schemas.microsoft.com/office/drawing/2014/main" id="{7551F258-7621-51DE-FC79-D1A9297B8E8A}"/>
              </a:ext>
            </a:extLst>
          </p:cNvPr>
          <p:cNvSpPr txBox="1"/>
          <p:nvPr/>
        </p:nvSpPr>
        <p:spPr>
          <a:xfrm>
            <a:off x="177362" y="923330"/>
            <a:ext cx="11899024" cy="5018490"/>
          </a:xfrm>
          <a:prstGeom prst="rect">
            <a:avLst/>
          </a:prstGeom>
          <a:noFill/>
        </p:spPr>
        <p:txBody>
          <a:bodyPr wrap="square">
            <a:spAutoFit/>
          </a:bodyPr>
          <a:lstStyle/>
          <a:p>
            <a:pPr marL="285750" marR="0" lvl="0" indent="-285750" algn="just">
              <a:lnSpc>
                <a:spcPct val="150000"/>
              </a:lnSpc>
              <a:spcBef>
                <a:spcPts val="600"/>
              </a:spcBef>
              <a:spcAft>
                <a:spcPts val="1800"/>
              </a:spcAft>
              <a:buSzPts val="750"/>
              <a:buFont typeface="Wingdings" panose="05000000000000000000" pitchFamily="2" charset="2"/>
              <a:buChar char="Ø"/>
              <a:tabLst>
                <a:tab pos="2152015" algn="l"/>
              </a:tabLst>
            </a:pP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Per</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ei</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ra</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a:t>
            </a:r>
            <a:r>
              <a:rPr lang="en-US" i="1" kern="100" spc="-2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spc="-3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P</a:t>
            </a:r>
            <a:r>
              <a:rPr lang="en-US" i="1" kern="100" spc="-4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a:t>
            </a:r>
            <a:r>
              <a:rPr lang="en-US" i="1" kern="100" spc="-2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dirty="0" err="1">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Bašić</a:t>
            </a:r>
            <a:r>
              <a:rPr lang="en-US" i="1" kern="10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a:t>
            </a:r>
            <a:r>
              <a:rPr lang="en-US" i="1" kern="100" spc="-2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spc="-3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F.,</a:t>
            </a:r>
            <a:r>
              <a:rPr lang="en-US" i="1" kern="100" spc="-2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dirty="0" err="1">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Bogunovic</a:t>
            </a:r>
            <a:r>
              <a:rPr lang="en-US" i="1" kern="10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a:t>
            </a:r>
            <a:r>
              <a:rPr lang="en-US" i="1" kern="100" spc="-2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I.</a:t>
            </a:r>
            <a:r>
              <a:rPr lang="en-US" i="1" kern="100" spc="-2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&amp;</a:t>
            </a:r>
            <a:r>
              <a:rPr lang="en-US" i="1" kern="100" spc="-2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B</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ar</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cel</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o</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a:t>
            </a:r>
            <a:r>
              <a:rPr lang="en-US" i="1" kern="100" spc="-2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spc="-1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D</a:t>
            </a:r>
            <a:r>
              <a:rPr lang="en-US" i="1" kern="100" spc="-2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R</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u</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ssi</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an–Ukrain</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i</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an</a:t>
            </a:r>
            <a:r>
              <a:rPr lang="en-US" i="1" kern="100" spc="-2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wa</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r</a:t>
            </a:r>
            <a:r>
              <a:rPr lang="en-US" i="1" kern="100" spc="-2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i</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mpa</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c</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ts</a:t>
            </a:r>
            <a:r>
              <a:rPr lang="en-US" i="1" kern="100" spc="-2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the</a:t>
            </a:r>
            <a:r>
              <a:rPr lang="en-US" i="1" kern="100" spc="-2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total</a:t>
            </a:r>
            <a:r>
              <a:rPr lang="en-US" i="1" kern="100" spc="-2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e</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n</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v</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ironm</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e</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nt</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a:t>
            </a:r>
            <a:r>
              <a:rPr lang="en-US" i="1" kern="100" spc="-2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Sci.</a:t>
            </a:r>
            <a:r>
              <a:rPr lang="en-US" i="1" kern="100" spc="-15"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 </a:t>
            </a:r>
            <a:r>
              <a:rPr lang="en-US" i="1" kern="100" spc="-25"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T</a:t>
            </a:r>
            <a:r>
              <a:rPr lang="en-US" i="1" kern="100" spc="-20"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o</a:t>
            </a:r>
            <a:r>
              <a:rPr lang="en-US" i="1" kern="100" spc="-25"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t</a:t>
            </a:r>
            <a:r>
              <a:rPr lang="en-US" i="1" kern="100" spc="-20"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a</a:t>
            </a:r>
            <a:r>
              <a:rPr lang="en-US" i="1" kern="100" spc="-25"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l</a:t>
            </a:r>
            <a:r>
              <a:rPr lang="en-US" i="1" kern="100" spc="-15"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 Envir</a:t>
            </a:r>
            <a:r>
              <a:rPr lang="en-US" i="1" kern="100" spc="-10"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o</a:t>
            </a:r>
            <a:r>
              <a:rPr lang="en-US" i="1" kern="100" spc="-15"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n.</a:t>
            </a:r>
            <a:r>
              <a:rPr lang="en-US" i="1" kern="100" spc="-20"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 </a:t>
            </a:r>
            <a:r>
              <a:rPr lang="en-US" b="1" i="1" kern="10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837</a:t>
            </a:r>
            <a:r>
              <a:rPr lang="en-US" i="1" kern="10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155865</a:t>
            </a:r>
            <a:r>
              <a:rPr lang="en-US" i="1" kern="100" spc="5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(2022).</a:t>
            </a:r>
            <a:endParaRPr lang="en-US" i="1" kern="100" dirty="0">
              <a:solidFill>
                <a:schemeClr val="bg1"/>
              </a:solidFill>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Bef>
                <a:spcPts val="600"/>
              </a:spcBef>
              <a:spcAft>
                <a:spcPts val="1800"/>
              </a:spcAft>
              <a:buSzPts val="750"/>
              <a:buFont typeface="Wingdings" panose="05000000000000000000" pitchFamily="2" charset="2"/>
              <a:buChar char="Ø"/>
              <a:tabLst>
                <a:tab pos="2152015" algn="l"/>
              </a:tabLst>
            </a:pPr>
            <a:r>
              <a:rPr lang="en-US" i="1" kern="100" spc="-10" dirty="0" err="1">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El</a:t>
            </a:r>
            <a:r>
              <a:rPr lang="en-US" i="1" kern="100" spc="-5" dirty="0" err="1">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a</a:t>
            </a:r>
            <a:r>
              <a:rPr lang="en-US" i="1" kern="100" spc="-10" dirty="0" err="1">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v</a:t>
            </a:r>
            <a:r>
              <a:rPr lang="en-US" i="1" kern="100" spc="-5" dirty="0" err="1">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ara</a:t>
            </a:r>
            <a:r>
              <a:rPr lang="en-US" i="1" kern="100" spc="-10" dirty="0" err="1">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s</a:t>
            </a:r>
            <a:r>
              <a:rPr lang="en-US" i="1" kern="100" spc="-5" dirty="0" err="1">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an</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a:t>
            </a:r>
            <a:r>
              <a:rPr lang="en-US" i="1" kern="10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R. </a:t>
            </a:r>
            <a:r>
              <a:rPr lang="en-US" i="1" kern="10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M.</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spc="-5"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e</a:t>
            </a:r>
            <a:r>
              <a:rPr lang="en-US" i="1" kern="100" spc="-10"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t</a:t>
            </a:r>
            <a:r>
              <a:rPr lang="en-US" i="1" kern="100" spc="10"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 </a:t>
            </a:r>
            <a:r>
              <a:rPr lang="en-US" i="1" kern="100" spc="-5"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a</a:t>
            </a:r>
            <a:r>
              <a:rPr lang="en-US" i="1" kern="100" spc="-10"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l.</a:t>
            </a:r>
            <a:r>
              <a:rPr lang="en-US" i="1" kern="100" spc="5"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 </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Impa</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c</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ts</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o</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f</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CO</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V</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ID-</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19</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on</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s</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u</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s</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ta</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i</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nab</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le</a:t>
            </a:r>
            <a:r>
              <a:rPr lang="en-US" i="1" kern="10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d</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evel</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opm</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e</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nt</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goals</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and</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e</a:t>
            </a:r>
            <a:r>
              <a:rPr lang="en-US" i="1" kern="100" spc="5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active</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approa</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c</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h</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es</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to</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maneu</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ve</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r</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them in</a:t>
            </a:r>
            <a:r>
              <a:rPr lang="en-US" i="1" kern="100" spc="49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the</a:t>
            </a:r>
            <a:r>
              <a:rPr lang="en-US" i="1" kern="100" spc="-6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post-pandemic</a:t>
            </a:r>
            <a:r>
              <a:rPr lang="en-US" i="1" kern="100" spc="-6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en</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v</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ironm</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e</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nt.</a:t>
            </a:r>
            <a:r>
              <a:rPr lang="en-US" i="1" kern="100" spc="-6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spc="-15"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Envir</a:t>
            </a:r>
            <a:r>
              <a:rPr lang="en-US" i="1" kern="100" spc="-10"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o</a:t>
            </a:r>
            <a:r>
              <a:rPr lang="en-US" i="1" kern="100" spc="-15"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n.</a:t>
            </a:r>
            <a:r>
              <a:rPr lang="en-US" i="1" kern="100" spc="-65"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 </a:t>
            </a:r>
            <a:r>
              <a:rPr lang="en-US" i="1" kern="100"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Sci.</a:t>
            </a:r>
            <a:r>
              <a:rPr lang="en-US" i="1" kern="100" spc="-65"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 </a:t>
            </a:r>
            <a:r>
              <a:rPr lang="en-US" i="1" kern="100" spc="-15" dirty="0" err="1">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P</a:t>
            </a:r>
            <a:r>
              <a:rPr lang="en-US" i="1" kern="100" spc="-10" dirty="0" err="1">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o</a:t>
            </a:r>
            <a:r>
              <a:rPr lang="en-US" i="1" kern="100" spc="-15" dirty="0" err="1">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llut</a:t>
            </a:r>
            <a:r>
              <a:rPr lang="en-US" i="1" kern="100" spc="-15"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a:t>
            </a:r>
            <a:r>
              <a:rPr lang="en-US" i="1" kern="100" spc="-65"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 </a:t>
            </a:r>
            <a:r>
              <a:rPr lang="en-US" i="1" kern="100" spc="-10"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R</a:t>
            </a:r>
            <a:r>
              <a:rPr lang="en-US" i="1" kern="100" spc="-5"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e</a:t>
            </a:r>
            <a:r>
              <a:rPr lang="en-US" i="1" kern="100" spc="-10"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s.</a:t>
            </a:r>
            <a:r>
              <a:rPr lang="en-US" i="1" kern="100" spc="-65"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 </a:t>
            </a:r>
            <a:r>
              <a:rPr lang="en-US" b="1" i="1" kern="10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29</a:t>
            </a:r>
            <a:r>
              <a:rPr lang="en-US" i="1" kern="10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a:t>
            </a:r>
            <a:r>
              <a:rPr lang="en-US" i="1" kern="100" spc="-6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33957–33987</a:t>
            </a:r>
            <a:r>
              <a:rPr lang="en-US" i="1" kern="100" spc="-6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(2022).</a:t>
            </a:r>
          </a:p>
          <a:p>
            <a:pPr marL="285750" indent="-285750" algn="just">
              <a:lnSpc>
                <a:spcPct val="150000"/>
              </a:lnSpc>
              <a:spcBef>
                <a:spcPts val="600"/>
              </a:spcBef>
              <a:spcAft>
                <a:spcPts val="1800"/>
              </a:spcAft>
              <a:buSzPts val="750"/>
              <a:buFont typeface="Wingdings" panose="05000000000000000000" pitchFamily="2" charset="2"/>
              <a:buChar char="Ø"/>
              <a:tabLst>
                <a:tab pos="2152015" algn="l"/>
              </a:tabLst>
            </a:pPr>
            <a:r>
              <a:rPr lang="en-US" i="1" kern="100" spc="-5" dirty="0" err="1">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O</a:t>
            </a:r>
            <a:r>
              <a:rPr lang="en-US" i="1" kern="100" spc="-10" dirty="0" err="1">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s</a:t>
            </a:r>
            <a:r>
              <a:rPr lang="en-US" i="1" kern="100" spc="-5" dirty="0" err="1">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endarp</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a:t>
            </a:r>
            <a:r>
              <a:rPr lang="en-US" i="1" kern="100" spc="-2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S.</a:t>
            </a:r>
            <a:r>
              <a:rPr lang="en-US" i="1" kern="100" spc="-2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spc="-5"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e</a:t>
            </a:r>
            <a:r>
              <a:rPr lang="en-US" i="1" kern="100" spc="-10"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t</a:t>
            </a:r>
            <a:r>
              <a:rPr lang="en-US" i="1" kern="100" spc="-15"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 </a:t>
            </a:r>
            <a:r>
              <a:rPr lang="en-US" i="1" kern="100" spc="-5"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a</a:t>
            </a:r>
            <a:r>
              <a:rPr lang="en-US" i="1" kern="100" spc="-10"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l.</a:t>
            </a:r>
            <a:r>
              <a:rPr lang="en-US" i="1" kern="100" spc="-25"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 </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Ac</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t</a:t>
            </a:r>
            <a:r>
              <a:rPr lang="en-US" i="1" kern="100" spc="-1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no</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w</a:t>
            </a:r>
            <a:r>
              <a:rPr lang="en-US" i="1" kern="100" spc="-2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b</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ef</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or</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e</a:t>
            </a:r>
            <a:r>
              <a:rPr lang="en-US" i="1" kern="100" spc="-1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Ukra</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i</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n</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e</a:t>
            </a:r>
            <a:r>
              <a:rPr lang="en-US" i="1" kern="100" spc="-2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w</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ar</a:t>
            </a:r>
            <a:r>
              <a:rPr lang="en-US" i="1" kern="100" spc="-1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p</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l</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un</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ges</a:t>
            </a:r>
            <a:r>
              <a:rPr lang="en-US" i="1" kern="100" spc="-2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m</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illi</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on</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s</a:t>
            </a:r>
            <a:r>
              <a:rPr lang="en-US" i="1" kern="100" spc="-1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i</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nto</a:t>
            </a:r>
            <a:r>
              <a:rPr lang="en-US" i="1" kern="100" spc="-2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ma</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l</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nutr</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i</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t</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i</a:t>
            </a:r>
            <a:r>
              <a:rPr lang="en-US" i="1" kern="100" spc="-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on</a:t>
            </a:r>
            <a:r>
              <a:rPr lang="en-US" i="1" kern="100" spc="-1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a:t>
            </a:r>
            <a:r>
              <a:rPr lang="en-US" i="1" kern="100" spc="-1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spc="-20"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N</a:t>
            </a:r>
            <a:r>
              <a:rPr lang="en-US" i="1" kern="100" spc="-15"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a</a:t>
            </a:r>
            <a:r>
              <a:rPr lang="en-US" i="1" kern="100" spc="-20"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tur</a:t>
            </a:r>
            <a:r>
              <a:rPr lang="en-US" i="1" kern="100" spc="-15"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e</a:t>
            </a:r>
            <a:r>
              <a:rPr lang="en-US" i="1" kern="100" spc="-20" dirty="0">
                <a:solidFill>
                  <a:schemeClr val="bg1"/>
                </a:solidFill>
                <a:effectLst/>
                <a:latin typeface="Times New Roman" panose="02020603050405020304" pitchFamily="18" charset="0"/>
                <a:ea typeface="Palatino Linotype" panose="02040502050505030304" pitchFamily="18" charset="0"/>
                <a:cs typeface="Mangal" panose="02040503050203030202" pitchFamily="18" charset="0"/>
              </a:rPr>
              <a:t> </a:t>
            </a:r>
            <a:r>
              <a:rPr lang="en-US" b="1" i="1" kern="10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604</a:t>
            </a:r>
            <a:r>
              <a:rPr lang="en-US" i="1" kern="10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a:t>
            </a:r>
            <a:r>
              <a:rPr lang="en-US" i="1" kern="100" spc="-15"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620–624</a:t>
            </a:r>
            <a:r>
              <a:rPr lang="en-US" i="1" kern="100" spc="-2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i="1" kern="100" dirty="0">
                <a:solidFill>
                  <a:schemeClr val="bg1"/>
                </a:solidFill>
                <a:effectLst/>
                <a:latin typeface="Times New Roman" panose="02020603050405020304" pitchFamily="18" charset="0"/>
                <a:ea typeface="Times New Roman" panose="02020603050405020304" pitchFamily="18" charset="0"/>
                <a:cs typeface="Mangal" panose="02040503050203030202" pitchFamily="18" charset="0"/>
              </a:rPr>
              <a:t>(2022).</a:t>
            </a:r>
          </a:p>
          <a:p>
            <a:pPr marL="285750" indent="-285750" algn="just">
              <a:lnSpc>
                <a:spcPct val="150000"/>
              </a:lnSpc>
              <a:spcBef>
                <a:spcPts val="600"/>
              </a:spcBef>
              <a:spcAft>
                <a:spcPts val="1800"/>
              </a:spcAft>
              <a:buSzPts val="750"/>
              <a:buFont typeface="Wingdings" panose="05000000000000000000" pitchFamily="2" charset="2"/>
              <a:buChar char="Ø"/>
              <a:tabLst>
                <a:tab pos="2152015" algn="l"/>
              </a:tabLst>
            </a:pP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Gar</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g,</a:t>
            </a:r>
            <a:r>
              <a:rPr lang="en-US" i="1" kern="100" spc="-1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K.</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K.</a:t>
            </a:r>
            <a:r>
              <a:rPr lang="en-US" i="1" kern="100" spc="-1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e</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t</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l.</a:t>
            </a:r>
            <a:r>
              <a:rPr lang="en-US" i="1" kern="100" spc="-1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Ident</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ify</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in</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g </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potent</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i</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l</a:t>
            </a:r>
            <a:r>
              <a:rPr lang="en-US" i="1" kern="100" spc="-1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zon</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es </a:t>
            </a:r>
            <a:r>
              <a:rPr lang="en-US" i="1" kern="100" spc="-1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f</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or</a:t>
            </a:r>
            <a:r>
              <a:rPr lang="en-US" i="1" kern="100" spc="-1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rain</a:t>
            </a:r>
            <a:r>
              <a:rPr lang="en-US" i="1" kern="100" spc="-1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wa</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ter </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har</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ves</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tin</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g</a:t>
            </a:r>
            <a:r>
              <a:rPr lang="en-US" i="1" kern="100" spc="-1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inter</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v</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ention</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s </a:t>
            </a:r>
            <a:r>
              <a:rPr lang="en-US" i="1" kern="100" spc="-1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f</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or</a:t>
            </a:r>
            <a:r>
              <a:rPr lang="en-US" i="1" kern="100" spc="-1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s</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u</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s</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tainab</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le </a:t>
            </a:r>
            <a:r>
              <a:rPr lang="en-US" i="1" kern="100" spc="-5" dirty="0" err="1">
                <a:solidFill>
                  <a:schemeClr val="bg1"/>
                </a:solidFill>
                <a:effectLst/>
                <a:latin typeface="Times New Roman" panose="02020603050405020304" pitchFamily="18" charset="0"/>
                <a:ea typeface="Calibri" panose="020F0502020204030204" pitchFamily="34" charset="0"/>
                <a:cs typeface="Mangal" panose="02040503050203030202" pitchFamily="18" charset="0"/>
              </a:rPr>
              <a:t>intensi</a:t>
            </a:r>
            <a:r>
              <a:rPr lang="en-US" i="1" kern="100" spc="6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cation</a:t>
            </a:r>
            <a:r>
              <a:rPr lang="en-US" i="1" kern="100" spc="-1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in</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the</a:t>
            </a:r>
            <a:r>
              <a:rPr lang="en-US" i="1" kern="100" spc="-1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semi-arid</a:t>
            </a:r>
            <a:r>
              <a:rPr lang="en-US" i="1" kern="100" spc="54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trop</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ics.</a:t>
            </a:r>
            <a:r>
              <a:rPr lang="en-US" i="1" kern="100" spc="-7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Sci.</a:t>
            </a:r>
            <a:r>
              <a:rPr lang="en-US" i="1" kern="100" spc="-7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spc="-1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R</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e</a:t>
            </a:r>
            <a:r>
              <a:rPr lang="en-US" i="1" kern="100" spc="-1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p.</a:t>
            </a:r>
            <a:r>
              <a:rPr lang="en-US" i="1" kern="100" spc="-7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b="1" i="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12</a:t>
            </a:r>
            <a:r>
              <a:rPr lang="en-US" i="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t>
            </a:r>
            <a:r>
              <a:rPr lang="en-US" i="1" kern="100" spc="-7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3882</a:t>
            </a:r>
            <a:r>
              <a:rPr lang="en-US" i="1" kern="100" spc="-7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(2022).</a:t>
            </a:r>
          </a:p>
          <a:p>
            <a:pPr marL="285750" indent="-285750" algn="just">
              <a:lnSpc>
                <a:spcPct val="150000"/>
              </a:lnSpc>
              <a:spcBef>
                <a:spcPts val="600"/>
              </a:spcBef>
              <a:spcAft>
                <a:spcPts val="1800"/>
              </a:spcAft>
              <a:buSzPts val="750"/>
              <a:buFont typeface="Wingdings" panose="05000000000000000000" pitchFamily="2" charset="2"/>
              <a:buChar char="Ø"/>
              <a:tabLst>
                <a:tab pos="2152015" algn="l"/>
              </a:tabLst>
            </a:pP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S</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mith</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spc="-4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T</a:t>
            </a:r>
            <a:r>
              <a:rPr lang="en-US" i="1" kern="100" spc="-4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B.,</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spc="-2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Vacca,</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R.,</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spc="-5" dirty="0" err="1">
                <a:solidFill>
                  <a:schemeClr val="bg1"/>
                </a:solidFill>
                <a:effectLst/>
                <a:latin typeface="Times New Roman" panose="02020603050405020304" pitchFamily="18" charset="0"/>
                <a:ea typeface="Calibri" panose="020F0502020204030204" pitchFamily="34" charset="0"/>
                <a:cs typeface="Mangal" panose="02040503050203030202" pitchFamily="18" charset="0"/>
              </a:rPr>
              <a:t>Mant</a:t>
            </a:r>
            <a:r>
              <a:rPr lang="en-US" i="1" kern="100" spc="-10" dirty="0" err="1">
                <a:solidFill>
                  <a:schemeClr val="bg1"/>
                </a:solidFill>
                <a:effectLst/>
                <a:latin typeface="Times New Roman" panose="02020603050405020304" pitchFamily="18" charset="0"/>
                <a:ea typeface="Calibri" panose="020F0502020204030204" pitchFamily="34" charset="0"/>
                <a:cs typeface="Mangal" panose="02040503050203030202" pitchFamily="18" charset="0"/>
              </a:rPr>
              <a:t>egazza</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L.</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&amp;</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Capu</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 </a:t>
            </a:r>
            <a:r>
              <a:rPr lang="en-US" i="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I.</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Natura</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l l</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angua</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ge </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pro</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ces</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sin</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g</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and</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net</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w</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ork</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ana</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lysis</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pro</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vi</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de</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no</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vel </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in</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sig</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ht</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s</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on</a:t>
            </a:r>
            <a:r>
              <a:rPr lang="en-US" i="1" kern="100" spc="56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policy</a:t>
            </a:r>
            <a:r>
              <a:rPr lang="en-US" i="1" kern="100" spc="-3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and</a:t>
            </a:r>
            <a:r>
              <a:rPr lang="en-US" i="1" kern="100" spc="-3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spc="-10" dirty="0" err="1">
                <a:solidFill>
                  <a:schemeClr val="bg1"/>
                </a:solidFill>
                <a:effectLst/>
                <a:latin typeface="Times New Roman" panose="02020603050405020304" pitchFamily="18" charset="0"/>
                <a:ea typeface="Calibri" panose="020F0502020204030204" pitchFamily="34" charset="0"/>
                <a:cs typeface="Mangal" panose="02040503050203030202" pitchFamily="18" charset="0"/>
              </a:rPr>
              <a:t>scie</a:t>
            </a:r>
            <a:r>
              <a:rPr lang="en-US" i="1" kern="100" spc="-5" dirty="0" err="1">
                <a:solidFill>
                  <a:schemeClr val="bg1"/>
                </a:solidFill>
                <a:effectLst/>
                <a:latin typeface="Times New Roman" panose="02020603050405020304" pitchFamily="18" charset="0"/>
                <a:ea typeface="Calibri" panose="020F0502020204030204" pitchFamily="34" charset="0"/>
                <a:cs typeface="Mangal" panose="02040503050203030202" pitchFamily="18" charset="0"/>
              </a:rPr>
              <a:t>nti</a:t>
            </a:r>
            <a:r>
              <a:rPr lang="en-US" i="1" kern="100" spc="8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c</a:t>
            </a:r>
            <a:r>
              <a:rPr lang="en-US" i="1" kern="100" spc="-3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discourse</a:t>
            </a:r>
            <a:r>
              <a:rPr lang="en-US" i="1" kern="100" spc="-3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around</a:t>
            </a:r>
            <a:r>
              <a:rPr lang="en-US" i="1" kern="100" spc="-3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s</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u</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s</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tainab</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le</a:t>
            </a:r>
            <a:r>
              <a:rPr lang="en-US" i="1" kern="100" spc="-3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d</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evel</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opm</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e</a:t>
            </a:r>
            <a:r>
              <a:rPr lang="en-US" i="1" kern="100" spc="-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nt</a:t>
            </a:r>
            <a:r>
              <a:rPr lang="en-US" i="1" kern="100" spc="-3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goals.</a:t>
            </a:r>
            <a:r>
              <a:rPr lang="en-US" i="1" kern="100" spc="-3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Sci.</a:t>
            </a:r>
            <a:r>
              <a:rPr lang="en-US" i="1" kern="100" spc="-3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spc="-1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R</a:t>
            </a:r>
            <a:r>
              <a:rPr lang="en-US" i="1" kern="100" spc="-1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e</a:t>
            </a:r>
            <a:r>
              <a:rPr lang="en-US" i="1" kern="100" spc="-15"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p.</a:t>
            </a:r>
            <a:r>
              <a:rPr lang="en-US" i="1" kern="100" spc="-3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b="1" i="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11</a:t>
            </a:r>
            <a:r>
              <a:rPr lang="en-US" i="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t>
            </a:r>
            <a:r>
              <a:rPr lang="en-US" i="1" kern="100" spc="-3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22427</a:t>
            </a:r>
            <a:r>
              <a:rPr lang="en-US" i="1" kern="100" spc="-3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r>
              <a:rPr lang="en-US" i="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(2021).</a:t>
            </a:r>
            <a:endParaRPr lang="en-US" i="1" kern="100" dirty="0">
              <a:solidFill>
                <a:schemeClr val="bg1"/>
              </a:solidFill>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7994129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23B91AD-57A4-F4A5-7511-FE172C503FF8}"/>
              </a:ext>
            </a:extLst>
          </p:cNvPr>
          <p:cNvSpPr txBox="1"/>
          <p:nvPr/>
        </p:nvSpPr>
        <p:spPr>
          <a:xfrm>
            <a:off x="3049314" y="3244334"/>
            <a:ext cx="6093372" cy="923330"/>
          </a:xfrm>
          <a:prstGeom prst="rect">
            <a:avLst/>
          </a:prstGeom>
          <a:noFill/>
        </p:spPr>
        <p:txBody>
          <a:bodyPr wrap="square">
            <a:spAutoFit/>
          </a:bodyPr>
          <a:lstStyle/>
          <a:p>
            <a:pPr marL="0" indent="0" algn="ctr">
              <a:buNone/>
            </a:pPr>
            <a:r>
              <a:rPr lang="en-US" sz="5400" b="1" i="1" dirty="0">
                <a:solidFill>
                  <a:schemeClr val="bg1"/>
                </a:solidFill>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213559405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docProps/app.xml><?xml version="1.0" encoding="utf-8"?>
<Properties xmlns="http://schemas.openxmlformats.org/officeDocument/2006/extended-properties" xmlns:vt="http://schemas.openxmlformats.org/officeDocument/2006/docPropsVTypes">
  <Template>Banded</Template>
  <TotalTime>76</TotalTime>
  <Words>1702</Words>
  <Application>Microsoft Office PowerPoint</Application>
  <PresentationFormat>Widescreen</PresentationFormat>
  <Paragraphs>52</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Corbel</vt:lpstr>
      <vt:lpstr>Courier New</vt:lpstr>
      <vt:lpstr>Times New Roman</vt:lpstr>
      <vt:lpstr>Wingdings</vt:lpstr>
      <vt:lpstr>Banded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7</cp:revision>
  <dcterms:created xsi:type="dcterms:W3CDTF">2025-01-16T07:52:08Z</dcterms:created>
  <dcterms:modified xsi:type="dcterms:W3CDTF">2025-01-17T13:23:09Z</dcterms:modified>
</cp:coreProperties>
</file>