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AEB7C-82CE-8D34-D297-6697405BC23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3C6C33EB-F5F1-998E-C95D-84F2D277478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94D143D9-DBA6-E66E-C272-66379B9AFB64}"/>
              </a:ext>
            </a:extLst>
          </p:cNvPr>
          <p:cNvSpPr>
            <a:spLocks noGrp="1"/>
          </p:cNvSpPr>
          <p:nvPr>
            <p:ph type="dt" sz="half" idx="10"/>
          </p:nvPr>
        </p:nvSpPr>
        <p:spPr/>
        <p:txBody>
          <a:bodyPr/>
          <a:lstStyle/>
          <a:p>
            <a:fld id="{D7CD7241-4D73-42EA-A49A-7F413B42ACC8}" type="datetimeFigureOut">
              <a:rPr lang="en-IN" smtClean="0"/>
              <a:t>25-11-2024</a:t>
            </a:fld>
            <a:endParaRPr lang="en-IN"/>
          </a:p>
        </p:txBody>
      </p:sp>
      <p:sp>
        <p:nvSpPr>
          <p:cNvPr id="5" name="Footer Placeholder 4">
            <a:extLst>
              <a:ext uri="{FF2B5EF4-FFF2-40B4-BE49-F238E27FC236}">
                <a16:creationId xmlns:a16="http://schemas.microsoft.com/office/drawing/2014/main" id="{68F8D2FA-B4B3-EEB4-AEF2-4CF1FE845D5B}"/>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EA776F76-523E-8802-92A4-1261AE825429}"/>
              </a:ext>
            </a:extLst>
          </p:cNvPr>
          <p:cNvSpPr>
            <a:spLocks noGrp="1"/>
          </p:cNvSpPr>
          <p:nvPr>
            <p:ph type="sldNum" sz="quarter" idx="12"/>
          </p:nvPr>
        </p:nvSpPr>
        <p:spPr/>
        <p:txBody>
          <a:bodyPr/>
          <a:lstStyle/>
          <a:p>
            <a:fld id="{FF93247A-1CE7-489B-B6C0-4CDFC61F0E8B}" type="slidenum">
              <a:rPr lang="en-IN" smtClean="0"/>
              <a:t>‹#›</a:t>
            </a:fld>
            <a:endParaRPr lang="en-IN"/>
          </a:p>
        </p:txBody>
      </p:sp>
    </p:spTree>
    <p:extLst>
      <p:ext uri="{BB962C8B-B14F-4D97-AF65-F5344CB8AC3E}">
        <p14:creationId xmlns:p14="http://schemas.microsoft.com/office/powerpoint/2010/main" val="26556004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6D7BA-2E30-808B-463B-45B6BCCFEDCC}"/>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637D4796-5ACA-4E7B-F70A-74B6CB70EE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DF368F99-A329-B847-FDEA-8C5B01471A98}"/>
              </a:ext>
            </a:extLst>
          </p:cNvPr>
          <p:cNvSpPr>
            <a:spLocks noGrp="1"/>
          </p:cNvSpPr>
          <p:nvPr>
            <p:ph type="dt" sz="half" idx="10"/>
          </p:nvPr>
        </p:nvSpPr>
        <p:spPr/>
        <p:txBody>
          <a:bodyPr/>
          <a:lstStyle/>
          <a:p>
            <a:fld id="{D7CD7241-4D73-42EA-A49A-7F413B42ACC8}" type="datetimeFigureOut">
              <a:rPr lang="en-IN" smtClean="0"/>
              <a:t>25-11-2024</a:t>
            </a:fld>
            <a:endParaRPr lang="en-IN"/>
          </a:p>
        </p:txBody>
      </p:sp>
      <p:sp>
        <p:nvSpPr>
          <p:cNvPr id="5" name="Footer Placeholder 4">
            <a:extLst>
              <a:ext uri="{FF2B5EF4-FFF2-40B4-BE49-F238E27FC236}">
                <a16:creationId xmlns:a16="http://schemas.microsoft.com/office/drawing/2014/main" id="{3EC29562-C372-DBB8-A295-472AF5D0A027}"/>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FEE7CCD3-577C-285B-3564-656BE7674BEF}"/>
              </a:ext>
            </a:extLst>
          </p:cNvPr>
          <p:cNvSpPr>
            <a:spLocks noGrp="1"/>
          </p:cNvSpPr>
          <p:nvPr>
            <p:ph type="sldNum" sz="quarter" idx="12"/>
          </p:nvPr>
        </p:nvSpPr>
        <p:spPr/>
        <p:txBody>
          <a:bodyPr/>
          <a:lstStyle/>
          <a:p>
            <a:fld id="{FF93247A-1CE7-489B-B6C0-4CDFC61F0E8B}" type="slidenum">
              <a:rPr lang="en-IN" smtClean="0"/>
              <a:t>‹#›</a:t>
            </a:fld>
            <a:endParaRPr lang="en-IN"/>
          </a:p>
        </p:txBody>
      </p:sp>
    </p:spTree>
    <p:extLst>
      <p:ext uri="{BB962C8B-B14F-4D97-AF65-F5344CB8AC3E}">
        <p14:creationId xmlns:p14="http://schemas.microsoft.com/office/powerpoint/2010/main" val="26260190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C858FE-9E35-CFE0-8BEA-A6A2A45AEE9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54CCE50A-C954-990F-ACCB-7B8DBFAA0C1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36DF66B-B251-A8B2-9D0D-B7419C2D678A}"/>
              </a:ext>
            </a:extLst>
          </p:cNvPr>
          <p:cNvSpPr>
            <a:spLocks noGrp="1"/>
          </p:cNvSpPr>
          <p:nvPr>
            <p:ph type="dt" sz="half" idx="10"/>
          </p:nvPr>
        </p:nvSpPr>
        <p:spPr/>
        <p:txBody>
          <a:bodyPr/>
          <a:lstStyle/>
          <a:p>
            <a:fld id="{D7CD7241-4D73-42EA-A49A-7F413B42ACC8}" type="datetimeFigureOut">
              <a:rPr lang="en-IN" smtClean="0"/>
              <a:t>25-11-2024</a:t>
            </a:fld>
            <a:endParaRPr lang="en-IN"/>
          </a:p>
        </p:txBody>
      </p:sp>
      <p:sp>
        <p:nvSpPr>
          <p:cNvPr id="5" name="Footer Placeholder 4">
            <a:extLst>
              <a:ext uri="{FF2B5EF4-FFF2-40B4-BE49-F238E27FC236}">
                <a16:creationId xmlns:a16="http://schemas.microsoft.com/office/drawing/2014/main" id="{275364E1-67E1-25AC-36D0-A79F36397240}"/>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310C543A-F18C-0B76-B670-1F4A0E0EDF1A}"/>
              </a:ext>
            </a:extLst>
          </p:cNvPr>
          <p:cNvSpPr>
            <a:spLocks noGrp="1"/>
          </p:cNvSpPr>
          <p:nvPr>
            <p:ph type="sldNum" sz="quarter" idx="12"/>
          </p:nvPr>
        </p:nvSpPr>
        <p:spPr/>
        <p:txBody>
          <a:bodyPr/>
          <a:lstStyle/>
          <a:p>
            <a:fld id="{FF93247A-1CE7-489B-B6C0-4CDFC61F0E8B}" type="slidenum">
              <a:rPr lang="en-IN" smtClean="0"/>
              <a:t>‹#›</a:t>
            </a:fld>
            <a:endParaRPr lang="en-IN"/>
          </a:p>
        </p:txBody>
      </p:sp>
    </p:spTree>
    <p:extLst>
      <p:ext uri="{BB962C8B-B14F-4D97-AF65-F5344CB8AC3E}">
        <p14:creationId xmlns:p14="http://schemas.microsoft.com/office/powerpoint/2010/main" val="19203889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4F7D0-71C5-B31A-D791-50DD0F60537A}"/>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81D5B8C9-0A64-8696-FCDD-83628B1BB92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51856FEA-35F0-5968-AD1A-1D0A69F18A4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42F6C081-087A-2F15-0E21-B1E6676DC7B5}"/>
              </a:ext>
            </a:extLst>
          </p:cNvPr>
          <p:cNvSpPr>
            <a:spLocks noGrp="1"/>
          </p:cNvSpPr>
          <p:nvPr>
            <p:ph type="dt" sz="half" idx="10"/>
          </p:nvPr>
        </p:nvSpPr>
        <p:spPr/>
        <p:txBody>
          <a:bodyPr/>
          <a:lstStyle/>
          <a:p>
            <a:fld id="{D7CD7241-4D73-42EA-A49A-7F413B42ACC8}" type="datetimeFigureOut">
              <a:rPr lang="en-IN" smtClean="0"/>
              <a:t>25-11-2024</a:t>
            </a:fld>
            <a:endParaRPr lang="en-IN"/>
          </a:p>
        </p:txBody>
      </p:sp>
      <p:sp>
        <p:nvSpPr>
          <p:cNvPr id="6" name="Footer Placeholder 5">
            <a:extLst>
              <a:ext uri="{FF2B5EF4-FFF2-40B4-BE49-F238E27FC236}">
                <a16:creationId xmlns:a16="http://schemas.microsoft.com/office/drawing/2014/main" id="{A4821581-0DFF-CDCF-9E05-A5A3E5D1323F}"/>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7E4D5D34-24A5-D239-42E7-B97CC640C33D}"/>
              </a:ext>
            </a:extLst>
          </p:cNvPr>
          <p:cNvSpPr>
            <a:spLocks noGrp="1"/>
          </p:cNvSpPr>
          <p:nvPr>
            <p:ph type="sldNum" sz="quarter" idx="12"/>
          </p:nvPr>
        </p:nvSpPr>
        <p:spPr/>
        <p:txBody>
          <a:bodyPr/>
          <a:lstStyle/>
          <a:p>
            <a:fld id="{FF93247A-1CE7-489B-B6C0-4CDFC61F0E8B}" type="slidenum">
              <a:rPr lang="en-IN" smtClean="0"/>
              <a:t>‹#›</a:t>
            </a:fld>
            <a:endParaRPr lang="en-IN"/>
          </a:p>
        </p:txBody>
      </p:sp>
    </p:spTree>
    <p:extLst>
      <p:ext uri="{BB962C8B-B14F-4D97-AF65-F5344CB8AC3E}">
        <p14:creationId xmlns:p14="http://schemas.microsoft.com/office/powerpoint/2010/main" val="2599712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58D7C-007B-5F29-08C5-E029E59F4EA2}"/>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FD82ACFC-F93F-0F63-7078-3CF96770C09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3870669-8AE9-F53A-38CB-9E5539E78C9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616C63F0-3D71-7EAF-1CE3-9442BD77679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768CF9B-B830-32EC-14B9-57EDD230ECD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E74FFE86-EA69-D72E-D312-B1C100714AF4}"/>
              </a:ext>
            </a:extLst>
          </p:cNvPr>
          <p:cNvSpPr>
            <a:spLocks noGrp="1"/>
          </p:cNvSpPr>
          <p:nvPr>
            <p:ph type="dt" sz="half" idx="10"/>
          </p:nvPr>
        </p:nvSpPr>
        <p:spPr/>
        <p:txBody>
          <a:bodyPr/>
          <a:lstStyle/>
          <a:p>
            <a:fld id="{D7CD7241-4D73-42EA-A49A-7F413B42ACC8}" type="datetimeFigureOut">
              <a:rPr lang="en-IN" smtClean="0"/>
              <a:t>25-11-2024</a:t>
            </a:fld>
            <a:endParaRPr lang="en-IN"/>
          </a:p>
        </p:txBody>
      </p:sp>
      <p:sp>
        <p:nvSpPr>
          <p:cNvPr id="8" name="Footer Placeholder 7">
            <a:extLst>
              <a:ext uri="{FF2B5EF4-FFF2-40B4-BE49-F238E27FC236}">
                <a16:creationId xmlns:a16="http://schemas.microsoft.com/office/drawing/2014/main" id="{3A11DDDA-CB0E-7B5A-895F-F1FFF1991922}"/>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1E7B5927-8489-EE97-071E-1201B83B6792}"/>
              </a:ext>
            </a:extLst>
          </p:cNvPr>
          <p:cNvSpPr>
            <a:spLocks noGrp="1"/>
          </p:cNvSpPr>
          <p:nvPr>
            <p:ph type="sldNum" sz="quarter" idx="12"/>
          </p:nvPr>
        </p:nvSpPr>
        <p:spPr/>
        <p:txBody>
          <a:bodyPr/>
          <a:lstStyle/>
          <a:p>
            <a:fld id="{FF93247A-1CE7-489B-B6C0-4CDFC61F0E8B}" type="slidenum">
              <a:rPr lang="en-IN" smtClean="0"/>
              <a:t>‹#›</a:t>
            </a:fld>
            <a:endParaRPr lang="en-IN"/>
          </a:p>
        </p:txBody>
      </p:sp>
    </p:spTree>
    <p:extLst>
      <p:ext uri="{BB962C8B-B14F-4D97-AF65-F5344CB8AC3E}">
        <p14:creationId xmlns:p14="http://schemas.microsoft.com/office/powerpoint/2010/main" val="35430321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4688D-693C-6BEC-8308-7EED610F27B0}"/>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71A4E75E-5F7E-A6BB-9A33-F1D92A0F63FF}"/>
              </a:ext>
            </a:extLst>
          </p:cNvPr>
          <p:cNvSpPr>
            <a:spLocks noGrp="1"/>
          </p:cNvSpPr>
          <p:nvPr>
            <p:ph type="dt" sz="half" idx="10"/>
          </p:nvPr>
        </p:nvSpPr>
        <p:spPr/>
        <p:txBody>
          <a:bodyPr/>
          <a:lstStyle/>
          <a:p>
            <a:fld id="{D7CD7241-4D73-42EA-A49A-7F413B42ACC8}" type="datetimeFigureOut">
              <a:rPr lang="en-IN" smtClean="0"/>
              <a:t>25-11-2024</a:t>
            </a:fld>
            <a:endParaRPr lang="en-IN"/>
          </a:p>
        </p:txBody>
      </p:sp>
      <p:sp>
        <p:nvSpPr>
          <p:cNvPr id="4" name="Footer Placeholder 3">
            <a:extLst>
              <a:ext uri="{FF2B5EF4-FFF2-40B4-BE49-F238E27FC236}">
                <a16:creationId xmlns:a16="http://schemas.microsoft.com/office/drawing/2014/main" id="{A2F5B7C3-7D8F-B062-E4C8-15FB94847E46}"/>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E541CB0B-727A-2F3B-8EC9-6A4A0BC84EF0}"/>
              </a:ext>
            </a:extLst>
          </p:cNvPr>
          <p:cNvSpPr>
            <a:spLocks noGrp="1"/>
          </p:cNvSpPr>
          <p:nvPr>
            <p:ph type="sldNum" sz="quarter" idx="12"/>
          </p:nvPr>
        </p:nvSpPr>
        <p:spPr/>
        <p:txBody>
          <a:bodyPr/>
          <a:lstStyle/>
          <a:p>
            <a:fld id="{FF93247A-1CE7-489B-B6C0-4CDFC61F0E8B}" type="slidenum">
              <a:rPr lang="en-IN" smtClean="0"/>
              <a:t>‹#›</a:t>
            </a:fld>
            <a:endParaRPr lang="en-IN"/>
          </a:p>
        </p:txBody>
      </p:sp>
    </p:spTree>
    <p:extLst>
      <p:ext uri="{BB962C8B-B14F-4D97-AF65-F5344CB8AC3E}">
        <p14:creationId xmlns:p14="http://schemas.microsoft.com/office/powerpoint/2010/main" val="3700547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3BDDF02-A617-F640-019E-345040AE1D6E}"/>
              </a:ext>
            </a:extLst>
          </p:cNvPr>
          <p:cNvSpPr>
            <a:spLocks noGrp="1"/>
          </p:cNvSpPr>
          <p:nvPr>
            <p:ph type="dt" sz="half" idx="10"/>
          </p:nvPr>
        </p:nvSpPr>
        <p:spPr/>
        <p:txBody>
          <a:bodyPr/>
          <a:lstStyle/>
          <a:p>
            <a:fld id="{D7CD7241-4D73-42EA-A49A-7F413B42ACC8}" type="datetimeFigureOut">
              <a:rPr lang="en-IN" smtClean="0"/>
              <a:t>25-11-2024</a:t>
            </a:fld>
            <a:endParaRPr lang="en-IN"/>
          </a:p>
        </p:txBody>
      </p:sp>
      <p:sp>
        <p:nvSpPr>
          <p:cNvPr id="3" name="Footer Placeholder 2">
            <a:extLst>
              <a:ext uri="{FF2B5EF4-FFF2-40B4-BE49-F238E27FC236}">
                <a16:creationId xmlns:a16="http://schemas.microsoft.com/office/drawing/2014/main" id="{73216ACD-5B1C-8CAA-D5E7-D4F3C16C0688}"/>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E28E1AD6-02E3-3E25-1567-1E564FC85E7C}"/>
              </a:ext>
            </a:extLst>
          </p:cNvPr>
          <p:cNvSpPr>
            <a:spLocks noGrp="1"/>
          </p:cNvSpPr>
          <p:nvPr>
            <p:ph type="sldNum" sz="quarter" idx="12"/>
          </p:nvPr>
        </p:nvSpPr>
        <p:spPr/>
        <p:txBody>
          <a:bodyPr/>
          <a:lstStyle/>
          <a:p>
            <a:fld id="{FF93247A-1CE7-489B-B6C0-4CDFC61F0E8B}" type="slidenum">
              <a:rPr lang="en-IN" smtClean="0"/>
              <a:t>‹#›</a:t>
            </a:fld>
            <a:endParaRPr lang="en-IN"/>
          </a:p>
        </p:txBody>
      </p:sp>
    </p:spTree>
    <p:extLst>
      <p:ext uri="{BB962C8B-B14F-4D97-AF65-F5344CB8AC3E}">
        <p14:creationId xmlns:p14="http://schemas.microsoft.com/office/powerpoint/2010/main" val="40305918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D5A84-E054-74E4-BA9F-673372233F4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5B85093C-307B-88C8-97E8-96B7BC6623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74275A15-ACD3-EB6E-A3DD-D40F5C825C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E97174-1164-071E-EC91-1343BA8DD0C3}"/>
              </a:ext>
            </a:extLst>
          </p:cNvPr>
          <p:cNvSpPr>
            <a:spLocks noGrp="1"/>
          </p:cNvSpPr>
          <p:nvPr>
            <p:ph type="dt" sz="half" idx="10"/>
          </p:nvPr>
        </p:nvSpPr>
        <p:spPr/>
        <p:txBody>
          <a:bodyPr/>
          <a:lstStyle/>
          <a:p>
            <a:fld id="{D7CD7241-4D73-42EA-A49A-7F413B42ACC8}" type="datetimeFigureOut">
              <a:rPr lang="en-IN" smtClean="0"/>
              <a:t>25-11-2024</a:t>
            </a:fld>
            <a:endParaRPr lang="en-IN"/>
          </a:p>
        </p:txBody>
      </p:sp>
      <p:sp>
        <p:nvSpPr>
          <p:cNvPr id="6" name="Footer Placeholder 5">
            <a:extLst>
              <a:ext uri="{FF2B5EF4-FFF2-40B4-BE49-F238E27FC236}">
                <a16:creationId xmlns:a16="http://schemas.microsoft.com/office/drawing/2014/main" id="{301FBFB7-3801-B83A-52F6-D60D664C7FE1}"/>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1140DE03-9FE8-B2F8-5EDF-BE3CB2DEC5A5}"/>
              </a:ext>
            </a:extLst>
          </p:cNvPr>
          <p:cNvSpPr>
            <a:spLocks noGrp="1"/>
          </p:cNvSpPr>
          <p:nvPr>
            <p:ph type="sldNum" sz="quarter" idx="12"/>
          </p:nvPr>
        </p:nvSpPr>
        <p:spPr/>
        <p:txBody>
          <a:bodyPr/>
          <a:lstStyle/>
          <a:p>
            <a:fld id="{FF93247A-1CE7-489B-B6C0-4CDFC61F0E8B}" type="slidenum">
              <a:rPr lang="en-IN" smtClean="0"/>
              <a:t>‹#›</a:t>
            </a:fld>
            <a:endParaRPr lang="en-IN"/>
          </a:p>
        </p:txBody>
      </p:sp>
    </p:spTree>
    <p:extLst>
      <p:ext uri="{BB962C8B-B14F-4D97-AF65-F5344CB8AC3E}">
        <p14:creationId xmlns:p14="http://schemas.microsoft.com/office/powerpoint/2010/main" val="41418476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7653A-4B44-8A48-BFAF-F8FC9EA56FD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2315B4D2-7943-47E1-F32D-93A562F0658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DE21E250-EB66-9DB0-3AF7-0C6B9F7797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BF313E-AC87-4A01-4E04-811F54F2D8BE}"/>
              </a:ext>
            </a:extLst>
          </p:cNvPr>
          <p:cNvSpPr>
            <a:spLocks noGrp="1"/>
          </p:cNvSpPr>
          <p:nvPr>
            <p:ph type="dt" sz="half" idx="10"/>
          </p:nvPr>
        </p:nvSpPr>
        <p:spPr/>
        <p:txBody>
          <a:bodyPr/>
          <a:lstStyle/>
          <a:p>
            <a:fld id="{D7CD7241-4D73-42EA-A49A-7F413B42ACC8}" type="datetimeFigureOut">
              <a:rPr lang="en-IN" smtClean="0"/>
              <a:t>25-11-2024</a:t>
            </a:fld>
            <a:endParaRPr lang="en-IN"/>
          </a:p>
        </p:txBody>
      </p:sp>
      <p:sp>
        <p:nvSpPr>
          <p:cNvPr id="6" name="Footer Placeholder 5">
            <a:extLst>
              <a:ext uri="{FF2B5EF4-FFF2-40B4-BE49-F238E27FC236}">
                <a16:creationId xmlns:a16="http://schemas.microsoft.com/office/drawing/2014/main" id="{58C7B7CD-E38F-F55C-4BA7-FF8B9A38270D}"/>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9EDEC80C-8FEF-BBEF-204C-FEAA9CF0B751}"/>
              </a:ext>
            </a:extLst>
          </p:cNvPr>
          <p:cNvSpPr>
            <a:spLocks noGrp="1"/>
          </p:cNvSpPr>
          <p:nvPr>
            <p:ph type="sldNum" sz="quarter" idx="12"/>
          </p:nvPr>
        </p:nvSpPr>
        <p:spPr/>
        <p:txBody>
          <a:bodyPr/>
          <a:lstStyle/>
          <a:p>
            <a:fld id="{FF93247A-1CE7-489B-B6C0-4CDFC61F0E8B}" type="slidenum">
              <a:rPr lang="en-IN" smtClean="0"/>
              <a:t>‹#›</a:t>
            </a:fld>
            <a:endParaRPr lang="en-IN"/>
          </a:p>
        </p:txBody>
      </p:sp>
    </p:spTree>
    <p:extLst>
      <p:ext uri="{BB962C8B-B14F-4D97-AF65-F5344CB8AC3E}">
        <p14:creationId xmlns:p14="http://schemas.microsoft.com/office/powerpoint/2010/main" val="37380833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66C57-6796-F9F3-BD5F-8A8091E78F9B}"/>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6C743604-C1DF-B9DE-11A9-04FBE7BBD7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DEEAB908-FE1B-8570-C62E-A5FED0458063}"/>
              </a:ext>
            </a:extLst>
          </p:cNvPr>
          <p:cNvSpPr>
            <a:spLocks noGrp="1"/>
          </p:cNvSpPr>
          <p:nvPr>
            <p:ph type="dt" sz="half" idx="10"/>
          </p:nvPr>
        </p:nvSpPr>
        <p:spPr/>
        <p:txBody>
          <a:bodyPr/>
          <a:lstStyle/>
          <a:p>
            <a:fld id="{D7CD7241-4D73-42EA-A49A-7F413B42ACC8}" type="datetimeFigureOut">
              <a:rPr lang="en-IN" smtClean="0"/>
              <a:t>25-11-2024</a:t>
            </a:fld>
            <a:endParaRPr lang="en-IN"/>
          </a:p>
        </p:txBody>
      </p:sp>
      <p:sp>
        <p:nvSpPr>
          <p:cNvPr id="5" name="Footer Placeholder 4">
            <a:extLst>
              <a:ext uri="{FF2B5EF4-FFF2-40B4-BE49-F238E27FC236}">
                <a16:creationId xmlns:a16="http://schemas.microsoft.com/office/drawing/2014/main" id="{69B5617F-5CAE-909A-56A6-8E9737DD0578}"/>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EC68A79F-A9E0-AB4A-DD82-1045BE8BD79E}"/>
              </a:ext>
            </a:extLst>
          </p:cNvPr>
          <p:cNvSpPr>
            <a:spLocks noGrp="1"/>
          </p:cNvSpPr>
          <p:nvPr>
            <p:ph type="sldNum" sz="quarter" idx="12"/>
          </p:nvPr>
        </p:nvSpPr>
        <p:spPr/>
        <p:txBody>
          <a:bodyPr/>
          <a:lstStyle/>
          <a:p>
            <a:fld id="{FF93247A-1CE7-489B-B6C0-4CDFC61F0E8B}" type="slidenum">
              <a:rPr lang="en-IN" smtClean="0"/>
              <a:t>‹#›</a:t>
            </a:fld>
            <a:endParaRPr lang="en-IN"/>
          </a:p>
        </p:txBody>
      </p:sp>
    </p:spTree>
    <p:extLst>
      <p:ext uri="{BB962C8B-B14F-4D97-AF65-F5344CB8AC3E}">
        <p14:creationId xmlns:p14="http://schemas.microsoft.com/office/powerpoint/2010/main" val="18330154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74C2D6-B220-D75B-07E9-A052D36E95E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CA21694D-0EDE-4B82-2F0F-A9E6C58CFDF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6062EF8B-3541-79DC-0F3B-E2ABBCD83345}"/>
              </a:ext>
            </a:extLst>
          </p:cNvPr>
          <p:cNvSpPr>
            <a:spLocks noGrp="1"/>
          </p:cNvSpPr>
          <p:nvPr>
            <p:ph type="dt" sz="half" idx="10"/>
          </p:nvPr>
        </p:nvSpPr>
        <p:spPr/>
        <p:txBody>
          <a:bodyPr/>
          <a:lstStyle/>
          <a:p>
            <a:fld id="{D7CD7241-4D73-42EA-A49A-7F413B42ACC8}" type="datetimeFigureOut">
              <a:rPr lang="en-IN" smtClean="0"/>
              <a:t>25-11-2024</a:t>
            </a:fld>
            <a:endParaRPr lang="en-IN"/>
          </a:p>
        </p:txBody>
      </p:sp>
      <p:sp>
        <p:nvSpPr>
          <p:cNvPr id="5" name="Footer Placeholder 4">
            <a:extLst>
              <a:ext uri="{FF2B5EF4-FFF2-40B4-BE49-F238E27FC236}">
                <a16:creationId xmlns:a16="http://schemas.microsoft.com/office/drawing/2014/main" id="{3B495727-1092-81EC-E0F8-827314C91C00}"/>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1C025C6-3088-9F60-D473-75E7A47A8AD4}"/>
              </a:ext>
            </a:extLst>
          </p:cNvPr>
          <p:cNvSpPr>
            <a:spLocks noGrp="1"/>
          </p:cNvSpPr>
          <p:nvPr>
            <p:ph type="sldNum" sz="quarter" idx="12"/>
          </p:nvPr>
        </p:nvSpPr>
        <p:spPr/>
        <p:txBody>
          <a:bodyPr/>
          <a:lstStyle/>
          <a:p>
            <a:fld id="{FF93247A-1CE7-489B-B6C0-4CDFC61F0E8B}" type="slidenum">
              <a:rPr lang="en-IN" smtClean="0"/>
              <a:t>‹#›</a:t>
            </a:fld>
            <a:endParaRPr lang="en-IN"/>
          </a:p>
        </p:txBody>
      </p:sp>
    </p:spTree>
    <p:extLst>
      <p:ext uri="{BB962C8B-B14F-4D97-AF65-F5344CB8AC3E}">
        <p14:creationId xmlns:p14="http://schemas.microsoft.com/office/powerpoint/2010/main" val="1793045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131C1FE-CC2C-19B3-0253-1D93BBA900A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629553EA-E000-0849-5190-48F0887EFA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A0DBF5FE-2343-C48E-52A2-862E60C5F8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CD7241-4D73-42EA-A49A-7F413B42ACC8}" type="datetimeFigureOut">
              <a:rPr lang="en-IN" smtClean="0"/>
              <a:t>25-11-2024</a:t>
            </a:fld>
            <a:endParaRPr lang="en-IN"/>
          </a:p>
        </p:txBody>
      </p:sp>
      <p:sp>
        <p:nvSpPr>
          <p:cNvPr id="5" name="Footer Placeholder 4">
            <a:extLst>
              <a:ext uri="{FF2B5EF4-FFF2-40B4-BE49-F238E27FC236}">
                <a16:creationId xmlns:a16="http://schemas.microsoft.com/office/drawing/2014/main" id="{46859309-AEA3-8702-1674-D8567600107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71E901A6-68A9-47A9-A237-FDC0D275F8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93247A-1CE7-489B-B6C0-4CDFC61F0E8B}" type="slidenum">
              <a:rPr lang="en-IN" smtClean="0"/>
              <a:t>‹#›</a:t>
            </a:fld>
            <a:endParaRPr lang="en-IN"/>
          </a:p>
        </p:txBody>
      </p:sp>
    </p:spTree>
    <p:extLst>
      <p:ext uri="{BB962C8B-B14F-4D97-AF65-F5344CB8AC3E}">
        <p14:creationId xmlns:p14="http://schemas.microsoft.com/office/powerpoint/2010/main" val="31835997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nidhityagi029@gmail.com" TargetMode="External"/><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hyperlink" Target="https://orcid.org/0000-0001-7162-4601" TargetMode="External"/><Relationship Id="rId4" Type="http://schemas.openxmlformats.org/officeDocument/2006/relationships/hyperlink" Target="mailto:nidhit@srmist.edu.in"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owerpoint Background, Photos, and Wallpaper for Free Download">
            <a:extLst>
              <a:ext uri="{FF2B5EF4-FFF2-40B4-BE49-F238E27FC236}">
                <a16:creationId xmlns:a16="http://schemas.microsoft.com/office/drawing/2014/main" id="{DC926854-BCDF-6156-5AB8-CBA281C96A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035931F6-DD52-3729-D5FB-825F198114FA}"/>
              </a:ext>
            </a:extLst>
          </p:cNvPr>
          <p:cNvSpPr>
            <a:spLocks noGrp="1"/>
          </p:cNvSpPr>
          <p:nvPr>
            <p:ph type="subTitle" idx="1"/>
          </p:nvPr>
        </p:nvSpPr>
        <p:spPr>
          <a:xfrm>
            <a:off x="424069" y="911846"/>
            <a:ext cx="11622158" cy="1655762"/>
          </a:xfrm>
        </p:spPr>
        <p:txBody>
          <a:bodyPr>
            <a:normAutofit/>
          </a:bodyPr>
          <a:lstStyle/>
          <a:p>
            <a:pPr>
              <a:lnSpc>
                <a:spcPct val="150000"/>
              </a:lnSpc>
            </a:pPr>
            <a:r>
              <a:rPr lang="en-US" b="1" dirty="0">
                <a:latin typeface="Times New Roman" panose="02020603050405020304" pitchFamily="18" charset="0"/>
                <a:cs typeface="Times New Roman" panose="02020603050405020304" pitchFamily="18" charset="0"/>
              </a:rPr>
              <a:t>DETERMINATION OF ANTIOXIDANT AND ANTI-INFLAMMATORY ACTIVITY OF ETHANOLIC EXTRACT OF AILANTHUS EXCELSA ON SHSY-5Y CELLS</a:t>
            </a:r>
            <a:endParaRPr lang="en-IN" b="1"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02F5EC0-3CBC-232D-7F9A-1AAF86B8B22D}"/>
              </a:ext>
            </a:extLst>
          </p:cNvPr>
          <p:cNvSpPr txBox="1"/>
          <p:nvPr/>
        </p:nvSpPr>
        <p:spPr>
          <a:xfrm>
            <a:off x="5830957" y="3385171"/>
            <a:ext cx="6096000" cy="3061864"/>
          </a:xfrm>
          <a:prstGeom prst="rect">
            <a:avLst/>
          </a:prstGeom>
          <a:noFill/>
        </p:spPr>
        <p:txBody>
          <a:bodyPr wrap="square">
            <a:spAutoFit/>
          </a:bodyPr>
          <a:lstStyle/>
          <a:p>
            <a:pPr algn="r">
              <a:lnSpc>
                <a:spcPct val="107000"/>
              </a:lnSpc>
              <a:spcAft>
                <a:spcPts val="800"/>
              </a:spcAft>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Bharti Verma1, Nidhi Tyagi1*</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r">
              <a:lnSpc>
                <a:spcPct val="107000"/>
              </a:lnSpc>
              <a:spcAft>
                <a:spcPts val="800"/>
              </a:spcAft>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1. SRM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Modinagar</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College of Pharmacy, SRM Institute of Science and Technology (Deemed to be University), Delhi-NCR Campus,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Modinagar</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Ghaziabad, Uttar Pradesh, 201204, India</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r">
              <a:lnSpc>
                <a:spcPct val="107000"/>
              </a:lnSpc>
              <a:spcAft>
                <a:spcPts val="800"/>
              </a:spcAft>
            </a:pPr>
            <a:r>
              <a:rPr lang="en-US" sz="1600" b="1" dirty="0">
                <a:effectLst/>
                <a:latin typeface="Times New Roman" panose="02020603050405020304" pitchFamily="18" charset="0"/>
                <a:ea typeface="Calibri" panose="020F0502020204030204" pitchFamily="34" charset="0"/>
                <a:cs typeface="Times New Roman" panose="02020603050405020304" pitchFamily="18" charset="0"/>
              </a:rPr>
              <a:t>Corresponding Author* Dr. Nidhi Tyagi Assistant Professor</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r">
              <a:lnSpc>
                <a:spcPct val="107000"/>
              </a:lnSpc>
              <a:spcAft>
                <a:spcPts val="800"/>
              </a:spcAft>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Department of Pharmacology,</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r">
              <a:lnSpc>
                <a:spcPct val="107000"/>
              </a:lnSpc>
              <a:spcAft>
                <a:spcPts val="800"/>
              </a:spcAft>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SRM Institute of Science and Technology</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r">
              <a:lnSpc>
                <a:spcPct val="107000"/>
              </a:lnSpc>
              <a:spcAft>
                <a:spcPts val="800"/>
              </a:spcAft>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Mail: </a:t>
            </a:r>
            <a:r>
              <a:rPr lang="en-US" sz="16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3"/>
              </a:rPr>
              <a:t>nidhityagi029@gmail.com</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4"/>
              </a:rPr>
              <a:t>nidhit@srmist.edu.in</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ORCID: </a:t>
            </a:r>
            <a:r>
              <a:rPr lang="en-US" sz="16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5"/>
              </a:rPr>
              <a:t>https://orcid.org/0000-0001-7162-4601</a:t>
            </a:r>
            <a:endParaRPr lang="en-IN"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89897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owerpoint Background, Photos, and Wallpaper for Free Download">
            <a:extLst>
              <a:ext uri="{FF2B5EF4-FFF2-40B4-BE49-F238E27FC236}">
                <a16:creationId xmlns:a16="http://schemas.microsoft.com/office/drawing/2014/main" id="{E2FFF679-4D7A-525D-4A77-594A98044D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05B03C8-70A4-8067-CE30-120B56ACC5EC}"/>
              </a:ext>
            </a:extLst>
          </p:cNvPr>
          <p:cNvSpPr txBox="1"/>
          <p:nvPr/>
        </p:nvSpPr>
        <p:spPr>
          <a:xfrm>
            <a:off x="371061" y="-102490"/>
            <a:ext cx="11410122" cy="916982"/>
          </a:xfrm>
          <a:prstGeom prst="rect">
            <a:avLst/>
          </a:prstGeom>
          <a:noFill/>
        </p:spPr>
        <p:txBody>
          <a:bodyPr wrap="square">
            <a:spAutoFit/>
          </a:bodyPr>
          <a:lstStyle/>
          <a:p>
            <a:pPr algn="ctr">
              <a:lnSpc>
                <a:spcPct val="150000"/>
              </a:lnSpc>
              <a:spcAft>
                <a:spcPts val="800"/>
              </a:spcAft>
            </a:pPr>
            <a:r>
              <a:rPr lang="en-US" sz="4000" b="1" dirty="0">
                <a:effectLst/>
                <a:latin typeface="Times New Roman" panose="02020603050405020304" pitchFamily="18" charset="0"/>
                <a:ea typeface="Calibri" panose="020F0502020204030204" pitchFamily="34" charset="0"/>
                <a:cs typeface="Mangal" panose="02040503050203030202" pitchFamily="18" charset="0"/>
              </a:rPr>
              <a:t>INTRODUCTION</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0F84F507-6B7A-BF2B-51E3-7130E68CF4D6}"/>
              </a:ext>
            </a:extLst>
          </p:cNvPr>
          <p:cNvSpPr txBox="1"/>
          <p:nvPr/>
        </p:nvSpPr>
        <p:spPr>
          <a:xfrm>
            <a:off x="185530" y="1003577"/>
            <a:ext cx="11820939" cy="5854423"/>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Ailanthus plants belonging to the Simaroubaceae family are of extreme</a:t>
            </a:r>
            <a:r>
              <a:rPr lang="en-US" sz="1800" b="1" dirty="0">
                <a:effectLst/>
                <a:latin typeface="Times New Roman" panose="02020603050405020304" pitchFamily="18" charset="0"/>
                <a:ea typeface="Calibri" panose="020F0502020204030204" pitchFamily="34" charset="0"/>
                <a:cs typeface="Mangal" panose="02040503050203030202" pitchFamily="18" charset="0"/>
              </a:rPr>
              <a:t>l</a:t>
            </a:r>
            <a:r>
              <a:rPr lang="en-US" sz="1800" dirty="0">
                <a:effectLst/>
                <a:latin typeface="Times New Roman" panose="02020603050405020304" pitchFamily="18" charset="0"/>
                <a:ea typeface="Calibri" panose="020F0502020204030204" pitchFamily="34" charset="0"/>
                <a:cs typeface="Mangal" panose="02040503050203030202" pitchFamily="18" charset="0"/>
              </a:rPr>
              <a:t>y valuable because of their numerous therapeutic benefits. </a:t>
            </a:r>
          </a:p>
          <a:p>
            <a:pPr marL="285750" indent="-285750" algn="just">
              <a:lnSpc>
                <a:spcPct val="150000"/>
              </a:lnSpc>
              <a:spcAft>
                <a:spcPts val="8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In traditional medicine, several portions of this plant are used to treat a wide range of diseases. It has been observed that the root bark has cytotoxic and anticancer properties in both animals and cell cultures. Extracts from stem bark shown strong antifungal and antibacterial properties.</a:t>
            </a:r>
          </a:p>
          <a:p>
            <a:pPr marL="285750" indent="-285750" algn="just">
              <a:lnSpc>
                <a:spcPct val="150000"/>
              </a:lnSpc>
              <a:spcAft>
                <a:spcPts val="8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The alcohol extract derived from the bark of leaves and stems demonstrates exceptionally strong anti-implantation and early abortifacient properties.</a:t>
            </a:r>
          </a:p>
          <a:p>
            <a:pPr marL="285750" indent="-285750" algn="just">
              <a:lnSpc>
                <a:spcPct val="150000"/>
              </a:lnSpc>
              <a:spcAft>
                <a:spcPts val="8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A.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excelsa</a:t>
            </a:r>
            <a:r>
              <a:rPr lang="en-US" sz="1800" dirty="0">
                <a:effectLst/>
                <a:latin typeface="Times New Roman" panose="02020603050405020304" pitchFamily="18" charset="0"/>
                <a:ea typeface="Calibri" panose="020F0502020204030204" pitchFamily="34" charset="0"/>
                <a:cs typeface="Mangal" panose="02040503050203030202" pitchFamily="18" charset="0"/>
              </a:rPr>
              <a:t> is filled with diverse chemical compounds with a wide range of possible biological uses such as sterols, alkaloids, phenols, terpenoids, flavonoids, and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quassinoides</a:t>
            </a:r>
            <a:r>
              <a:rPr lang="en-US" dirty="0">
                <a:latin typeface="Times New Roman" panose="02020603050405020304" pitchFamily="18" charset="0"/>
                <a:ea typeface="Calibri" panose="020F0502020204030204" pitchFamily="34" charset="0"/>
                <a:cs typeface="Mangal" panose="02040503050203030202" pitchFamily="18" charset="0"/>
              </a:rPr>
              <a:t>.</a:t>
            </a:r>
          </a:p>
          <a:p>
            <a:pPr marL="285750" indent="-285750" algn="just">
              <a:lnSpc>
                <a:spcPct val="150000"/>
              </a:lnSpc>
              <a:spcAft>
                <a:spcPts val="8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Since free radicals can trigger inflammatory reactions, antioxidants play a crucial role in reducing inflammation. Inflammatory diseases like arthritis, heart problems, and neurological disorders have been related to chronic oxidative stress. By lowering oxidative damage, plant species containing antioxidant property help to promote cellular health and modulate inflammatory pathways.</a:t>
            </a:r>
          </a:p>
        </p:txBody>
      </p:sp>
    </p:spTree>
    <p:extLst>
      <p:ext uri="{BB962C8B-B14F-4D97-AF65-F5344CB8AC3E}">
        <p14:creationId xmlns:p14="http://schemas.microsoft.com/office/powerpoint/2010/main" val="4433417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owerpoint Background, Photos, and Wallpaper for Free Download">
            <a:extLst>
              <a:ext uri="{FF2B5EF4-FFF2-40B4-BE49-F238E27FC236}">
                <a16:creationId xmlns:a16="http://schemas.microsoft.com/office/drawing/2014/main" id="{A3817D17-BBF8-936E-C370-81836DAE48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C7E5AFE-DFB2-54F0-8D20-F4B1E43DC73B}"/>
              </a:ext>
            </a:extLst>
          </p:cNvPr>
          <p:cNvSpPr txBox="1"/>
          <p:nvPr/>
        </p:nvSpPr>
        <p:spPr>
          <a:xfrm>
            <a:off x="212034" y="0"/>
            <a:ext cx="11516139" cy="916982"/>
          </a:xfrm>
          <a:prstGeom prst="rect">
            <a:avLst/>
          </a:prstGeom>
          <a:noFill/>
        </p:spPr>
        <p:txBody>
          <a:bodyPr wrap="square">
            <a:spAutoFit/>
          </a:bodyPr>
          <a:lstStyle/>
          <a:p>
            <a:pPr algn="ctr">
              <a:lnSpc>
                <a:spcPct val="150000"/>
              </a:lnSpc>
              <a:spcAft>
                <a:spcPts val="800"/>
              </a:spcAft>
            </a:pPr>
            <a:r>
              <a:rPr lang="en-US" sz="4000" b="1" dirty="0">
                <a:effectLst/>
                <a:latin typeface="Times New Roman" panose="02020603050405020304" pitchFamily="18" charset="0"/>
                <a:ea typeface="Calibri" panose="020F0502020204030204" pitchFamily="34" charset="0"/>
                <a:cs typeface="Mangal" panose="02040503050203030202" pitchFamily="18" charset="0"/>
              </a:rPr>
              <a:t>MATERIAL AND METHODS </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955CB9CB-6B1F-CC16-B66C-4E505E359200}"/>
              </a:ext>
            </a:extLst>
          </p:cNvPr>
          <p:cNvSpPr txBox="1"/>
          <p:nvPr/>
        </p:nvSpPr>
        <p:spPr>
          <a:xfrm>
            <a:off x="212034" y="1353228"/>
            <a:ext cx="11767931" cy="5131341"/>
          </a:xfrm>
          <a:prstGeom prst="rect">
            <a:avLst/>
          </a:prstGeom>
          <a:noFill/>
        </p:spPr>
        <p:txBody>
          <a:bodyPr wrap="square">
            <a:spAutoFit/>
          </a:bodyPr>
          <a:lstStyle/>
          <a:p>
            <a:pPr algn="just">
              <a:lnSpc>
                <a:spcPct val="150000"/>
              </a:lnSpc>
              <a:spcAft>
                <a:spcPts val="800"/>
              </a:spcAft>
            </a:pPr>
            <a:r>
              <a:rPr lang="en-US" sz="1800" b="1" dirty="0">
                <a:effectLst/>
                <a:latin typeface="Times New Roman" panose="02020603050405020304" pitchFamily="18" charset="0"/>
                <a:ea typeface="Calibri" panose="020F0502020204030204" pitchFamily="34" charset="0"/>
                <a:cs typeface="Mangal" panose="02040503050203030202" pitchFamily="18" charset="0"/>
              </a:rPr>
              <a:t>Preparation of Extract</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Plant material (stem bark) was purchased from Khari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Baoli</a:t>
            </a:r>
            <a:r>
              <a:rPr lang="en-US" sz="1800" dirty="0">
                <a:effectLst/>
                <a:latin typeface="Times New Roman" panose="02020603050405020304" pitchFamily="18" charset="0"/>
                <a:ea typeface="Calibri" panose="020F0502020204030204" pitchFamily="34" charset="0"/>
                <a:cs typeface="Mangal" panose="02040503050203030202" pitchFamily="18" charset="0"/>
              </a:rPr>
              <a:t>, Delhi, India, and authenticated at CCS University, Meerut, Uttar Pradesh, India. Firstly, the stem bark was properly washed, shade dried, grinded in powdered form, and finally extracted by cold maceration method using ethanol as a solvent. The obtained extract was reduced with a rotary evaporator, weighed, collected in a air tight container, and preserved in a refrigerator for further work.</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800" b="1" dirty="0">
                <a:effectLst/>
                <a:latin typeface="Times New Roman" panose="02020603050405020304" pitchFamily="18" charset="0"/>
                <a:ea typeface="Calibri" panose="020F0502020204030204" pitchFamily="34" charset="0"/>
                <a:cs typeface="Mangal" panose="02040503050203030202" pitchFamily="18" charset="0"/>
              </a:rPr>
              <a:t>Evaluation of total phenol and flavonoid content</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In this plant extract, the concentration of phenol was demonstrated by the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Folin</a:t>
            </a:r>
            <a:r>
              <a:rPr lang="en-US" sz="1800"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Ciocalteu</a:t>
            </a:r>
            <a:r>
              <a:rPr lang="en-US" sz="1800" dirty="0">
                <a:effectLst/>
                <a:latin typeface="Times New Roman" panose="02020603050405020304" pitchFamily="18" charset="0"/>
                <a:ea typeface="Calibri" panose="020F0502020204030204" pitchFamily="34" charset="0"/>
                <a:cs typeface="Mangal" panose="02040503050203030202" pitchFamily="18" charset="0"/>
              </a:rPr>
              <a:t> method used by Singleton et al., 1999 and total flavonoid by AlCl3 method described by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Ebrahimzadeh</a:t>
            </a:r>
            <a:r>
              <a:rPr lang="en-US" sz="1800" dirty="0">
                <a:effectLst/>
                <a:latin typeface="Times New Roman" panose="02020603050405020304" pitchFamily="18" charset="0"/>
                <a:ea typeface="Calibri" panose="020F0502020204030204" pitchFamily="34" charset="0"/>
                <a:cs typeface="Mangal" panose="02040503050203030202" pitchFamily="18" charset="0"/>
              </a:rPr>
              <a:t> et al., 2008.</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800" b="1" dirty="0">
                <a:effectLst/>
                <a:latin typeface="Times New Roman" panose="02020603050405020304" pitchFamily="18" charset="0"/>
                <a:ea typeface="Calibri" panose="020F0502020204030204" pitchFamily="34" charset="0"/>
                <a:cs typeface="Mangal" panose="02040503050203030202" pitchFamily="18" charset="0"/>
              </a:rPr>
              <a:t>Culture of cells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 The SHSY-5Y cells were cultured at 37°C in a humidified atmosphere with 5% CO2 in Dulbecco's Modified Eagle Medium (DMEM) supplemented with 10% fetal bovine serum (FBS), growth factors, and antibiotics.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655081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owerpoint Background, Photos, and Wallpaper for Free Download">
            <a:extLst>
              <a:ext uri="{FF2B5EF4-FFF2-40B4-BE49-F238E27FC236}">
                <a16:creationId xmlns:a16="http://schemas.microsoft.com/office/drawing/2014/main" id="{CD5AC548-3A4F-D35E-0D18-D889D9C5F3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7D71DAE-2384-AD74-1230-253DACDC18ED}"/>
              </a:ext>
            </a:extLst>
          </p:cNvPr>
          <p:cNvSpPr txBox="1"/>
          <p:nvPr/>
        </p:nvSpPr>
        <p:spPr>
          <a:xfrm>
            <a:off x="258418" y="104993"/>
            <a:ext cx="11675164" cy="6264792"/>
          </a:xfrm>
          <a:prstGeom prst="rect">
            <a:avLst/>
          </a:prstGeom>
          <a:noFill/>
        </p:spPr>
        <p:txBody>
          <a:bodyPr wrap="square">
            <a:spAutoFit/>
          </a:bodyPr>
          <a:lstStyle/>
          <a:p>
            <a:pPr algn="just">
              <a:lnSpc>
                <a:spcPct val="150000"/>
              </a:lnSpc>
              <a:spcAft>
                <a:spcPts val="800"/>
              </a:spcAft>
            </a:pPr>
            <a:r>
              <a:rPr lang="en-US" sz="1800" b="1" dirty="0">
                <a:effectLst/>
                <a:latin typeface="Times New Roman" panose="02020603050405020304" pitchFamily="18" charset="0"/>
                <a:ea typeface="Calibri" panose="020F0502020204030204" pitchFamily="34" charset="0"/>
                <a:cs typeface="Mangal" panose="02040503050203030202" pitchFamily="18" charset="0"/>
              </a:rPr>
              <a:t>DPPH assay</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The free radical scavenging activity of AEEE was evaluated by DPPH method used by Munda et. al., 2019 [11].</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800" b="1" dirty="0">
                <a:effectLst/>
                <a:latin typeface="Times New Roman" panose="02020603050405020304" pitchFamily="18" charset="0"/>
                <a:ea typeface="Calibri" panose="020F0502020204030204" pitchFamily="34" charset="0"/>
                <a:cs typeface="Mangal" panose="02040503050203030202" pitchFamily="18" charset="0"/>
              </a:rPr>
              <a:t>Cell viability Assay</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SH-SY5Y cells were cultured in high-glucose DMEM with 10% fetal bovine serum. The cytotoxicity of extract doses was evaluated using the MTT test. After 24 hours, cells were treated with various extract doses. After a 24-hour break, MTT was applied to each well, and the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iMarkTM</a:t>
            </a:r>
            <a:r>
              <a:rPr lang="en-US" sz="1800" dirty="0">
                <a:effectLst/>
                <a:latin typeface="Times New Roman" panose="02020603050405020304" pitchFamily="18" charset="0"/>
                <a:ea typeface="Calibri" panose="020F0502020204030204" pitchFamily="34" charset="0"/>
                <a:cs typeface="Mangal" panose="02040503050203030202" pitchFamily="18" charset="0"/>
              </a:rPr>
              <a:t> Microplate Absorbance Reader determined the absorbance </a:t>
            </a:r>
            <a:r>
              <a:rPr lang="en-US" dirty="0">
                <a:latin typeface="Times New Roman" panose="02020603050405020304" pitchFamily="18" charset="0"/>
                <a:ea typeface="Calibri" panose="020F0502020204030204" pitchFamily="34" charset="0"/>
                <a:cs typeface="Mangal" panose="02040503050203030202" pitchFamily="18" charset="0"/>
              </a:rPr>
              <a:t>.</a:t>
            </a:r>
          </a:p>
          <a:p>
            <a:pPr algn="just">
              <a:lnSpc>
                <a:spcPct val="150000"/>
              </a:lnSpc>
              <a:spcAft>
                <a:spcPts val="800"/>
              </a:spcAft>
            </a:pPr>
            <a:r>
              <a:rPr lang="en-US" sz="1800" b="1" dirty="0">
                <a:effectLst/>
                <a:latin typeface="Times New Roman" panose="02020603050405020304" pitchFamily="18" charset="0"/>
                <a:ea typeface="Calibri" panose="020F0502020204030204" pitchFamily="34" charset="0"/>
                <a:cs typeface="Mangal" panose="02040503050203030202" pitchFamily="18" charset="0"/>
              </a:rPr>
              <a:t>Determination of IL-6</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The concentration of interleukin-6 was determined by the method described.</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800" b="1" dirty="0">
                <a:effectLst/>
                <a:latin typeface="Times New Roman" panose="02020603050405020304" pitchFamily="18" charset="0"/>
                <a:ea typeface="Calibri" panose="020F0502020204030204" pitchFamily="34" charset="0"/>
                <a:cs typeface="Mangal" panose="02040503050203030202" pitchFamily="18" charset="0"/>
              </a:rPr>
              <a:t>Determination of GSH</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The study used SH-SY5Y cells to detect GSH levels, which were then stimulated with LPS for</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23 hours. The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DetectX</a:t>
            </a:r>
            <a:r>
              <a:rPr lang="en-US" sz="1800" dirty="0">
                <a:effectLst/>
                <a:latin typeface="Times New Roman" panose="02020603050405020304" pitchFamily="18" charset="0"/>
                <a:ea typeface="Calibri" panose="020F0502020204030204" pitchFamily="34" charset="0"/>
                <a:cs typeface="Mangal" panose="02040503050203030202" pitchFamily="18" charset="0"/>
              </a:rPr>
              <a:t> Glutathione Fluorescence Detection Kit and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iMARkTM</a:t>
            </a:r>
            <a:r>
              <a:rPr lang="en-US" sz="1800" dirty="0">
                <a:effectLst/>
                <a:latin typeface="Times New Roman" panose="02020603050405020304" pitchFamily="18" charset="0"/>
                <a:ea typeface="Calibri" panose="020F0502020204030204" pitchFamily="34" charset="0"/>
                <a:cs typeface="Mangal" panose="02040503050203030202" pitchFamily="18" charset="0"/>
              </a:rPr>
              <a:t> microplate absorbance reader were used to detect total and free GSH from cell lysate, with excitation and emission wavelengths set to 370-410 nm and 450 nm, respectively.</a:t>
            </a:r>
          </a:p>
        </p:txBody>
      </p:sp>
    </p:spTree>
    <p:extLst>
      <p:ext uri="{BB962C8B-B14F-4D97-AF65-F5344CB8AC3E}">
        <p14:creationId xmlns:p14="http://schemas.microsoft.com/office/powerpoint/2010/main" val="392391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owerpoint Background, Photos, and Wallpaper for Free Download">
            <a:extLst>
              <a:ext uri="{FF2B5EF4-FFF2-40B4-BE49-F238E27FC236}">
                <a16:creationId xmlns:a16="http://schemas.microsoft.com/office/drawing/2014/main" id="{02080641-E635-10FD-95B1-E925D3E9D5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C0AFE04-2A17-2680-0819-B1F599A24C18}"/>
              </a:ext>
            </a:extLst>
          </p:cNvPr>
          <p:cNvSpPr txBox="1"/>
          <p:nvPr/>
        </p:nvSpPr>
        <p:spPr>
          <a:xfrm>
            <a:off x="324678" y="704192"/>
            <a:ext cx="11542644" cy="3264163"/>
          </a:xfrm>
          <a:prstGeom prst="rect">
            <a:avLst/>
          </a:prstGeom>
          <a:noFill/>
        </p:spPr>
        <p:txBody>
          <a:bodyPr wrap="square">
            <a:spAutoFit/>
          </a:bodyPr>
          <a:lstStyle/>
          <a:p>
            <a:pPr algn="just">
              <a:lnSpc>
                <a:spcPct val="150000"/>
              </a:lnSpc>
              <a:spcAft>
                <a:spcPts val="800"/>
              </a:spcAft>
            </a:pPr>
            <a:r>
              <a:rPr lang="en-US" sz="1800" b="1" dirty="0">
                <a:effectLst/>
                <a:latin typeface="Times New Roman" panose="02020603050405020304" pitchFamily="18" charset="0"/>
                <a:ea typeface="Calibri" panose="020F0502020204030204" pitchFamily="34" charset="0"/>
                <a:cs typeface="Mangal" panose="02040503050203030202" pitchFamily="18" charset="0"/>
              </a:rPr>
              <a:t>Determination of MDA</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Enzyme-Linked Immunosorbent Assay was used to quantify the cell-permeable concentrations of MDA. A twelve-well plate with 125 SH-SY5Y cells was pre-treated with NAC and LPS for 23 hours. Cell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pelletization</a:t>
            </a:r>
            <a:r>
              <a:rPr lang="en-US" sz="1800" dirty="0">
                <a:effectLst/>
                <a:latin typeface="Times New Roman" panose="02020603050405020304" pitchFamily="18" charset="0"/>
                <a:ea typeface="Calibri" panose="020F0502020204030204" pitchFamily="34" charset="0"/>
                <a:cs typeface="Mangal" panose="02040503050203030202" pitchFamily="18" charset="0"/>
              </a:rPr>
              <a:t> was done, and liquid was collected. The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iMARkTM</a:t>
            </a:r>
            <a:r>
              <a:rPr lang="en-US" sz="1800" dirty="0">
                <a:effectLst/>
                <a:latin typeface="Times New Roman" panose="02020603050405020304" pitchFamily="18" charset="0"/>
                <a:ea typeface="Calibri" panose="020F0502020204030204" pitchFamily="34" charset="0"/>
                <a:cs typeface="Mangal" panose="02040503050203030202" pitchFamily="18" charset="0"/>
              </a:rPr>
              <a:t> microplate absorbance reader was used to read the samples at 450 nm.</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800" b="1" dirty="0">
                <a:effectLst/>
                <a:latin typeface="Times New Roman" panose="02020603050405020304" pitchFamily="18" charset="0"/>
                <a:ea typeface="Calibri" panose="020F0502020204030204" pitchFamily="34" charset="0"/>
                <a:cs typeface="Mangal" panose="02040503050203030202" pitchFamily="18" charset="0"/>
              </a:rPr>
              <a:t>Statistical analysis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The study used Graph Pad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Prismsoftware</a:t>
            </a:r>
            <a:r>
              <a:rPr lang="en-US" sz="1800" dirty="0">
                <a:effectLst/>
                <a:latin typeface="Times New Roman" panose="02020603050405020304" pitchFamily="18" charset="0"/>
                <a:ea typeface="Calibri" panose="020F0502020204030204" pitchFamily="34" charset="0"/>
                <a:cs typeface="Mangal" panose="02040503050203030202" pitchFamily="18" charset="0"/>
              </a:rPr>
              <a:t>, Version 5.01, to interpret results using T-test, One- way ANOVA, and Tukey post hoc test, with p&lt;0.05 probability value.</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41807350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Powerpoint Background, Photos, and Wallpaper for Free Download">
            <a:extLst>
              <a:ext uri="{FF2B5EF4-FFF2-40B4-BE49-F238E27FC236}">
                <a16:creationId xmlns:a16="http://schemas.microsoft.com/office/drawing/2014/main" id="{92EDB964-09DB-1B96-18EF-5945FD375D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277B923-76E9-46BC-F27D-D12A3636FE98}"/>
              </a:ext>
            </a:extLst>
          </p:cNvPr>
          <p:cNvSpPr txBox="1"/>
          <p:nvPr/>
        </p:nvSpPr>
        <p:spPr>
          <a:xfrm>
            <a:off x="344556" y="278295"/>
            <a:ext cx="11502887" cy="916982"/>
          </a:xfrm>
          <a:prstGeom prst="rect">
            <a:avLst/>
          </a:prstGeom>
          <a:noFill/>
        </p:spPr>
        <p:txBody>
          <a:bodyPr wrap="square">
            <a:spAutoFit/>
          </a:bodyPr>
          <a:lstStyle/>
          <a:p>
            <a:pPr algn="ctr">
              <a:lnSpc>
                <a:spcPct val="150000"/>
              </a:lnSpc>
              <a:spcAft>
                <a:spcPts val="800"/>
              </a:spcAft>
            </a:pPr>
            <a:r>
              <a:rPr lang="en-US" sz="4000" b="1" dirty="0">
                <a:effectLst/>
                <a:latin typeface="Times New Roman" panose="02020603050405020304" pitchFamily="18" charset="0"/>
                <a:ea typeface="Calibri" panose="020F0502020204030204" pitchFamily="34" charset="0"/>
                <a:cs typeface="Mangal" panose="02040503050203030202" pitchFamily="18" charset="0"/>
              </a:rPr>
              <a:t>RESULTS</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6145FA24-9B8B-807B-F38D-D4D554753A62}"/>
              </a:ext>
            </a:extLst>
          </p:cNvPr>
          <p:cNvSpPr txBox="1"/>
          <p:nvPr/>
        </p:nvSpPr>
        <p:spPr>
          <a:xfrm>
            <a:off x="344556" y="1195277"/>
            <a:ext cx="5883966" cy="5541517"/>
          </a:xfrm>
          <a:prstGeom prst="rect">
            <a:avLst/>
          </a:prstGeom>
          <a:noFill/>
        </p:spPr>
        <p:txBody>
          <a:bodyPr wrap="square">
            <a:spAutoFit/>
          </a:bodyPr>
          <a:lstStyle/>
          <a:p>
            <a:pPr algn="just">
              <a:lnSpc>
                <a:spcPct val="150000"/>
              </a:lnSpc>
              <a:spcAft>
                <a:spcPts val="800"/>
              </a:spcAft>
            </a:pPr>
            <a:r>
              <a:rPr lang="en-US" sz="1800" b="1" u="sng" dirty="0">
                <a:effectLst/>
                <a:latin typeface="Times New Roman" panose="02020603050405020304" pitchFamily="18" charset="0"/>
                <a:ea typeface="Calibri" panose="020F0502020204030204" pitchFamily="34" charset="0"/>
                <a:cs typeface="Mangal" panose="02040503050203030202" pitchFamily="18" charset="0"/>
              </a:rPr>
              <a:t>Total phenol and flavonoid concentration</a:t>
            </a:r>
            <a:endParaRPr lang="en-IN" sz="1600" u="sng"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The anti-oxidant potential which was observed as 39.51±0.167 mg GAE/gm and 24.92±0.261 mg QE/gm respectively</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800" b="1" u="sng" dirty="0">
                <a:effectLst/>
                <a:latin typeface="Times New Roman" panose="02020603050405020304" pitchFamily="18" charset="0"/>
                <a:ea typeface="Calibri" panose="020F0502020204030204" pitchFamily="34" charset="0"/>
                <a:cs typeface="Mangal" panose="02040503050203030202" pitchFamily="18" charset="0"/>
              </a:rPr>
              <a:t>Inhibitory activity of AEEE on DPPH</a:t>
            </a:r>
            <a:endParaRPr lang="en-IN" sz="1600" u="sng"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Significant percentage inhibition was observed by AEEE (78.751±0.005 %) which was compared with ascorbic acid ((89.165±0.233 %). (Figure-1).</a:t>
            </a:r>
          </a:p>
          <a:p>
            <a:pPr>
              <a:lnSpc>
                <a:spcPct val="150000"/>
              </a:lnSpc>
              <a:spcAft>
                <a:spcPts val="800"/>
              </a:spcAft>
            </a:pPr>
            <a:r>
              <a:rPr lang="en-US" sz="1800" b="1" u="sng" dirty="0">
                <a:effectLst/>
                <a:latin typeface="Times New Roman" panose="02020603050405020304" pitchFamily="18" charset="0"/>
                <a:ea typeface="Calibri" panose="020F0502020204030204" pitchFamily="34" charset="0"/>
                <a:cs typeface="Mangal" panose="02040503050203030202" pitchFamily="18" charset="0"/>
              </a:rPr>
              <a:t>Inhibitory activity of AEEE on cell viability </a:t>
            </a:r>
            <a:endParaRPr lang="en-IN" sz="1800" u="sng"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The plant extract AEEE decreased the concentration the percentage of cell viability when treated with different doses (200-1200 µg/ml) (p&lt;0.0001).(Figure-2).</a:t>
            </a:r>
          </a:p>
        </p:txBody>
      </p:sp>
      <p:pic>
        <p:nvPicPr>
          <p:cNvPr id="6" name="Picture 5">
            <a:extLst>
              <a:ext uri="{FF2B5EF4-FFF2-40B4-BE49-F238E27FC236}">
                <a16:creationId xmlns:a16="http://schemas.microsoft.com/office/drawing/2014/main" id="{3C27601E-EDDE-E707-86BD-3146C9E57221}"/>
              </a:ext>
            </a:extLst>
          </p:cNvPr>
          <p:cNvPicPr>
            <a:picLocks noChangeAspect="1"/>
          </p:cNvPicPr>
          <p:nvPr/>
        </p:nvPicPr>
        <p:blipFill>
          <a:blip r:embed="rId3"/>
          <a:stretch>
            <a:fillRect/>
          </a:stretch>
        </p:blipFill>
        <p:spPr>
          <a:xfrm>
            <a:off x="6546049" y="1195276"/>
            <a:ext cx="5540751" cy="3389975"/>
          </a:xfrm>
          <a:prstGeom prst="rect">
            <a:avLst/>
          </a:prstGeom>
        </p:spPr>
      </p:pic>
      <p:sp>
        <p:nvSpPr>
          <p:cNvPr id="8" name="TextBox 7">
            <a:extLst>
              <a:ext uri="{FF2B5EF4-FFF2-40B4-BE49-F238E27FC236}">
                <a16:creationId xmlns:a16="http://schemas.microsoft.com/office/drawing/2014/main" id="{DF43C1F4-B19D-45B0-7586-52DB56081EEE}"/>
              </a:ext>
            </a:extLst>
          </p:cNvPr>
          <p:cNvSpPr txBox="1"/>
          <p:nvPr/>
        </p:nvSpPr>
        <p:spPr>
          <a:xfrm>
            <a:off x="7064226" y="4643240"/>
            <a:ext cx="5022574" cy="463397"/>
          </a:xfrm>
          <a:prstGeom prst="rect">
            <a:avLst/>
          </a:prstGeom>
          <a:noFill/>
        </p:spPr>
        <p:txBody>
          <a:bodyPr wrap="square">
            <a:spAutoFit/>
          </a:bodyPr>
          <a:lstStyle/>
          <a:p>
            <a:pPr algn="ctr">
              <a:lnSpc>
                <a:spcPct val="150000"/>
              </a:lnSpc>
              <a:spcAft>
                <a:spcPts val="800"/>
              </a:spcAft>
            </a:pPr>
            <a:r>
              <a:rPr lang="en-US" sz="1800" b="1" dirty="0">
                <a:effectLst/>
                <a:latin typeface="Times New Roman" panose="02020603050405020304" pitchFamily="18" charset="0"/>
                <a:ea typeface="Calibri" panose="020F0502020204030204" pitchFamily="34" charset="0"/>
                <a:cs typeface="Mangal" panose="02040503050203030202" pitchFamily="18" charset="0"/>
              </a:rPr>
              <a:t>Figure:1 Antioxidant potential of AEEE.</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4446216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Powerpoint Background, Photos, and Wallpaper for Free Download">
            <a:extLst>
              <a:ext uri="{FF2B5EF4-FFF2-40B4-BE49-F238E27FC236}">
                <a16:creationId xmlns:a16="http://schemas.microsoft.com/office/drawing/2014/main" id="{CAAFBFE7-36E6-4FF9-B307-DDFFA26728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9770EB87-3C48-527D-2EF4-1E2B38A7ABAB}"/>
              </a:ext>
            </a:extLst>
          </p:cNvPr>
          <p:cNvPicPr>
            <a:picLocks noChangeAspect="1"/>
          </p:cNvPicPr>
          <p:nvPr/>
        </p:nvPicPr>
        <p:blipFill>
          <a:blip r:embed="rId3"/>
          <a:stretch>
            <a:fillRect/>
          </a:stretch>
        </p:blipFill>
        <p:spPr>
          <a:xfrm>
            <a:off x="7258877" y="280060"/>
            <a:ext cx="3263349" cy="2791023"/>
          </a:xfrm>
          <a:prstGeom prst="rect">
            <a:avLst/>
          </a:prstGeom>
        </p:spPr>
      </p:pic>
      <p:sp>
        <p:nvSpPr>
          <p:cNvPr id="4" name="TextBox 3">
            <a:extLst>
              <a:ext uri="{FF2B5EF4-FFF2-40B4-BE49-F238E27FC236}">
                <a16:creationId xmlns:a16="http://schemas.microsoft.com/office/drawing/2014/main" id="{B319135B-A638-83B9-C989-6C2ACE4D9C58}"/>
              </a:ext>
            </a:extLst>
          </p:cNvPr>
          <p:cNvSpPr txBox="1"/>
          <p:nvPr/>
        </p:nvSpPr>
        <p:spPr>
          <a:xfrm>
            <a:off x="6374296" y="3197301"/>
            <a:ext cx="5118653" cy="463397"/>
          </a:xfrm>
          <a:prstGeom prst="rect">
            <a:avLst/>
          </a:prstGeom>
          <a:noFill/>
        </p:spPr>
        <p:txBody>
          <a:bodyPr wrap="square">
            <a:spAutoFit/>
          </a:bodyPr>
          <a:lstStyle/>
          <a:p>
            <a:pPr algn="ctr">
              <a:lnSpc>
                <a:spcPct val="150000"/>
              </a:lnSpc>
              <a:spcAft>
                <a:spcPts val="8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Figure:2 Cytotoxic effect of AEEE.</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6" name="TextBox 5">
            <a:extLst>
              <a:ext uri="{FF2B5EF4-FFF2-40B4-BE49-F238E27FC236}">
                <a16:creationId xmlns:a16="http://schemas.microsoft.com/office/drawing/2014/main" id="{18DFEC96-2F50-CDB6-E261-32E2220A20B1}"/>
              </a:ext>
            </a:extLst>
          </p:cNvPr>
          <p:cNvSpPr txBox="1"/>
          <p:nvPr/>
        </p:nvSpPr>
        <p:spPr>
          <a:xfrm>
            <a:off x="278296" y="887516"/>
            <a:ext cx="6096000" cy="4886209"/>
          </a:xfrm>
          <a:prstGeom prst="rect">
            <a:avLst/>
          </a:prstGeom>
          <a:noFill/>
        </p:spPr>
        <p:txBody>
          <a:bodyPr wrap="square">
            <a:spAutoFit/>
          </a:bodyPr>
          <a:lstStyle/>
          <a:p>
            <a:pPr algn="just">
              <a:lnSpc>
                <a:spcPct val="150000"/>
              </a:lnSpc>
              <a:spcAft>
                <a:spcPts val="8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After treatment of the cells, cell viability was measured according to the concentration of formazan produced by mitochondrial dehydrogenase enzymes in the cells and compared to the untreated cells. Data were measured by One-way ANOVA followed by Tukey post hoc test and represented as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mean±SEM</a:t>
            </a:r>
            <a:r>
              <a:rPr lang="en-US" sz="1800" dirty="0">
                <a:effectLst/>
                <a:latin typeface="Times New Roman" panose="02020603050405020304" pitchFamily="18" charset="0"/>
                <a:ea typeface="Calibri" panose="020F0502020204030204" pitchFamily="34" charset="0"/>
                <a:cs typeface="Mangal" panose="02040503050203030202" pitchFamily="18" charset="0"/>
              </a:rPr>
              <a:t>. p&lt;0.05.b, c, d, e, f, g, h versus a.</a:t>
            </a:r>
          </a:p>
          <a:p>
            <a:pPr algn="just">
              <a:lnSpc>
                <a:spcPct val="150000"/>
              </a:lnSpc>
              <a:spcAft>
                <a:spcPts val="800"/>
              </a:spcAft>
            </a:pPr>
            <a:r>
              <a:rPr lang="en-US" sz="1800" b="1" u="sng" dirty="0">
                <a:effectLst/>
                <a:latin typeface="Times New Roman" panose="02020603050405020304" pitchFamily="18" charset="0"/>
                <a:ea typeface="Calibri" panose="020F0502020204030204" pitchFamily="34" charset="0"/>
                <a:cs typeface="Mangal" panose="02040503050203030202" pitchFamily="18" charset="0"/>
              </a:rPr>
              <a:t>Inhibitory activity of AEEE on IL-6</a:t>
            </a:r>
            <a:endParaRPr lang="en-IN" sz="1800" u="sng"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The plant extract AEEE at a dose 200 µg/ml decreased the concentration of IL-6 more significantly than the dose 100 µg/ml as compared to LPS treated cells (p&lt;0.001).(Figure-3).</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pic>
        <p:nvPicPr>
          <p:cNvPr id="7" name="image5.jpeg">
            <a:extLst>
              <a:ext uri="{FF2B5EF4-FFF2-40B4-BE49-F238E27FC236}">
                <a16:creationId xmlns:a16="http://schemas.microsoft.com/office/drawing/2014/main" id="{909110E2-4EFF-C9C2-A93E-654A4EBF253F}"/>
              </a:ext>
            </a:extLst>
          </p:cNvPr>
          <p:cNvPicPr>
            <a:picLocks noChangeAspect="1"/>
          </p:cNvPicPr>
          <p:nvPr/>
        </p:nvPicPr>
        <p:blipFill>
          <a:blip r:embed="rId4" cstate="print"/>
          <a:stretch>
            <a:fillRect/>
          </a:stretch>
        </p:blipFill>
        <p:spPr>
          <a:xfrm>
            <a:off x="7079131" y="3983660"/>
            <a:ext cx="4182745" cy="1790065"/>
          </a:xfrm>
          <a:prstGeom prst="rect">
            <a:avLst/>
          </a:prstGeom>
        </p:spPr>
      </p:pic>
      <p:sp>
        <p:nvSpPr>
          <p:cNvPr id="9" name="TextBox 8">
            <a:extLst>
              <a:ext uri="{FF2B5EF4-FFF2-40B4-BE49-F238E27FC236}">
                <a16:creationId xmlns:a16="http://schemas.microsoft.com/office/drawing/2014/main" id="{DB63BA83-A36A-E87D-9450-7B0D5A69F841}"/>
              </a:ext>
            </a:extLst>
          </p:cNvPr>
          <p:cNvSpPr txBox="1"/>
          <p:nvPr/>
        </p:nvSpPr>
        <p:spPr>
          <a:xfrm>
            <a:off x="5512904" y="6017926"/>
            <a:ext cx="6096000" cy="463397"/>
          </a:xfrm>
          <a:prstGeom prst="rect">
            <a:avLst/>
          </a:prstGeom>
          <a:noFill/>
        </p:spPr>
        <p:txBody>
          <a:bodyPr wrap="square">
            <a:spAutoFit/>
          </a:bodyPr>
          <a:lstStyle/>
          <a:p>
            <a:pPr algn="ctr">
              <a:lnSpc>
                <a:spcPct val="150000"/>
              </a:lnSpc>
              <a:spcAft>
                <a:spcPts val="800"/>
              </a:spcAft>
            </a:pPr>
            <a:r>
              <a:rPr lang="en-US" sz="1800" b="1" dirty="0">
                <a:effectLst/>
                <a:latin typeface="Times New Roman" panose="02020603050405020304" pitchFamily="18" charset="0"/>
                <a:ea typeface="Calibri" panose="020F0502020204030204" pitchFamily="34" charset="0"/>
                <a:cs typeface="Mangal" panose="02040503050203030202" pitchFamily="18" charset="0"/>
              </a:rPr>
              <a:t>Figure:3 Inhibitory activity of AEEE on IL-6 concentration.</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668358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owerpoint Background, Photos, and Wallpaper for Free Download">
            <a:extLst>
              <a:ext uri="{FF2B5EF4-FFF2-40B4-BE49-F238E27FC236}">
                <a16:creationId xmlns:a16="http://schemas.microsoft.com/office/drawing/2014/main" id="{9810AB0A-8F9C-2C75-DC2E-BBFA722D42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3D4D348-4DB4-F0EE-9E2D-777B4E9107AE}"/>
              </a:ext>
            </a:extLst>
          </p:cNvPr>
          <p:cNvSpPr txBox="1"/>
          <p:nvPr/>
        </p:nvSpPr>
        <p:spPr>
          <a:xfrm>
            <a:off x="304800" y="152614"/>
            <a:ext cx="11582400" cy="916982"/>
          </a:xfrm>
          <a:prstGeom prst="rect">
            <a:avLst/>
          </a:prstGeom>
          <a:noFill/>
        </p:spPr>
        <p:txBody>
          <a:bodyPr wrap="square">
            <a:spAutoFit/>
          </a:bodyPr>
          <a:lstStyle/>
          <a:p>
            <a:pPr algn="ctr">
              <a:lnSpc>
                <a:spcPct val="150000"/>
              </a:lnSpc>
              <a:spcAft>
                <a:spcPts val="800"/>
              </a:spcAft>
            </a:pPr>
            <a:r>
              <a:rPr lang="en-US" sz="4000" b="1" dirty="0">
                <a:effectLst/>
                <a:latin typeface="Times New Roman" panose="02020603050405020304" pitchFamily="18" charset="0"/>
                <a:ea typeface="Calibri" panose="020F0502020204030204" pitchFamily="34" charset="0"/>
                <a:cs typeface="Mangal" panose="02040503050203030202" pitchFamily="18" charset="0"/>
              </a:rPr>
              <a:t>CONCLUSION</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DE750A72-128A-8FEF-8D8F-DB5CCE8170E5}"/>
              </a:ext>
            </a:extLst>
          </p:cNvPr>
          <p:cNvSpPr txBox="1"/>
          <p:nvPr/>
        </p:nvSpPr>
        <p:spPr>
          <a:xfrm>
            <a:off x="304800" y="1258280"/>
            <a:ext cx="11582400" cy="4510658"/>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The ethanolic extract of A.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excelsa</a:t>
            </a:r>
            <a:r>
              <a:rPr lang="en-US" sz="1800" dirty="0">
                <a:effectLst/>
                <a:latin typeface="Times New Roman" panose="02020603050405020304" pitchFamily="18" charset="0"/>
                <a:ea typeface="Calibri" panose="020F0502020204030204" pitchFamily="34" charset="0"/>
                <a:cs typeface="Mangal" panose="02040503050203030202" pitchFamily="18" charset="0"/>
              </a:rPr>
              <a:t> has demonstrated antioxidant and anti-inflammatory properties due to its high concentration of phenols and flavonoids, demonstrating notable radical scavenging activity in the phytochemical study. </a:t>
            </a:r>
          </a:p>
          <a:p>
            <a:pPr marL="285750" indent="-285750" algn="just">
              <a:lnSpc>
                <a:spcPct val="150000"/>
              </a:lnSpc>
              <a:spcAft>
                <a:spcPts val="8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The stem ark of this plant has also showed anti- inflammatory activity, reducing IL-6 concentration, MDA and increasing GSH. Further studies are needed to identify compounds responsible for these effects. The anti-oxidant and anti-inflammatory activity of this plant suggested that it could be a therapeutic potential for the treatment of various neurological diseases.</a:t>
            </a:r>
            <a:endParaRPr lang="en-IN" sz="1600" dirty="0">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800" b="1" dirty="0">
                <a:effectLst/>
                <a:latin typeface="Times New Roman" panose="02020603050405020304" pitchFamily="18" charset="0"/>
                <a:ea typeface="Calibri" panose="020F0502020204030204" pitchFamily="34" charset="0"/>
                <a:cs typeface="Mangal" panose="02040503050203030202" pitchFamily="18" charset="0"/>
              </a:rPr>
              <a:t>Acknowledgement</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The authors would like to acknowledge SRM Institute of Science and Technology, Delhi-NCR Campus, India. We also acknowledge MIT College of Pharmacy and MET Faculty of Pharmacy to give us opportunity to publish work in their conference proceeding.</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2533106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owerpoint Background, Photos, and Wallpaper for Free Download">
            <a:extLst>
              <a:ext uri="{FF2B5EF4-FFF2-40B4-BE49-F238E27FC236}">
                <a16:creationId xmlns:a16="http://schemas.microsoft.com/office/drawing/2014/main" id="{89103455-CD0A-0997-B9D7-A740F06815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B6E5DD2-53B1-B91F-F59D-2460A02303A0}"/>
              </a:ext>
            </a:extLst>
          </p:cNvPr>
          <p:cNvSpPr txBox="1"/>
          <p:nvPr/>
        </p:nvSpPr>
        <p:spPr>
          <a:xfrm>
            <a:off x="357809" y="162553"/>
            <a:ext cx="11145078" cy="916982"/>
          </a:xfrm>
          <a:prstGeom prst="rect">
            <a:avLst/>
          </a:prstGeom>
          <a:noFill/>
        </p:spPr>
        <p:txBody>
          <a:bodyPr wrap="square">
            <a:spAutoFit/>
          </a:bodyPr>
          <a:lstStyle/>
          <a:p>
            <a:pPr algn="ctr">
              <a:lnSpc>
                <a:spcPct val="150000"/>
              </a:lnSpc>
              <a:spcAft>
                <a:spcPts val="800"/>
              </a:spcAft>
            </a:pPr>
            <a:r>
              <a:rPr lang="en-US" sz="4000" b="1" dirty="0">
                <a:effectLst/>
                <a:latin typeface="Times New Roman" panose="02020603050405020304" pitchFamily="18" charset="0"/>
                <a:ea typeface="Calibri" panose="020F0502020204030204" pitchFamily="34" charset="0"/>
                <a:cs typeface="Mangal" panose="02040503050203030202" pitchFamily="18" charset="0"/>
              </a:rPr>
              <a:t>REFERENCES</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05A121C4-B201-BC88-2D1C-2C499F0E1295}"/>
              </a:ext>
            </a:extLst>
          </p:cNvPr>
          <p:cNvSpPr txBox="1"/>
          <p:nvPr/>
        </p:nvSpPr>
        <p:spPr>
          <a:xfrm>
            <a:off x="132522" y="1411358"/>
            <a:ext cx="11595652" cy="4618380"/>
          </a:xfrm>
          <a:prstGeom prst="rect">
            <a:avLst/>
          </a:prstGeom>
          <a:noFill/>
        </p:spPr>
        <p:txBody>
          <a:bodyPr wrap="square">
            <a:spAutoFit/>
          </a:bodyPr>
          <a:lstStyle/>
          <a:p>
            <a:pPr marL="342900" lvl="0" indent="-342900" algn="just">
              <a:lnSpc>
                <a:spcPct val="150000"/>
              </a:lnSpc>
              <a:buFont typeface="+mj-lt"/>
              <a:buAutoNum type="arabicPeriod"/>
            </a:pPr>
            <a:r>
              <a:rPr lang="en-US" sz="1800" dirty="0">
                <a:effectLst/>
                <a:latin typeface="Times New Roman" panose="02020603050405020304" pitchFamily="18" charset="0"/>
                <a:ea typeface="Calibri" panose="020F0502020204030204" pitchFamily="34" charset="0"/>
                <a:cs typeface="Mangal" panose="02040503050203030202" pitchFamily="18" charset="0"/>
              </a:rPr>
              <a:t>Rashed K, Said A, Ho-</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kim</a:t>
            </a:r>
            <a:r>
              <a:rPr lang="en-US" sz="1800" dirty="0">
                <a:effectLst/>
                <a:latin typeface="Times New Roman" panose="02020603050405020304" pitchFamily="18" charset="0"/>
                <a:ea typeface="Calibri" panose="020F0502020204030204" pitchFamily="34" charset="0"/>
                <a:cs typeface="Mangal" panose="02040503050203030202" pitchFamily="18" charset="0"/>
              </a:rPr>
              <a:t> C. Effect of Ailanthus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altissima</a:t>
            </a:r>
            <a:r>
              <a:rPr lang="en-US" sz="1800" dirty="0">
                <a:effectLst/>
                <a:latin typeface="Times New Roman" panose="02020603050405020304" pitchFamily="18" charset="0"/>
                <a:ea typeface="Calibri" panose="020F0502020204030204" pitchFamily="34" charset="0"/>
                <a:cs typeface="Mangal" panose="02040503050203030202" pitchFamily="18" charset="0"/>
              </a:rPr>
              <a:t> (Mill.) Swingle and Ailanthus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excelsa</a:t>
            </a:r>
            <a:r>
              <a:rPr lang="en-US" sz="1800"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Roxb</a:t>
            </a:r>
            <a:r>
              <a:rPr lang="en-US" sz="1800" dirty="0">
                <a:effectLst/>
                <a:latin typeface="Times New Roman" panose="02020603050405020304" pitchFamily="18" charset="0"/>
                <a:ea typeface="Calibri" panose="020F0502020204030204" pitchFamily="34" charset="0"/>
                <a:cs typeface="Mangal" panose="02040503050203030202" pitchFamily="18" charset="0"/>
              </a:rPr>
              <a:t>) stem bark extracts on streptozotocin induced diabetes. Reviews of Progress. 2013;1(14):1-5.</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US" sz="1800" dirty="0">
                <a:effectLst/>
                <a:latin typeface="Times New Roman" panose="02020603050405020304" pitchFamily="18" charset="0"/>
                <a:ea typeface="Calibri" panose="020F0502020204030204" pitchFamily="34" charset="0"/>
                <a:cs typeface="Mangal" panose="02040503050203030202" pitchFamily="18" charset="0"/>
              </a:rPr>
              <a:t>Cabrera W,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Genta</a:t>
            </a:r>
            <a:r>
              <a:rPr lang="en-US" sz="1800" dirty="0">
                <a:effectLst/>
                <a:latin typeface="Times New Roman" panose="02020603050405020304" pitchFamily="18" charset="0"/>
                <a:ea typeface="Calibri" panose="020F0502020204030204" pitchFamily="34" charset="0"/>
                <a:cs typeface="Mangal" panose="02040503050203030202" pitchFamily="18" charset="0"/>
              </a:rPr>
              <a:t> S, Said A, Farag A, Rashed K, Sánchez S. Hypoglycemic activity of Ailanthus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excelsa</a:t>
            </a:r>
            <a:r>
              <a:rPr lang="en-US" sz="1800" dirty="0">
                <a:effectLst/>
                <a:latin typeface="Times New Roman" panose="02020603050405020304" pitchFamily="18" charset="0"/>
                <a:ea typeface="Calibri" panose="020F0502020204030204" pitchFamily="34" charset="0"/>
                <a:cs typeface="Mangal" panose="02040503050203030202" pitchFamily="18" charset="0"/>
              </a:rPr>
              <a:t> leaves in normal and streptozotocin‐induced diabetic rats. Phytotherapy Research: An International Journal Devoted to Pharmacological and Toxicological Evaluation of Natural Product Derivatives. 2008 Mar;22(3):303-7.</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US" sz="1800" dirty="0" err="1">
                <a:effectLst/>
                <a:latin typeface="Times New Roman" panose="02020603050405020304" pitchFamily="18" charset="0"/>
                <a:ea typeface="Calibri" panose="020F0502020204030204" pitchFamily="34" charset="0"/>
                <a:cs typeface="Mangal" panose="02040503050203030202" pitchFamily="18" charset="0"/>
              </a:rPr>
              <a:t>Shrimali</a:t>
            </a:r>
            <a:r>
              <a:rPr lang="en-US" sz="1800" dirty="0">
                <a:effectLst/>
                <a:latin typeface="Times New Roman" panose="02020603050405020304" pitchFamily="18" charset="0"/>
                <a:ea typeface="Calibri" panose="020F0502020204030204" pitchFamily="34" charset="0"/>
                <a:cs typeface="Mangal" panose="02040503050203030202" pitchFamily="18" charset="0"/>
              </a:rPr>
              <a:t> M, Jain DC,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Darokar</a:t>
            </a:r>
            <a:r>
              <a:rPr lang="en-US" sz="1800" dirty="0">
                <a:effectLst/>
                <a:latin typeface="Times New Roman" panose="02020603050405020304" pitchFamily="18" charset="0"/>
                <a:ea typeface="Calibri" panose="020F0502020204030204" pitchFamily="34" charset="0"/>
                <a:cs typeface="Mangal" panose="02040503050203030202" pitchFamily="18" charset="0"/>
              </a:rPr>
              <a:t> MP, Sharma RP. Antibacterial activity of Ailanthus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excelsa</a:t>
            </a:r>
            <a:r>
              <a:rPr lang="en-US" sz="1800"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Roxb</a:t>
            </a:r>
            <a:r>
              <a:rPr lang="en-US" sz="1800" dirty="0">
                <a:effectLst/>
                <a:latin typeface="Times New Roman" panose="02020603050405020304" pitchFamily="18" charset="0"/>
                <a:ea typeface="Calibri" panose="020F0502020204030204" pitchFamily="34" charset="0"/>
                <a:cs typeface="Mangal" panose="02040503050203030202" pitchFamily="18" charset="0"/>
              </a:rPr>
              <a:t>). Phytotherapy Research. 2001 Mar;15(2):165-6.</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US" sz="1800" dirty="0">
                <a:effectLst/>
                <a:latin typeface="Times New Roman" panose="02020603050405020304" pitchFamily="18" charset="0"/>
                <a:ea typeface="Calibri" panose="020F0502020204030204" pitchFamily="34" charset="0"/>
                <a:cs typeface="Mangal" panose="02040503050203030202" pitchFamily="18" charset="0"/>
              </a:rPr>
              <a:t>Joshi BC, Pandey A,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Chaurasia</a:t>
            </a:r>
            <a:r>
              <a:rPr lang="en-US" sz="1800" dirty="0">
                <a:effectLst/>
                <a:latin typeface="Times New Roman" panose="02020603050405020304" pitchFamily="18" charset="0"/>
                <a:ea typeface="Calibri" panose="020F0502020204030204" pitchFamily="34" charset="0"/>
                <a:cs typeface="Mangal" panose="02040503050203030202" pitchFamily="18" charset="0"/>
              </a:rPr>
              <a:t> L, Pal M, Sharma RP,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Khare</a:t>
            </a:r>
            <a:r>
              <a:rPr lang="en-US" sz="1800" dirty="0">
                <a:effectLst/>
                <a:latin typeface="Times New Roman" panose="02020603050405020304" pitchFamily="18" charset="0"/>
                <a:ea typeface="Calibri" panose="020F0502020204030204" pitchFamily="34" charset="0"/>
                <a:cs typeface="Mangal" panose="02040503050203030202" pitchFamily="18" charset="0"/>
              </a:rPr>
              <a:t> A. Antifungal activity of the stem bark of Ailanthus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excelsa</a:t>
            </a:r>
            <a:r>
              <a:rPr lang="en-US" sz="1800"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Fitoterapia</a:t>
            </a:r>
            <a:r>
              <a:rPr lang="en-US" sz="1800" dirty="0">
                <a:effectLst/>
                <a:latin typeface="Times New Roman" panose="02020603050405020304" pitchFamily="18" charset="0"/>
                <a:ea typeface="Calibri" panose="020F0502020204030204" pitchFamily="34" charset="0"/>
                <a:cs typeface="Mangal" panose="02040503050203030202" pitchFamily="18" charset="0"/>
              </a:rPr>
              <a:t>. 2003 Dec 1;74(7-8):689-91.</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US" sz="1800" dirty="0" err="1">
                <a:effectLst/>
                <a:latin typeface="Times New Roman" panose="02020603050405020304" pitchFamily="18" charset="0"/>
                <a:ea typeface="Calibri" panose="020F0502020204030204" pitchFamily="34" charset="0"/>
                <a:cs typeface="Mangal" panose="02040503050203030202" pitchFamily="18" charset="0"/>
              </a:rPr>
              <a:t>Dhanasekaran</a:t>
            </a:r>
            <a:r>
              <a:rPr lang="en-US" sz="1800" dirty="0">
                <a:effectLst/>
                <a:latin typeface="Times New Roman" panose="02020603050405020304" pitchFamily="18" charset="0"/>
                <a:ea typeface="Calibri" panose="020F0502020204030204" pitchFamily="34" charset="0"/>
                <a:cs typeface="Mangal" panose="02040503050203030202" pitchFamily="18" charset="0"/>
              </a:rPr>
              <a:t> S, Suresh B,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Sethuraman</a:t>
            </a:r>
            <a:r>
              <a:rPr lang="en-US" sz="1800" dirty="0">
                <a:effectLst/>
                <a:latin typeface="Times New Roman" panose="02020603050405020304" pitchFamily="18" charset="0"/>
                <a:ea typeface="Calibri" panose="020F0502020204030204" pitchFamily="34" charset="0"/>
                <a:cs typeface="Mangal" panose="02040503050203030202" pitchFamily="18" charset="0"/>
              </a:rPr>
              <a:t> M,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Rajan</a:t>
            </a:r>
            <a:r>
              <a:rPr lang="en-US" sz="1800" dirty="0">
                <a:effectLst/>
                <a:latin typeface="Times New Roman" panose="02020603050405020304" pitchFamily="18" charset="0"/>
                <a:ea typeface="Calibri" panose="020F0502020204030204" pitchFamily="34" charset="0"/>
                <a:cs typeface="Mangal" panose="02040503050203030202" pitchFamily="18" charset="0"/>
              </a:rPr>
              <a:t> S, Dubey RA. Antifertility activity of Ailanthus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excelsa</a:t>
            </a:r>
            <a:r>
              <a:rPr lang="en-US" sz="1800" dirty="0">
                <a:effectLst/>
                <a:latin typeface="Times New Roman" panose="02020603050405020304" pitchFamily="18" charset="0"/>
                <a:ea typeface="Calibri" panose="020F0502020204030204" pitchFamily="34" charset="0"/>
                <a:cs typeface="Mangal" panose="02040503050203030202" pitchFamily="18" charset="0"/>
              </a:rPr>
              <a:t> Linn. in female albino rats. Indian journal of experimental biology. 1993 Apr 1;31(4):384-5.</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8348404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owerpoint Background, Photos, and Wallpaper for Free Download">
            <a:extLst>
              <a:ext uri="{FF2B5EF4-FFF2-40B4-BE49-F238E27FC236}">
                <a16:creationId xmlns:a16="http://schemas.microsoft.com/office/drawing/2014/main" id="{DC3E423F-B45F-57F3-7EDB-121C079876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92649137-9E73-4145-B7B5-F00BDCADFE92}"/>
              </a:ext>
            </a:extLst>
          </p:cNvPr>
          <p:cNvSpPr txBox="1"/>
          <p:nvPr/>
        </p:nvSpPr>
        <p:spPr>
          <a:xfrm>
            <a:off x="397565" y="3059668"/>
            <a:ext cx="11582400" cy="1015663"/>
          </a:xfrm>
          <a:prstGeom prst="rect">
            <a:avLst/>
          </a:prstGeom>
          <a:noFill/>
          <a:effectLst>
            <a:reflection blurRad="6350" stA="50000" endA="300" endPos="55500" dist="50800" dir="5400000" sy="-100000" algn="bl" rotWithShape="0"/>
          </a:effectLst>
        </p:spPr>
        <p:txBody>
          <a:bodyPr wrap="square" rtlCol="0">
            <a:spAutoFit/>
          </a:bodyPr>
          <a:lstStyle/>
          <a:p>
            <a:pPr algn="ctr"/>
            <a:r>
              <a:rPr lang="en-IN" sz="6000" b="1" dirty="0">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3299195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1282</Words>
  <Application>Microsoft Office PowerPoint</Application>
  <PresentationFormat>Widescreen</PresentationFormat>
  <Paragraphs>59</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4</cp:revision>
  <dcterms:created xsi:type="dcterms:W3CDTF">2024-11-25T13:09:03Z</dcterms:created>
  <dcterms:modified xsi:type="dcterms:W3CDTF">2024-11-25T13:20:10Z</dcterms:modified>
</cp:coreProperties>
</file>