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2" r:id="rId6"/>
    <p:sldId id="260" r:id="rId7"/>
    <p:sldId id="261" r:id="rId8"/>
    <p:sldId id="264" r:id="rId9"/>
    <p:sldId id="265"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C4EC748-1644-4CE0-BE03-F7586991A05B}" v="36" dt="2025-06-01T18:54:41.61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7" d="100"/>
          <a:sy n="77" d="100"/>
        </p:scale>
        <p:origin x="77"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ipul Chaturvedi" userId="90bfa0d1e2a116bf" providerId="LiveId" clId="{AC4EC748-1644-4CE0-BE03-F7586991A05B}"/>
    <pc:docChg chg="custSel delSld modSld sldOrd">
      <pc:chgData name="Vipul Chaturvedi" userId="90bfa0d1e2a116bf" providerId="LiveId" clId="{AC4EC748-1644-4CE0-BE03-F7586991A05B}" dt="2025-06-01T18:54:41.612" v="66"/>
      <pc:docMkLst>
        <pc:docMk/>
      </pc:docMkLst>
      <pc:sldChg chg="modSp mod modAnim">
        <pc:chgData name="Vipul Chaturvedi" userId="90bfa0d1e2a116bf" providerId="LiveId" clId="{AC4EC748-1644-4CE0-BE03-F7586991A05B}" dt="2025-06-01T09:41:39.258" v="30"/>
        <pc:sldMkLst>
          <pc:docMk/>
          <pc:sldMk cId="3158509919" sldId="256"/>
        </pc:sldMkLst>
        <pc:spChg chg="mod">
          <ac:chgData name="Vipul Chaturvedi" userId="90bfa0d1e2a116bf" providerId="LiveId" clId="{AC4EC748-1644-4CE0-BE03-F7586991A05B}" dt="2025-05-31T05:31:45.660" v="9" actId="27636"/>
          <ac:spMkLst>
            <pc:docMk/>
            <pc:sldMk cId="3158509919" sldId="256"/>
            <ac:spMk id="2" creationId="{C0C65B7E-B064-FB70-A6F5-5B1137B0194D}"/>
          </ac:spMkLst>
        </pc:spChg>
      </pc:sldChg>
      <pc:sldChg chg="modSp mod modAnim">
        <pc:chgData name="Vipul Chaturvedi" userId="90bfa0d1e2a116bf" providerId="LiveId" clId="{AC4EC748-1644-4CE0-BE03-F7586991A05B}" dt="2025-06-01T18:54:41.612" v="66"/>
        <pc:sldMkLst>
          <pc:docMk/>
          <pc:sldMk cId="1761665347" sldId="257"/>
        </pc:sldMkLst>
        <pc:spChg chg="mod">
          <ac:chgData name="Vipul Chaturvedi" userId="90bfa0d1e2a116bf" providerId="LiveId" clId="{AC4EC748-1644-4CE0-BE03-F7586991A05B}" dt="2025-06-01T09:42:24.564" v="34" actId="1076"/>
          <ac:spMkLst>
            <pc:docMk/>
            <pc:sldMk cId="1761665347" sldId="257"/>
            <ac:spMk id="2" creationId="{7D9BAE4A-6B75-FA23-69E4-D509426107AE}"/>
          </ac:spMkLst>
        </pc:spChg>
      </pc:sldChg>
      <pc:sldChg chg="modAnim">
        <pc:chgData name="Vipul Chaturvedi" userId="90bfa0d1e2a116bf" providerId="LiveId" clId="{AC4EC748-1644-4CE0-BE03-F7586991A05B}" dt="2025-06-01T18:54:32.776" v="64"/>
        <pc:sldMkLst>
          <pc:docMk/>
          <pc:sldMk cId="3852992278" sldId="258"/>
        </pc:sldMkLst>
      </pc:sldChg>
      <pc:sldChg chg="modAnim">
        <pc:chgData name="Vipul Chaturvedi" userId="90bfa0d1e2a116bf" providerId="LiveId" clId="{AC4EC748-1644-4CE0-BE03-F7586991A05B}" dt="2025-06-01T18:54:24.246" v="62"/>
        <pc:sldMkLst>
          <pc:docMk/>
          <pc:sldMk cId="452285113" sldId="259"/>
        </pc:sldMkLst>
      </pc:sldChg>
      <pc:sldChg chg="modAnim">
        <pc:chgData name="Vipul Chaturvedi" userId="90bfa0d1e2a116bf" providerId="LiveId" clId="{AC4EC748-1644-4CE0-BE03-F7586991A05B}" dt="2025-06-01T18:53:51.594" v="57"/>
        <pc:sldMkLst>
          <pc:docMk/>
          <pc:sldMk cId="2044903727" sldId="260"/>
        </pc:sldMkLst>
      </pc:sldChg>
      <pc:sldChg chg="modSp mod modAnim">
        <pc:chgData name="Vipul Chaturvedi" userId="90bfa0d1e2a116bf" providerId="LiveId" clId="{AC4EC748-1644-4CE0-BE03-F7586991A05B}" dt="2025-06-01T18:54:04.169" v="59"/>
        <pc:sldMkLst>
          <pc:docMk/>
          <pc:sldMk cId="732598859" sldId="261"/>
        </pc:sldMkLst>
        <pc:spChg chg="mod">
          <ac:chgData name="Vipul Chaturvedi" userId="90bfa0d1e2a116bf" providerId="LiveId" clId="{AC4EC748-1644-4CE0-BE03-F7586991A05B}" dt="2025-05-31T06:53:43.780" v="23" actId="20577"/>
          <ac:spMkLst>
            <pc:docMk/>
            <pc:sldMk cId="732598859" sldId="261"/>
            <ac:spMk id="3" creationId="{C2EB4CE1-46FF-B180-3EFB-4415256DF7DF}"/>
          </ac:spMkLst>
        </pc:spChg>
      </pc:sldChg>
      <pc:sldChg chg="ord">
        <pc:chgData name="Vipul Chaturvedi" userId="90bfa0d1e2a116bf" providerId="LiveId" clId="{AC4EC748-1644-4CE0-BE03-F7586991A05B}" dt="2025-05-31T08:10:40.154" v="28"/>
        <pc:sldMkLst>
          <pc:docMk/>
          <pc:sldMk cId="966832324" sldId="262"/>
        </pc:sldMkLst>
      </pc:sldChg>
      <pc:sldChg chg="modSp del mod ord">
        <pc:chgData name="Vipul Chaturvedi" userId="90bfa0d1e2a116bf" providerId="LiveId" clId="{AC4EC748-1644-4CE0-BE03-F7586991A05B}" dt="2025-05-31T07:20:18.054" v="24" actId="47"/>
        <pc:sldMkLst>
          <pc:docMk/>
          <pc:sldMk cId="3589562308" sldId="263"/>
        </pc:sldMkLst>
        <pc:spChg chg="mod">
          <ac:chgData name="Vipul Chaturvedi" userId="90bfa0d1e2a116bf" providerId="LiveId" clId="{AC4EC748-1644-4CE0-BE03-F7586991A05B}" dt="2025-05-31T06:47:52.947" v="16" actId="20577"/>
          <ac:spMkLst>
            <pc:docMk/>
            <pc:sldMk cId="3589562308" sldId="263"/>
            <ac:spMk id="3" creationId="{B9BB4A53-1E98-1863-9942-0681E0BBEAF2}"/>
          </ac:spMkLst>
        </pc:spChg>
      </pc:sldChg>
      <pc:sldChg chg="ord modAnim">
        <pc:chgData name="Vipul Chaturvedi" userId="90bfa0d1e2a116bf" providerId="LiveId" clId="{AC4EC748-1644-4CE0-BE03-F7586991A05B}" dt="2025-06-01T18:53:35.996" v="55"/>
        <pc:sldMkLst>
          <pc:docMk/>
          <pc:sldMk cId="1428627392" sldId="264"/>
        </pc:sldMkLst>
      </pc:sldChg>
      <pc:sldChg chg="modAnim">
        <pc:chgData name="Vipul Chaturvedi" userId="90bfa0d1e2a116bf" providerId="LiveId" clId="{AC4EC748-1644-4CE0-BE03-F7586991A05B}" dt="2025-06-01T18:53:23.668" v="53"/>
        <pc:sldMkLst>
          <pc:docMk/>
          <pc:sldMk cId="2111603739" sldId="265"/>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7FD4A73-4C7F-491D-941E-373B6FCA0E60}" type="datetimeFigureOut">
              <a:rPr lang="en-IN" smtClean="0"/>
              <a:t>01-06-2025</a:t>
            </a:fld>
            <a:endParaRPr lang="en-IN"/>
          </a:p>
        </p:txBody>
      </p:sp>
      <p:sp>
        <p:nvSpPr>
          <p:cNvPr id="5" name="Footer Placeholder 4"/>
          <p:cNvSpPr>
            <a:spLocks noGrp="1"/>
          </p:cNvSpPr>
          <p:nvPr>
            <p:ph type="ftr" sz="quarter" idx="11"/>
          </p:nvPr>
        </p:nvSpPr>
        <p:spPr>
          <a:xfrm>
            <a:off x="2416500" y="329307"/>
            <a:ext cx="4973915" cy="309201"/>
          </a:xfrm>
        </p:spPr>
        <p:txBody>
          <a:bodyPr/>
          <a:lstStyle/>
          <a:p>
            <a:endParaRPr lang="en-IN"/>
          </a:p>
        </p:txBody>
      </p:sp>
      <p:sp>
        <p:nvSpPr>
          <p:cNvPr id="6" name="Slide Number Placeholder 5"/>
          <p:cNvSpPr>
            <a:spLocks noGrp="1"/>
          </p:cNvSpPr>
          <p:nvPr>
            <p:ph type="sldNum" sz="quarter" idx="12"/>
          </p:nvPr>
        </p:nvSpPr>
        <p:spPr>
          <a:xfrm>
            <a:off x="1437664" y="798973"/>
            <a:ext cx="811019" cy="503578"/>
          </a:xfrm>
        </p:spPr>
        <p:txBody>
          <a:bodyPr/>
          <a:lstStyle/>
          <a:p>
            <a:fld id="{9F13A154-4792-46E1-B30C-1AF8D9085DE0}" type="slidenum">
              <a:rPr lang="en-IN" smtClean="0"/>
              <a:t>‹#›</a:t>
            </a:fld>
            <a:endParaRPr lang="en-IN"/>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9350888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7FD4A73-4C7F-491D-941E-373B6FCA0E60}" type="datetimeFigureOut">
              <a:rPr lang="en-IN" smtClean="0"/>
              <a:t>01-06-2025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F13A154-4792-46E1-B30C-1AF8D9085DE0}" type="slidenum">
              <a:rPr lang="en-IN" smtClean="0"/>
              <a:t>‹#›</a:t>
            </a:fld>
            <a:endParaRPr lang="en-IN"/>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1347388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7FD4A73-4C7F-491D-941E-373B6FCA0E60}" type="datetimeFigureOut">
              <a:rPr lang="en-IN" smtClean="0"/>
              <a:t>01-06-2025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F13A154-4792-46E1-B30C-1AF8D9085DE0}" type="slidenum">
              <a:rPr lang="en-IN" smtClean="0"/>
              <a:t>‹#›</a:t>
            </a:fld>
            <a:endParaRPr lang="en-IN"/>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3209100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7FD4A73-4C7F-491D-941E-373B6FCA0E60}" type="datetimeFigureOut">
              <a:rPr lang="en-IN" smtClean="0"/>
              <a:t>01-06-2025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F13A154-4792-46E1-B30C-1AF8D9085DE0}" type="slidenum">
              <a:rPr lang="en-IN" smtClean="0"/>
              <a:t>‹#›</a:t>
            </a:fld>
            <a:endParaRPr lang="en-IN"/>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8507973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7FD4A73-4C7F-491D-941E-373B6FCA0E60}" type="datetimeFigureOut">
              <a:rPr lang="en-IN" smtClean="0"/>
              <a:t>01-06-2025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9F13A154-4792-46E1-B30C-1AF8D9085DE0}" type="slidenum">
              <a:rPr lang="en-IN" smtClean="0"/>
              <a:t>‹#›</a:t>
            </a:fld>
            <a:endParaRPr lang="en-IN"/>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207969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7FD4A73-4C7F-491D-941E-373B6FCA0E60}" type="datetimeFigureOut">
              <a:rPr lang="en-IN" smtClean="0"/>
              <a:t>01-06-2025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9F13A154-4792-46E1-B30C-1AF8D9085DE0}" type="slidenum">
              <a:rPr lang="en-IN" smtClean="0"/>
              <a:t>‹#›</a:t>
            </a:fld>
            <a:endParaRPr lang="en-IN"/>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0398829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7FD4A73-4C7F-491D-941E-373B6FCA0E60}" type="datetimeFigureOut">
              <a:rPr lang="en-IN" smtClean="0"/>
              <a:t>01-06-2025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9F13A154-4792-46E1-B30C-1AF8D9085DE0}" type="slidenum">
              <a:rPr lang="en-IN" smtClean="0"/>
              <a:t>‹#›</a:t>
            </a:fld>
            <a:endParaRPr lang="en-IN"/>
          </a:p>
        </p:txBody>
      </p:sp>
    </p:spTree>
    <p:extLst>
      <p:ext uri="{BB962C8B-B14F-4D97-AF65-F5344CB8AC3E}">
        <p14:creationId xmlns:p14="http://schemas.microsoft.com/office/powerpoint/2010/main" val="10037476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7FD4A73-4C7F-491D-941E-373B6FCA0E60}" type="datetimeFigureOut">
              <a:rPr lang="en-IN" smtClean="0"/>
              <a:t>01-06-2025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F13A154-4792-46E1-B30C-1AF8D9085DE0}" type="slidenum">
              <a:rPr lang="en-IN" smtClean="0"/>
              <a:t>‹#›</a:t>
            </a:fld>
            <a:endParaRPr lang="en-IN"/>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8408154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F7FD4A73-4C7F-491D-941E-373B6FCA0E60}" type="datetimeFigureOut">
              <a:rPr lang="en-IN" smtClean="0"/>
              <a:t>01-06-2025</a:t>
            </a:fld>
            <a:endParaRPr lang="en-IN"/>
          </a:p>
        </p:txBody>
      </p:sp>
      <p:sp>
        <p:nvSpPr>
          <p:cNvPr id="6" name="Footer Placeholder 5"/>
          <p:cNvSpPr>
            <a:spLocks noGrp="1"/>
          </p:cNvSpPr>
          <p:nvPr>
            <p:ph type="ftr" sz="quarter" idx="11"/>
          </p:nvPr>
        </p:nvSpPr>
        <p:spPr>
          <a:xfrm>
            <a:off x="1447382" y="318640"/>
            <a:ext cx="5541004" cy="320931"/>
          </a:xfrm>
        </p:spPr>
        <p:txBody>
          <a:bodyPr/>
          <a:lstStyle/>
          <a:p>
            <a:endParaRPr lang="en-IN"/>
          </a:p>
        </p:txBody>
      </p:sp>
      <p:sp>
        <p:nvSpPr>
          <p:cNvPr id="7" name="Slide Number Placeholder 6"/>
          <p:cNvSpPr>
            <a:spLocks noGrp="1"/>
          </p:cNvSpPr>
          <p:nvPr>
            <p:ph type="sldNum" sz="quarter" idx="12"/>
          </p:nvPr>
        </p:nvSpPr>
        <p:spPr/>
        <p:txBody>
          <a:bodyPr/>
          <a:lstStyle/>
          <a:p>
            <a:fld id="{9F13A154-4792-46E1-B30C-1AF8D9085DE0}" type="slidenum">
              <a:rPr lang="en-IN" smtClean="0"/>
              <a:t>‹#›</a:t>
            </a:fld>
            <a:endParaRPr lang="en-IN"/>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7435351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7FD4A73-4C7F-491D-941E-373B6FCA0E60}" type="datetimeFigureOut">
              <a:rPr lang="en-IN" smtClean="0"/>
              <a:t>01-06-2025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F13A154-4792-46E1-B30C-1AF8D9085DE0}" type="slidenum">
              <a:rPr lang="en-IN" smtClean="0"/>
              <a:t>‹#›</a:t>
            </a:fld>
            <a:endParaRPr lang="en-IN"/>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0849084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7FD4A73-4C7F-491D-941E-373B6FCA0E60}" type="datetimeFigureOut">
              <a:rPr lang="en-IN" smtClean="0"/>
              <a:t>01-06-2025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F13A154-4792-46E1-B30C-1AF8D9085DE0}" type="slidenum">
              <a:rPr lang="en-IN" smtClean="0"/>
              <a:t>‹#›</a:t>
            </a:fld>
            <a:endParaRPr lang="en-IN"/>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6104857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F7FD4A73-4C7F-491D-941E-373B6FCA0E60}" type="datetimeFigureOut">
              <a:rPr lang="en-IN" smtClean="0"/>
              <a:t>01-06-2025</a:t>
            </a:fld>
            <a:endParaRPr lang="en-IN"/>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9F13A154-4792-46E1-B30C-1AF8D9085DE0}" type="slidenum">
              <a:rPr lang="en-IN" smtClean="0"/>
              <a:t>‹#›</a:t>
            </a:fld>
            <a:endParaRPr lang="en-IN"/>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3717891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C65B7E-B064-FB70-A6F5-5B1137B0194D}"/>
              </a:ext>
            </a:extLst>
          </p:cNvPr>
          <p:cNvSpPr>
            <a:spLocks noGrp="1"/>
          </p:cNvSpPr>
          <p:nvPr>
            <p:ph type="ctrTitle"/>
          </p:nvPr>
        </p:nvSpPr>
        <p:spPr/>
        <p:txBody>
          <a:bodyPr>
            <a:normAutofit fontScale="90000"/>
          </a:bodyPr>
          <a:lstStyle/>
          <a:p>
            <a:r>
              <a:rPr lang="en-US" sz="3600" dirty="0">
                <a:latin typeface="Arial Black" panose="020B0A04020102020204" pitchFamily="34" charset="0"/>
              </a:rPr>
              <a:t>EVALUATING THE ROLE OF ESG(ENVIRONMENTAL, SOCIAL, AND GOVERNANCE) INVESTMENTS IN ENHANCING CORPORATE FINANCIAL PERFORMANCE IN INDIA</a:t>
            </a:r>
            <a:endParaRPr lang="en-IN" sz="3600" dirty="0">
              <a:latin typeface="Arial Black" panose="020B0A04020102020204" pitchFamily="34" charset="0"/>
            </a:endParaRPr>
          </a:p>
        </p:txBody>
      </p:sp>
      <p:sp>
        <p:nvSpPr>
          <p:cNvPr id="3" name="Subtitle 2">
            <a:extLst>
              <a:ext uri="{FF2B5EF4-FFF2-40B4-BE49-F238E27FC236}">
                <a16:creationId xmlns:a16="http://schemas.microsoft.com/office/drawing/2014/main" id="{11615599-3268-D344-662A-283CAE71106C}"/>
              </a:ext>
            </a:extLst>
          </p:cNvPr>
          <p:cNvSpPr>
            <a:spLocks noGrp="1"/>
          </p:cNvSpPr>
          <p:nvPr>
            <p:ph type="subTitle" idx="1"/>
          </p:nvPr>
        </p:nvSpPr>
        <p:spPr/>
        <p:txBody>
          <a:bodyPr/>
          <a:lstStyle/>
          <a:p>
            <a:pPr algn="r"/>
            <a:r>
              <a:rPr lang="en-US" dirty="0"/>
              <a:t>-A RESEARCH PAPER PRESENTATION</a:t>
            </a:r>
            <a:endParaRPr lang="en-IN" dirty="0"/>
          </a:p>
        </p:txBody>
      </p:sp>
    </p:spTree>
    <p:extLst>
      <p:ext uri="{BB962C8B-B14F-4D97-AF65-F5344CB8AC3E}">
        <p14:creationId xmlns:p14="http://schemas.microsoft.com/office/powerpoint/2010/main" val="3158509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9BAE4A-6B75-FA23-69E4-D509426107AE}"/>
              </a:ext>
            </a:extLst>
          </p:cNvPr>
          <p:cNvSpPr>
            <a:spLocks noGrp="1"/>
          </p:cNvSpPr>
          <p:nvPr>
            <p:ph type="title"/>
          </p:nvPr>
        </p:nvSpPr>
        <p:spPr>
          <a:xfrm>
            <a:off x="1451578" y="1099982"/>
            <a:ext cx="9603275" cy="1049235"/>
          </a:xfrm>
        </p:spPr>
        <p:txBody>
          <a:bodyPr/>
          <a:lstStyle/>
          <a:p>
            <a:r>
              <a:rPr lang="en-US" dirty="0">
                <a:latin typeface="Arial Black" panose="020B0A04020102020204" pitchFamily="34" charset="0"/>
              </a:rPr>
              <a:t>INTRODUCTION</a:t>
            </a:r>
            <a:endParaRPr lang="en-IN" dirty="0">
              <a:latin typeface="Arial Black" panose="020B0A04020102020204" pitchFamily="34" charset="0"/>
            </a:endParaRPr>
          </a:p>
        </p:txBody>
      </p:sp>
      <p:sp>
        <p:nvSpPr>
          <p:cNvPr id="3" name="Content Placeholder 2">
            <a:extLst>
              <a:ext uri="{FF2B5EF4-FFF2-40B4-BE49-F238E27FC236}">
                <a16:creationId xmlns:a16="http://schemas.microsoft.com/office/drawing/2014/main" id="{5D1A1ED7-A1B9-F8EB-88FF-AD7CE4E97C33}"/>
              </a:ext>
            </a:extLst>
          </p:cNvPr>
          <p:cNvSpPr>
            <a:spLocks noGrp="1"/>
          </p:cNvSpPr>
          <p:nvPr>
            <p:ph idx="1"/>
          </p:nvPr>
        </p:nvSpPr>
        <p:spPr/>
        <p:txBody>
          <a:bodyPr/>
          <a:lstStyle/>
          <a:p>
            <a:r>
              <a:rPr lang="en-US" dirty="0"/>
              <a:t>In recent years, Environmental, Social, and Governance (ESG) considerations have emerged as pivotal factors influencing corporate strategies globally. In India, a rapidly growing economy facing unique sustainability challenges, integrating ESG principles has become essential for businesses aiming for long-term success.</a:t>
            </a:r>
          </a:p>
          <a:p>
            <a:r>
              <a:rPr lang="en-US" dirty="0"/>
              <a:t>The Indian government has implemented regulatory frameworks to promote ESG practices. The Companies Act of 2013 mandates Corporate Social Responsibility (CSR) initiatives, while the Securities and Exchange Board of India (SEBI) introduced the Business Responsibility and Sustainability Reporting (BRSR) framework in 2021.</a:t>
            </a:r>
            <a:endParaRPr lang="en-IN" dirty="0"/>
          </a:p>
        </p:txBody>
      </p:sp>
    </p:spTree>
    <p:extLst>
      <p:ext uri="{BB962C8B-B14F-4D97-AF65-F5344CB8AC3E}">
        <p14:creationId xmlns:p14="http://schemas.microsoft.com/office/powerpoint/2010/main" val="17616653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AD288E-4F1A-B261-0510-3ACE86A98810}"/>
              </a:ext>
            </a:extLst>
          </p:cNvPr>
          <p:cNvSpPr>
            <a:spLocks noGrp="1"/>
          </p:cNvSpPr>
          <p:nvPr>
            <p:ph type="title"/>
          </p:nvPr>
        </p:nvSpPr>
        <p:spPr/>
        <p:txBody>
          <a:bodyPr/>
          <a:lstStyle/>
          <a:p>
            <a:r>
              <a:rPr lang="en-US" dirty="0">
                <a:latin typeface="Arial Black" panose="020B0A04020102020204" pitchFamily="34" charset="0"/>
              </a:rPr>
              <a:t>ESG LANDSCAPE IN INDIA</a:t>
            </a:r>
            <a:endParaRPr lang="en-IN" dirty="0">
              <a:latin typeface="Arial Black" panose="020B0A04020102020204" pitchFamily="34" charset="0"/>
            </a:endParaRPr>
          </a:p>
        </p:txBody>
      </p:sp>
      <p:sp>
        <p:nvSpPr>
          <p:cNvPr id="3" name="Content Placeholder 2">
            <a:extLst>
              <a:ext uri="{FF2B5EF4-FFF2-40B4-BE49-F238E27FC236}">
                <a16:creationId xmlns:a16="http://schemas.microsoft.com/office/drawing/2014/main" id="{F0ADE4C4-2153-9539-F96E-30DD0219F867}"/>
              </a:ext>
            </a:extLst>
          </p:cNvPr>
          <p:cNvSpPr>
            <a:spLocks noGrp="1"/>
          </p:cNvSpPr>
          <p:nvPr>
            <p:ph idx="1"/>
          </p:nvPr>
        </p:nvSpPr>
        <p:spPr/>
        <p:txBody>
          <a:bodyPr>
            <a:normAutofit/>
          </a:bodyPr>
          <a:lstStyle/>
          <a:p>
            <a:r>
              <a:rPr lang="en-US" b="1" dirty="0"/>
              <a:t>Regulatory Advancements</a:t>
            </a:r>
            <a:r>
              <a:rPr lang="en-US" dirty="0"/>
              <a:t>:</a:t>
            </a:r>
            <a:br>
              <a:rPr lang="en-US" dirty="0"/>
            </a:br>
            <a:r>
              <a:rPr lang="en-US" dirty="0"/>
              <a:t>The BRSR Core, introduced in 2024, requires companies to disclose comprehensive ESG metrics, with assurance becoming mandatory for the top 150 companies in the first year, expanding to the top 250 in subsequent years.</a:t>
            </a:r>
          </a:p>
          <a:p>
            <a:r>
              <a:rPr lang="en-US" b="1" dirty="0"/>
              <a:t>Value Chain ESG Disclosures</a:t>
            </a:r>
            <a:r>
              <a:rPr lang="en-US" dirty="0"/>
              <a:t>:</a:t>
            </a:r>
            <a:br>
              <a:rPr lang="en-US" dirty="0"/>
            </a:br>
            <a:r>
              <a:rPr lang="en-US" dirty="0"/>
              <a:t>Starting from the financial year 2024-25, companies are required to report ESG data for their value chains, covering partners accounting for at least 75% of their purchases and sales. </a:t>
            </a:r>
            <a:endParaRPr lang="en-IN" dirty="0"/>
          </a:p>
        </p:txBody>
      </p:sp>
    </p:spTree>
    <p:extLst>
      <p:ext uri="{BB962C8B-B14F-4D97-AF65-F5344CB8AC3E}">
        <p14:creationId xmlns:p14="http://schemas.microsoft.com/office/powerpoint/2010/main" val="38529922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32CAC0-0576-37A5-04B1-F8D65A26C28F}"/>
              </a:ext>
            </a:extLst>
          </p:cNvPr>
          <p:cNvSpPr>
            <a:spLocks noGrp="1"/>
          </p:cNvSpPr>
          <p:nvPr>
            <p:ph type="title"/>
          </p:nvPr>
        </p:nvSpPr>
        <p:spPr/>
        <p:txBody>
          <a:bodyPr/>
          <a:lstStyle/>
          <a:p>
            <a:r>
              <a:rPr lang="en-US" dirty="0">
                <a:latin typeface="Arial Black" panose="020B0A04020102020204" pitchFamily="34" charset="0"/>
              </a:rPr>
              <a:t>ESG AND CORPORATE FINANCIAL PERFORMANCE </a:t>
            </a:r>
            <a:endParaRPr lang="en-IN" dirty="0">
              <a:latin typeface="Arial Black" panose="020B0A04020102020204" pitchFamily="34" charset="0"/>
            </a:endParaRPr>
          </a:p>
        </p:txBody>
      </p:sp>
      <p:sp>
        <p:nvSpPr>
          <p:cNvPr id="3" name="Content Placeholder 2">
            <a:extLst>
              <a:ext uri="{FF2B5EF4-FFF2-40B4-BE49-F238E27FC236}">
                <a16:creationId xmlns:a16="http://schemas.microsoft.com/office/drawing/2014/main" id="{75F0D9D7-A0C6-764B-E082-D5C8DD87AD5B}"/>
              </a:ext>
            </a:extLst>
          </p:cNvPr>
          <p:cNvSpPr>
            <a:spLocks noGrp="1"/>
          </p:cNvSpPr>
          <p:nvPr>
            <p:ph idx="1"/>
          </p:nvPr>
        </p:nvSpPr>
        <p:spPr/>
        <p:txBody>
          <a:bodyPr>
            <a:normAutofit fontScale="85000" lnSpcReduction="20000"/>
          </a:bodyPr>
          <a:lstStyle/>
          <a:p>
            <a:pPr>
              <a:buNone/>
            </a:pPr>
            <a:r>
              <a:rPr lang="en-US" b="1" dirty="0"/>
              <a:t>ESG Practices and Return on Assets (ROA)</a:t>
            </a:r>
          </a:p>
          <a:p>
            <a:pPr>
              <a:buFont typeface="Arial" panose="020B0604020202020204" pitchFamily="34" charset="0"/>
              <a:buChar char="•"/>
            </a:pPr>
            <a:r>
              <a:rPr lang="en-US" b="1" dirty="0"/>
              <a:t>Positive Correlation</a:t>
            </a:r>
            <a:r>
              <a:rPr lang="en-US" dirty="0"/>
              <a:t>: Studies indicate that Indian companies with strong ESG performance tend to exhibit better financial outcomes. </a:t>
            </a:r>
          </a:p>
          <a:p>
            <a:pPr>
              <a:buNone/>
            </a:pPr>
            <a:r>
              <a:rPr lang="en-US" b="1" dirty="0"/>
              <a:t>ESG Scores and Cost of Capital</a:t>
            </a:r>
          </a:p>
          <a:p>
            <a:pPr>
              <a:buFont typeface="Arial" panose="020B0604020202020204" pitchFamily="34" charset="0"/>
              <a:buChar char="•"/>
            </a:pPr>
            <a:r>
              <a:rPr lang="en-US" b="1" dirty="0"/>
              <a:t>Lower Cost of Capital</a:t>
            </a:r>
            <a:r>
              <a:rPr lang="en-US" dirty="0"/>
              <a:t>: A study by MSCI found that companies with higher ESG ratings had lower costs of equity and debt, as investors perceive them as less risk.</a:t>
            </a:r>
          </a:p>
          <a:p>
            <a:pPr>
              <a:buNone/>
            </a:pPr>
            <a:r>
              <a:rPr lang="en-US" b="1" dirty="0"/>
              <a:t>ESG Practices and Tobin's Q</a:t>
            </a:r>
          </a:p>
          <a:p>
            <a:pPr>
              <a:buFont typeface="Arial" panose="020B0604020202020204" pitchFamily="34" charset="0"/>
              <a:buChar char="•"/>
            </a:pPr>
            <a:r>
              <a:rPr lang="en-US" b="1" dirty="0"/>
              <a:t>Positive Impact of Social and Governance Factors</a:t>
            </a:r>
            <a:r>
              <a:rPr lang="en-US" dirty="0"/>
              <a:t>: Research indicates that Indian companies with strong social and governance practices tend to have higher Tobin's Q, reflecting enhanced market valuation.</a:t>
            </a:r>
          </a:p>
          <a:p>
            <a:pPr marL="0" indent="0">
              <a:buNone/>
            </a:pPr>
            <a:endParaRPr lang="en-US" dirty="0"/>
          </a:p>
          <a:p>
            <a:pPr>
              <a:buFont typeface="Arial" panose="020B0604020202020204" pitchFamily="34" charset="0"/>
              <a:buChar char="•"/>
            </a:pPr>
            <a:endParaRPr lang="en-IN" dirty="0"/>
          </a:p>
        </p:txBody>
      </p:sp>
    </p:spTree>
    <p:extLst>
      <p:ext uri="{BB962C8B-B14F-4D97-AF65-F5344CB8AC3E}">
        <p14:creationId xmlns:p14="http://schemas.microsoft.com/office/powerpoint/2010/main" val="4522851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0270B8-1D58-C0B2-F07E-CCD7399F5688}"/>
              </a:ext>
            </a:extLst>
          </p:cNvPr>
          <p:cNvSpPr>
            <a:spLocks noGrp="1"/>
          </p:cNvSpPr>
          <p:nvPr>
            <p:ph type="title"/>
          </p:nvPr>
        </p:nvSpPr>
        <p:spPr/>
        <p:txBody>
          <a:bodyPr/>
          <a:lstStyle/>
          <a:p>
            <a:r>
              <a:rPr lang="en-US" dirty="0">
                <a:latin typeface="Arial Black" panose="020B0A04020102020204" pitchFamily="34" charset="0"/>
              </a:rPr>
              <a:t>RESEARCH METHOLOGY</a:t>
            </a:r>
            <a:endParaRPr lang="en-IN" dirty="0">
              <a:latin typeface="Arial Black" panose="020B0A04020102020204" pitchFamily="34" charset="0"/>
            </a:endParaRPr>
          </a:p>
        </p:txBody>
      </p:sp>
      <p:sp>
        <p:nvSpPr>
          <p:cNvPr id="3" name="Content Placeholder 2">
            <a:extLst>
              <a:ext uri="{FF2B5EF4-FFF2-40B4-BE49-F238E27FC236}">
                <a16:creationId xmlns:a16="http://schemas.microsoft.com/office/drawing/2014/main" id="{511B671B-B0FB-2DBA-B25E-6426CA9996CF}"/>
              </a:ext>
            </a:extLst>
          </p:cNvPr>
          <p:cNvSpPr>
            <a:spLocks noGrp="1"/>
          </p:cNvSpPr>
          <p:nvPr>
            <p:ph idx="1"/>
          </p:nvPr>
        </p:nvSpPr>
        <p:spPr/>
        <p:txBody>
          <a:bodyPr>
            <a:normAutofit lnSpcReduction="10000"/>
          </a:bodyPr>
          <a:lstStyle/>
          <a:p>
            <a:pPr>
              <a:buNone/>
            </a:pPr>
            <a:r>
              <a:rPr lang="en-US" b="1" dirty="0"/>
              <a:t>Research Design</a:t>
            </a:r>
          </a:p>
          <a:p>
            <a:pPr>
              <a:buFont typeface="Arial" panose="020B0604020202020204" pitchFamily="34" charset="0"/>
              <a:buChar char="•"/>
            </a:pPr>
            <a:r>
              <a:rPr lang="en-US" b="1" dirty="0"/>
              <a:t>Approach</a:t>
            </a:r>
            <a:r>
              <a:rPr lang="en-US" dirty="0"/>
              <a:t>: Quantitative research with secondary data analysis.</a:t>
            </a:r>
          </a:p>
          <a:p>
            <a:pPr>
              <a:buNone/>
            </a:pPr>
            <a:r>
              <a:rPr lang="en-IN" b="1" dirty="0"/>
              <a:t>Data Collection</a:t>
            </a:r>
          </a:p>
          <a:p>
            <a:pPr>
              <a:buFont typeface="Arial" panose="020B0604020202020204" pitchFamily="34" charset="0"/>
              <a:buChar char="•"/>
            </a:pPr>
            <a:r>
              <a:rPr lang="en-IN" b="1" dirty="0"/>
              <a:t>ESG Scores</a:t>
            </a:r>
            <a:r>
              <a:rPr lang="en-IN" dirty="0"/>
              <a:t>: Obtained from reputable ESG rating agencies such as CRISIL, MSCI, or Bloomberg.</a:t>
            </a:r>
          </a:p>
          <a:p>
            <a:pPr>
              <a:buFont typeface="Arial" panose="020B0604020202020204" pitchFamily="34" charset="0"/>
              <a:buChar char="•"/>
            </a:pPr>
            <a:r>
              <a:rPr lang="en-IN" b="1" dirty="0"/>
              <a:t>Financial Performance Metrics</a:t>
            </a:r>
            <a:r>
              <a:rPr lang="en-IN" dirty="0"/>
              <a:t>: Derived from financial statements, focusing on ROA, ROE, and Tobin's Q.</a:t>
            </a:r>
          </a:p>
          <a:p>
            <a:pPr>
              <a:buFont typeface="Arial" panose="020B0604020202020204" pitchFamily="34" charset="0"/>
              <a:buChar char="•"/>
            </a:pPr>
            <a:r>
              <a:rPr lang="en-IN" b="1" dirty="0"/>
              <a:t>Control Variables</a:t>
            </a:r>
            <a:r>
              <a:rPr lang="en-IN" dirty="0"/>
              <a:t>: Firm size, age, leverage, and industry type.</a:t>
            </a:r>
          </a:p>
          <a:p>
            <a:pPr marL="0" indent="0">
              <a:buNone/>
            </a:pPr>
            <a:endParaRPr lang="en-US" dirty="0"/>
          </a:p>
          <a:p>
            <a:endParaRPr lang="en-IN" dirty="0"/>
          </a:p>
          <a:p>
            <a:endParaRPr lang="en-IN" dirty="0"/>
          </a:p>
          <a:p>
            <a:pPr marL="0" indent="0">
              <a:buNone/>
            </a:pPr>
            <a:endParaRPr lang="en-IN" dirty="0"/>
          </a:p>
        </p:txBody>
      </p:sp>
    </p:spTree>
    <p:extLst>
      <p:ext uri="{BB962C8B-B14F-4D97-AF65-F5344CB8AC3E}">
        <p14:creationId xmlns:p14="http://schemas.microsoft.com/office/powerpoint/2010/main" val="9668323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119204-9772-05CB-619C-C52DA6165356}"/>
              </a:ext>
            </a:extLst>
          </p:cNvPr>
          <p:cNvSpPr>
            <a:spLocks noGrp="1"/>
          </p:cNvSpPr>
          <p:nvPr>
            <p:ph type="title"/>
          </p:nvPr>
        </p:nvSpPr>
        <p:spPr/>
        <p:txBody>
          <a:bodyPr/>
          <a:lstStyle/>
          <a:p>
            <a:r>
              <a:rPr lang="en-US" dirty="0">
                <a:latin typeface="Arial Black" panose="020B0A04020102020204" pitchFamily="34" charset="0"/>
              </a:rPr>
              <a:t>CHALLENGES IN ESG INTEGRATION</a:t>
            </a:r>
            <a:endParaRPr lang="en-IN" dirty="0">
              <a:latin typeface="Arial Black" panose="020B0A04020102020204" pitchFamily="34" charset="0"/>
            </a:endParaRPr>
          </a:p>
        </p:txBody>
      </p:sp>
      <p:sp>
        <p:nvSpPr>
          <p:cNvPr id="4" name="Rectangle 1">
            <a:extLst>
              <a:ext uri="{FF2B5EF4-FFF2-40B4-BE49-F238E27FC236}">
                <a16:creationId xmlns:a16="http://schemas.microsoft.com/office/drawing/2014/main" id="{10A3071F-429F-84AA-1425-B59A5091114E}"/>
              </a:ext>
            </a:extLst>
          </p:cNvPr>
          <p:cNvSpPr>
            <a:spLocks noGrp="1" noChangeArrowheads="1"/>
          </p:cNvSpPr>
          <p:nvPr>
            <p:ph idx="1"/>
          </p:nvPr>
        </p:nvSpPr>
        <p:spPr bwMode="auto">
          <a:xfrm>
            <a:off x="1451579" y="2032879"/>
            <a:ext cx="10740421"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None/>
              <a:tabLst/>
            </a:pPr>
            <a:r>
              <a:rPr kumimoji="0" lang="en-US" altLang="en-US" sz="1800" b="1" i="0" u="none" strike="noStrike" cap="none" normalizeH="0" baseline="0" dirty="0">
                <a:ln>
                  <a:noFill/>
                </a:ln>
                <a:solidFill>
                  <a:schemeClr val="tx1"/>
                </a:solidFill>
                <a:effectLst/>
                <a:latin typeface="Arial" panose="020B0604020202020204" pitchFamily="34" charset="0"/>
              </a:rPr>
              <a:t>Standardization Issues</a:t>
            </a: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Absence of uniform ESG reporting standards complicates performance benchmarking.</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Companies navigate varying frameworks leading to inconsistencies.</a:t>
            </a:r>
          </a:p>
          <a:p>
            <a:pPr marL="0" marR="0" lvl="0" indent="0" algn="l" defTabSz="914400" rtl="0" eaLnBrk="0" fontAlgn="base" latinLnBrk="0" hangingPunct="0">
              <a:lnSpc>
                <a:spcPct val="100000"/>
              </a:lnSpc>
              <a:spcBef>
                <a:spcPct val="0"/>
              </a:spcBef>
              <a:spcAft>
                <a:spcPct val="0"/>
              </a:spcAft>
              <a:buClrTx/>
              <a:buSz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None/>
              <a:tabLst/>
            </a:pPr>
            <a:r>
              <a:rPr kumimoji="0" lang="en-US" altLang="en-US" sz="1800" b="1" i="0" u="none" strike="noStrike" cap="none" normalizeH="0" baseline="0" dirty="0">
                <a:ln>
                  <a:noFill/>
                </a:ln>
                <a:solidFill>
                  <a:schemeClr val="tx1"/>
                </a:solidFill>
                <a:effectLst/>
                <a:latin typeface="Arial" panose="020B0604020202020204" pitchFamily="34" charset="0"/>
              </a:rPr>
              <a:t>Resource Constraints</a:t>
            </a: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Limited ESG expertise and capacity in organizations, especially among SMEs.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High costs of building ESG teams and adhering to sustainable investing policies. </a:t>
            </a:r>
          </a:p>
          <a:p>
            <a:pPr marL="0" marR="0" lvl="0" indent="0" algn="l" defTabSz="914400" rtl="0" eaLnBrk="0" fontAlgn="base" latinLnBrk="0" hangingPunct="0">
              <a:lnSpc>
                <a:spcPct val="100000"/>
              </a:lnSpc>
              <a:spcBef>
                <a:spcPct val="0"/>
              </a:spcBef>
              <a:spcAft>
                <a:spcPct val="0"/>
              </a:spcAft>
              <a:buClrTx/>
              <a:buSz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None/>
              <a:tabLst/>
            </a:pPr>
            <a:r>
              <a:rPr kumimoji="0" lang="en-US" altLang="en-US" sz="1800" b="1" i="0" u="none" strike="noStrike" cap="none" normalizeH="0" baseline="0" dirty="0">
                <a:ln>
                  <a:noFill/>
                </a:ln>
                <a:solidFill>
                  <a:schemeClr val="tx1"/>
                </a:solidFill>
                <a:effectLst/>
                <a:latin typeface="Arial" panose="020B0604020202020204" pitchFamily="34" charset="0"/>
              </a:rPr>
              <a:t>Short-Term Focus</a:t>
            </a: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Emphasis on immediate financial returns over long-term sustainability goals.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Pressure to deliver quarterly profits can deter businesses from investing in sustainability initiatives.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0449037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1154A8-5C72-1F15-7218-173D3379CD71}"/>
              </a:ext>
            </a:extLst>
          </p:cNvPr>
          <p:cNvSpPr>
            <a:spLocks noGrp="1"/>
          </p:cNvSpPr>
          <p:nvPr>
            <p:ph type="title"/>
          </p:nvPr>
        </p:nvSpPr>
        <p:spPr/>
        <p:txBody>
          <a:bodyPr/>
          <a:lstStyle/>
          <a:p>
            <a:r>
              <a:rPr lang="en-US" dirty="0">
                <a:latin typeface="Arial Black" panose="020B0A04020102020204" pitchFamily="34" charset="0"/>
              </a:rPr>
              <a:t>OPPORTUNITIES IN ENHANCING ESG INTEGRATION</a:t>
            </a:r>
            <a:endParaRPr lang="en-IN" dirty="0">
              <a:latin typeface="Arial Black" panose="020B0A04020102020204" pitchFamily="34" charset="0"/>
            </a:endParaRPr>
          </a:p>
        </p:txBody>
      </p:sp>
      <p:sp>
        <p:nvSpPr>
          <p:cNvPr id="3" name="Content Placeholder 2">
            <a:extLst>
              <a:ext uri="{FF2B5EF4-FFF2-40B4-BE49-F238E27FC236}">
                <a16:creationId xmlns:a16="http://schemas.microsoft.com/office/drawing/2014/main" id="{C2EB4CE1-46FF-B180-3EFB-4415256DF7DF}"/>
              </a:ext>
            </a:extLst>
          </p:cNvPr>
          <p:cNvSpPr>
            <a:spLocks noGrp="1"/>
          </p:cNvSpPr>
          <p:nvPr>
            <p:ph idx="1"/>
          </p:nvPr>
        </p:nvSpPr>
        <p:spPr/>
        <p:txBody>
          <a:bodyPr>
            <a:normAutofit/>
          </a:bodyPr>
          <a:lstStyle/>
          <a:p>
            <a:pPr>
              <a:buNone/>
            </a:pPr>
            <a:r>
              <a:rPr lang="en-US" b="1" dirty="0"/>
              <a:t>Adoption of International Reporting Frameworks</a:t>
            </a:r>
            <a:endParaRPr lang="en-US" dirty="0"/>
          </a:p>
          <a:p>
            <a:pPr>
              <a:buFont typeface="Arial" panose="020B0604020202020204" pitchFamily="34" charset="0"/>
              <a:buChar char="•"/>
            </a:pPr>
            <a:r>
              <a:rPr lang="en-US" dirty="0"/>
              <a:t>Utilizing globally recognized standards like the </a:t>
            </a:r>
            <a:r>
              <a:rPr lang="en-US" b="1" dirty="0"/>
              <a:t>Global Reporting Initiative (GRI)</a:t>
            </a:r>
            <a:r>
              <a:rPr lang="en-US" dirty="0"/>
              <a:t> and </a:t>
            </a:r>
            <a:r>
              <a:rPr lang="en-US" b="1" dirty="0"/>
              <a:t>Sustainability Accounting Standards Board (SASB)</a:t>
            </a:r>
            <a:r>
              <a:rPr lang="en-US" dirty="0"/>
              <a:t> enhances transparency and aligns with international best practices.</a:t>
            </a:r>
          </a:p>
          <a:p>
            <a:pPr>
              <a:buNone/>
            </a:pPr>
            <a:r>
              <a:rPr lang="en-US" b="1" dirty="0"/>
              <a:t>Capacity Building</a:t>
            </a:r>
            <a:endParaRPr lang="en-US" dirty="0"/>
          </a:p>
          <a:p>
            <a:pPr>
              <a:buFont typeface="Arial" panose="020B0604020202020204" pitchFamily="34" charset="0"/>
              <a:buChar char="•"/>
            </a:pPr>
            <a:r>
              <a:rPr lang="en-US" dirty="0"/>
              <a:t>Programs like the </a:t>
            </a:r>
            <a:r>
              <a:rPr lang="en-US" b="1" dirty="0"/>
              <a:t>Capacity Building Workshop on ESG Compliance and Reporting</a:t>
            </a:r>
            <a:r>
              <a:rPr lang="en-US" dirty="0"/>
              <a:t> offered by the All India Management Association (AIMA) equip professionals with the necessary skills to drive sustainable change .</a:t>
            </a:r>
          </a:p>
          <a:p>
            <a:endParaRPr lang="en-IN" dirty="0"/>
          </a:p>
        </p:txBody>
      </p:sp>
    </p:spTree>
    <p:extLst>
      <p:ext uri="{BB962C8B-B14F-4D97-AF65-F5344CB8AC3E}">
        <p14:creationId xmlns:p14="http://schemas.microsoft.com/office/powerpoint/2010/main" val="7325988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E7D662-75E2-91F8-BBDC-52EAA4F15D7D}"/>
              </a:ext>
            </a:extLst>
          </p:cNvPr>
          <p:cNvSpPr>
            <a:spLocks noGrp="1"/>
          </p:cNvSpPr>
          <p:nvPr>
            <p:ph type="title"/>
          </p:nvPr>
        </p:nvSpPr>
        <p:spPr/>
        <p:txBody>
          <a:bodyPr/>
          <a:lstStyle/>
          <a:p>
            <a:r>
              <a:rPr lang="en-US" dirty="0">
                <a:latin typeface="Arial Black" panose="020B0A04020102020204" pitchFamily="34" charset="0"/>
              </a:rPr>
              <a:t>CONCLUSION</a:t>
            </a:r>
            <a:endParaRPr lang="en-IN" dirty="0">
              <a:latin typeface="Arial Black" panose="020B0A04020102020204" pitchFamily="34" charset="0"/>
            </a:endParaRPr>
          </a:p>
        </p:txBody>
      </p:sp>
      <p:sp>
        <p:nvSpPr>
          <p:cNvPr id="4" name="Rectangle 1">
            <a:extLst>
              <a:ext uri="{FF2B5EF4-FFF2-40B4-BE49-F238E27FC236}">
                <a16:creationId xmlns:a16="http://schemas.microsoft.com/office/drawing/2014/main" id="{EFA1A2D8-381F-6B18-66E2-54CBADE8FDDF}"/>
              </a:ext>
            </a:extLst>
          </p:cNvPr>
          <p:cNvSpPr>
            <a:spLocks noGrp="1" noChangeArrowheads="1"/>
          </p:cNvSpPr>
          <p:nvPr>
            <p:ph idx="1"/>
          </p:nvPr>
        </p:nvSpPr>
        <p:spPr bwMode="auto">
          <a:xfrm>
            <a:off x="1372531" y="2081304"/>
            <a:ext cx="10415524" cy="38164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b="0" i="0" u="none" strike="noStrike" cap="none" normalizeH="0" baseline="0" dirty="0">
                <a:ln>
                  <a:noFill/>
                </a:ln>
                <a:solidFill>
                  <a:schemeClr val="tx1"/>
                </a:solidFill>
                <a:effectLst/>
                <a:latin typeface="Arial Rounded MT Bold" panose="020F0704030504030204" pitchFamily="34" charset="0"/>
              </a:rPr>
              <a:t>ESG investments generally enhance financial performance, notably in Return on Assets (ROA) and Tobin's Q. </a:t>
            </a:r>
          </a:p>
          <a:p>
            <a:pPr marL="0" marR="0" lvl="0" indent="0" algn="l" defTabSz="914400" rtl="0" eaLnBrk="0" fontAlgn="base" latinLnBrk="0" hangingPunct="0">
              <a:lnSpc>
                <a:spcPct val="100000"/>
              </a:lnSpc>
              <a:spcBef>
                <a:spcPct val="0"/>
              </a:spcBef>
              <a:spcAft>
                <a:spcPct val="0"/>
              </a:spcAft>
              <a:buClrTx/>
              <a:buSzTx/>
              <a:buNone/>
              <a:tabLst/>
            </a:pPr>
            <a:endParaRPr kumimoji="0" lang="en-US" altLang="en-US" sz="1600" b="0" i="0" u="none" strike="noStrike" cap="none" normalizeH="0" baseline="0" dirty="0">
              <a:ln>
                <a:noFill/>
              </a:ln>
              <a:solidFill>
                <a:schemeClr val="tx1"/>
              </a:solidFill>
              <a:effectLst/>
              <a:latin typeface="Arial Rounded MT Bold" panose="020F070403050403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b="0" i="0" u="none" strike="noStrike" cap="none" normalizeH="0" baseline="0" dirty="0">
                <a:ln>
                  <a:noFill/>
                </a:ln>
                <a:solidFill>
                  <a:schemeClr val="tx1"/>
                </a:solidFill>
                <a:effectLst/>
                <a:latin typeface="Arial Rounded MT Bold" panose="020F0704030504030204" pitchFamily="34" charset="0"/>
              </a:rPr>
              <a:t>The influence of ESG varies across sectors; for example, governance reforms significantly impact resource-intensive industries, while social initiatives are more effective in consumer-facing sectors. </a:t>
            </a:r>
            <a:br>
              <a:rPr kumimoji="0" lang="en-US" altLang="en-US" sz="1600" b="0" i="0" u="none" strike="noStrike" cap="none" normalizeH="0" baseline="0" dirty="0">
                <a:ln>
                  <a:noFill/>
                </a:ln>
                <a:solidFill>
                  <a:schemeClr val="tx1"/>
                </a:solidFill>
                <a:effectLst/>
                <a:latin typeface="Arial Rounded MT Bold" panose="020F0704030504030204" pitchFamily="34" charset="0"/>
              </a:rPr>
            </a:br>
            <a:endParaRPr kumimoji="0" lang="en-US" altLang="en-US" sz="1600" b="0" i="0" u="none" strike="noStrike" cap="none" normalizeH="0" baseline="0" dirty="0">
              <a:ln>
                <a:noFill/>
              </a:ln>
              <a:solidFill>
                <a:schemeClr val="tx1"/>
              </a:solidFill>
              <a:effectLst/>
              <a:latin typeface="Arial Rounded MT Bold" panose="020F070403050403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b="0" i="0" u="none" strike="noStrike" cap="none" normalizeH="0" baseline="0" dirty="0">
                <a:ln>
                  <a:noFill/>
                </a:ln>
                <a:solidFill>
                  <a:schemeClr val="tx1"/>
                </a:solidFill>
                <a:effectLst/>
                <a:latin typeface="Arial Rounded MT Bold" panose="020F0704030504030204" pitchFamily="34" charset="0"/>
              </a:rPr>
              <a:t>Environmental and governance factors may negatively affect Return on Equity (ROE) in lower-performing firms, suggesting short-term trade-offs. </a:t>
            </a:r>
          </a:p>
          <a:p>
            <a:pPr marL="0" marR="0" lvl="0" indent="0" algn="l" defTabSz="914400" rtl="0" eaLnBrk="0" fontAlgn="base" latinLnBrk="0" hangingPunct="0">
              <a:lnSpc>
                <a:spcPct val="100000"/>
              </a:lnSpc>
              <a:spcBef>
                <a:spcPct val="0"/>
              </a:spcBef>
              <a:spcAft>
                <a:spcPct val="0"/>
              </a:spcAft>
              <a:buClrTx/>
              <a:buSzTx/>
              <a:buNone/>
              <a:tabLst/>
            </a:pPr>
            <a:endParaRPr kumimoji="0" lang="en-US" altLang="en-US" sz="1600" b="0" i="0" u="none" strike="noStrike" cap="none" normalizeH="0" baseline="0" dirty="0">
              <a:ln>
                <a:noFill/>
              </a:ln>
              <a:solidFill>
                <a:schemeClr val="tx1"/>
              </a:solidFill>
              <a:effectLst/>
              <a:latin typeface="Arial Rounded MT Bold" panose="020F070403050403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b="0" i="0" u="none" strike="noStrike" cap="none" normalizeH="0" baseline="0" dirty="0">
                <a:ln>
                  <a:noFill/>
                </a:ln>
                <a:solidFill>
                  <a:schemeClr val="tx1"/>
                </a:solidFill>
                <a:effectLst/>
                <a:latin typeface="Arial Rounded MT Bold" panose="020F0704030504030204" pitchFamily="34" charset="0"/>
              </a:rPr>
              <a:t>Standardized ESG reporting frameworks, such as SEBI's Business Responsibility and Sustainability Reporting (BRSR), have improved transparency and comparability, aiding investors in making informed decisions.</a:t>
            </a:r>
          </a:p>
          <a:p>
            <a:pPr marL="0" marR="0" lvl="0" indent="0" algn="l" defTabSz="914400" rtl="0" eaLnBrk="0" fontAlgn="base" latinLnBrk="0" hangingPunct="0">
              <a:lnSpc>
                <a:spcPct val="100000"/>
              </a:lnSpc>
              <a:spcBef>
                <a:spcPct val="0"/>
              </a:spcBef>
              <a:spcAft>
                <a:spcPct val="0"/>
              </a:spcAft>
              <a:buClrTx/>
              <a:buSzTx/>
              <a:buNone/>
              <a:tabLst/>
            </a:pPr>
            <a:endParaRPr kumimoji="0" lang="en-US" altLang="en-US" sz="1600" b="0" i="0" u="none" strike="noStrike" cap="none" normalizeH="0" baseline="0" dirty="0">
              <a:ln>
                <a:noFill/>
              </a:ln>
              <a:solidFill>
                <a:schemeClr val="tx1"/>
              </a:solidFill>
              <a:effectLst/>
              <a:latin typeface="Arial Rounded MT Bold" panose="020F070403050403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b="0" i="0" u="none" strike="noStrike" cap="none" normalizeH="0" baseline="0" dirty="0">
                <a:ln>
                  <a:noFill/>
                </a:ln>
                <a:solidFill>
                  <a:schemeClr val="tx1"/>
                </a:solidFill>
                <a:effectLst/>
                <a:latin typeface="Arial Rounded MT Bold" panose="020F0704030504030204" pitchFamily="34" charset="0"/>
              </a:rPr>
              <a:t>Companies should tailor ESG strategies to align with sector-specific dynamics and stakeholder expectations to maximize the benefits of such investments</a:t>
            </a:r>
            <a:r>
              <a:rPr kumimoji="0" lang="en-US" altLang="en-US" sz="1800" b="0" i="0" u="none" strike="noStrike" cap="none" normalizeH="0" baseline="0" dirty="0">
                <a:ln>
                  <a:noFill/>
                </a:ln>
                <a:solidFill>
                  <a:schemeClr val="tx1"/>
                </a:solidFill>
                <a:effectLst/>
                <a:latin typeface="Arial" panose="020B0604020202020204" pitchFamily="34" charset="0"/>
              </a:rPr>
              <a:t>.</a:t>
            </a:r>
          </a:p>
        </p:txBody>
      </p:sp>
    </p:spTree>
    <p:extLst>
      <p:ext uri="{BB962C8B-B14F-4D97-AF65-F5344CB8AC3E}">
        <p14:creationId xmlns:p14="http://schemas.microsoft.com/office/powerpoint/2010/main" val="14286273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BA512F-D27A-16CD-DC72-AA3F9C776B25}"/>
              </a:ext>
            </a:extLst>
          </p:cNvPr>
          <p:cNvSpPr>
            <a:spLocks noGrp="1"/>
          </p:cNvSpPr>
          <p:nvPr>
            <p:ph type="title"/>
          </p:nvPr>
        </p:nvSpPr>
        <p:spPr>
          <a:xfrm>
            <a:off x="1580787" y="973484"/>
            <a:ext cx="9749822" cy="2137464"/>
          </a:xfrm>
        </p:spPr>
        <p:txBody>
          <a:bodyPr>
            <a:normAutofit fontScale="90000"/>
          </a:bodyPr>
          <a:lstStyle/>
          <a:p>
            <a:pPr algn="r"/>
            <a:r>
              <a:rPr lang="en-US" sz="8000" dirty="0">
                <a:latin typeface="Bradley Hand ITC" panose="03070402050302030203" pitchFamily="66" charset="0"/>
              </a:rPr>
              <a:t>THANKYOU</a:t>
            </a:r>
            <a:r>
              <a:rPr lang="en-US" sz="6000" dirty="0">
                <a:latin typeface="Bradley Hand ITC" panose="03070402050302030203" pitchFamily="66" charset="0"/>
              </a:rPr>
              <a:t>.</a:t>
            </a:r>
            <a:br>
              <a:rPr lang="en-US" sz="6000" dirty="0">
                <a:latin typeface="Bradley Hand ITC" panose="03070402050302030203" pitchFamily="66" charset="0"/>
              </a:rPr>
            </a:br>
            <a:br>
              <a:rPr lang="en-US" sz="6000" dirty="0">
                <a:latin typeface="Bradley Hand ITC" panose="03070402050302030203" pitchFamily="66" charset="0"/>
              </a:rPr>
            </a:br>
            <a:r>
              <a:rPr lang="en-US" sz="3600" dirty="0">
                <a:latin typeface="Aptos Display" panose="020B0004020202020204" pitchFamily="34" charset="0"/>
              </a:rPr>
              <a:t>-AASTHA CHATURVEDI</a:t>
            </a:r>
            <a:endParaRPr lang="en-IN" sz="3600" dirty="0">
              <a:latin typeface="Aptos Display" panose="020B0004020202020204" pitchFamily="34" charset="0"/>
            </a:endParaRPr>
          </a:p>
        </p:txBody>
      </p:sp>
    </p:spTree>
    <p:extLst>
      <p:ext uri="{BB962C8B-B14F-4D97-AF65-F5344CB8AC3E}">
        <p14:creationId xmlns:p14="http://schemas.microsoft.com/office/powerpoint/2010/main" val="2111603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Gallery</Template>
  <TotalTime>854</TotalTime>
  <Words>663</Words>
  <Application>Microsoft Office PowerPoint</Application>
  <PresentationFormat>Widescreen</PresentationFormat>
  <Paragraphs>51</Paragraphs>
  <Slides>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Aptos Display</vt:lpstr>
      <vt:lpstr>Arial</vt:lpstr>
      <vt:lpstr>Arial Black</vt:lpstr>
      <vt:lpstr>Arial Rounded MT Bold</vt:lpstr>
      <vt:lpstr>Bradley Hand ITC</vt:lpstr>
      <vt:lpstr>Gill Sans MT</vt:lpstr>
      <vt:lpstr>Gallery</vt:lpstr>
      <vt:lpstr>EVALUATING THE ROLE OF ESG(ENVIRONMENTAL, SOCIAL, AND GOVERNANCE) INVESTMENTS IN ENHANCING CORPORATE FINANCIAL PERFORMANCE IN INDIA</vt:lpstr>
      <vt:lpstr>INTRODUCTION</vt:lpstr>
      <vt:lpstr>ESG LANDSCAPE IN INDIA</vt:lpstr>
      <vt:lpstr>ESG AND CORPORATE FINANCIAL PERFORMANCE </vt:lpstr>
      <vt:lpstr>RESEARCH METHOLOGY</vt:lpstr>
      <vt:lpstr>CHALLENGES IN ESG INTEGRATION</vt:lpstr>
      <vt:lpstr>OPPORTUNITIES IN ENHANCING ESG INTEGRATION</vt:lpstr>
      <vt:lpstr>CONCLUSION</vt:lpstr>
      <vt:lpstr>THANKYOU.  -AASTHA CHATURVEDI</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Vipul Chaturvedi</dc:creator>
  <cp:lastModifiedBy>Vipul Chaturvedi</cp:lastModifiedBy>
  <cp:revision>1</cp:revision>
  <dcterms:created xsi:type="dcterms:W3CDTF">2025-05-31T03:10:12Z</dcterms:created>
  <dcterms:modified xsi:type="dcterms:W3CDTF">2025-06-01T18:54:42Z</dcterms:modified>
</cp:coreProperties>
</file>