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3"/>
  </p:notesMasterIdLst>
  <p:sldIdLst>
    <p:sldId id="256" r:id="rId2"/>
    <p:sldId id="257" r:id="rId3"/>
    <p:sldId id="258" r:id="rId4"/>
    <p:sldId id="259" r:id="rId5"/>
    <p:sldId id="260" r:id="rId6"/>
    <p:sldId id="261" r:id="rId7"/>
    <p:sldId id="262" r:id="rId8"/>
    <p:sldId id="263" r:id="rId9"/>
    <p:sldId id="264" r:id="rId10"/>
    <p:sldId id="265" r:id="rId11"/>
    <p:sldId id="266" r:id="rId12"/>
  </p:sldIdLst>
  <p:sldSz cx="14630400" cy="8229600"/>
  <p:notesSz cx="8229600" cy="146304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611"/>
    <p:restoredTop sz="94610"/>
  </p:normalViewPr>
  <p:slideViewPr>
    <p:cSldViewPr snapToGrid="0" snapToObjects="1">
      <p:cViewPr varScale="1">
        <p:scale>
          <a:sx n="75" d="100"/>
          <a:sy n="75" d="100"/>
        </p:scale>
        <p:origin x="-126" y="-126"/>
      </p:cViewPr>
      <p:guideLst>
        <p:guide orient="horz" pos="2592"/>
        <p:guide pos="4608"/>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1</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2</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3</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4</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5</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6</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7</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8</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9</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10</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11</a:t>
            </a:fld>
            <a:endParaRPr lang="en-US"/>
          </a:p>
        </p:txBody>
      </p:sp>
    </p:spTree>
    <p:extLst>
      <p:ext uri="{BB962C8B-B14F-4D97-AF65-F5344CB8AC3E}">
        <p14:creationId xmlns:p14="http://schemas.microsoft.com/office/powerpoint/2010/main" xmlns=""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hyperlink" Target="https://gamma.app" TargetMode="External"/></Relationships>
</file>

<file path=ppt/slides/_rels/slide2.xml.rels><?xml version="1.0" encoding="UTF-8" standalone="yes"?>
<Relationships xmlns="http://schemas.openxmlformats.org/package/2006/relationships"><Relationship Id="rId3" Type="http://schemas.openxmlformats.org/officeDocument/2006/relationships/hyperlink" Target="https://gamma.app" TargetMode="External"/><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hyperlink" Target="https://gamma.app"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s://gamma.app" TargetMode="External"/><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hyperlink" Target="https://gamma.app"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hyperlink" Target="https://gamma.app"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https://gamma.app" TargetMode="External"/><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hyperlink" Target="https://gamma.app" TargetMode="External"/><Relationship Id="rId5" Type="http://schemas.openxmlformats.org/officeDocument/2006/relationships/image" Target="../media/image8.pn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hyperlink" Target="https://gamma.app" TargetMode="External"/><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hyperlink" Target="https://gamma.app" TargetMode="External"/><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hyperlink" Target="https://gamma.app" TargetMode="External"/><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302D2C"/>
          </a:solidFill>
          <a:ln/>
        </p:spPr>
      </p:sp>
      <p:sp>
        <p:nvSpPr>
          <p:cNvPr id="3" name="Shape 1"/>
          <p:cNvSpPr/>
          <p:nvPr/>
        </p:nvSpPr>
        <p:spPr>
          <a:xfrm>
            <a:off x="0" y="0"/>
            <a:ext cx="14630400" cy="8229600"/>
          </a:xfrm>
          <a:prstGeom prst="rect">
            <a:avLst/>
          </a:prstGeom>
          <a:solidFill>
            <a:srgbClr val="464342"/>
          </a:solidFill>
          <a:ln/>
        </p:spPr>
      </p:sp>
      <p:pic>
        <p:nvPicPr>
          <p:cNvPr id="4"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5" name="Text 2"/>
          <p:cNvSpPr/>
          <p:nvPr/>
        </p:nvSpPr>
        <p:spPr>
          <a:xfrm>
            <a:off x="833199" y="1382197"/>
            <a:ext cx="7477601" cy="2499598"/>
          </a:xfrm>
          <a:prstGeom prst="rect">
            <a:avLst/>
          </a:prstGeom>
          <a:noFill/>
          <a:ln/>
        </p:spPr>
        <p:txBody>
          <a:bodyPr wrap="square" rtlCol="0" anchor="t"/>
          <a:lstStyle/>
          <a:p>
            <a:pPr marL="0" indent="0">
              <a:lnSpc>
                <a:spcPts val="6561"/>
              </a:lnSpc>
              <a:buNone/>
            </a:pPr>
            <a:r>
              <a:rPr lang="en-US" sz="5249" dirty="0">
                <a:solidFill>
                  <a:srgbClr val="EBCCBB"/>
                </a:solidFill>
                <a:latin typeface="Gelasio" pitchFamily="34" charset="0"/>
                <a:ea typeface="Gelasio" pitchFamily="34" charset="-122"/>
                <a:cs typeface="Gelasio" pitchFamily="34" charset="-120"/>
              </a:rPr>
              <a:t>The Brain-Computer Interface: A Deeper Understanding</a:t>
            </a:r>
            <a:endParaRPr lang="en-US" sz="5249" dirty="0"/>
          </a:p>
        </p:txBody>
      </p:sp>
      <p:sp>
        <p:nvSpPr>
          <p:cNvPr id="6" name="Text 3"/>
          <p:cNvSpPr/>
          <p:nvPr/>
        </p:nvSpPr>
        <p:spPr>
          <a:xfrm>
            <a:off x="833199" y="4215051"/>
            <a:ext cx="7477601" cy="710803"/>
          </a:xfrm>
          <a:prstGeom prst="rect">
            <a:avLst/>
          </a:prstGeom>
          <a:noFill/>
          <a:ln/>
        </p:spPr>
        <p:txBody>
          <a:bodyPr wrap="square" rtlCol="0" anchor="t"/>
          <a:lstStyle/>
          <a:p>
            <a:pPr marL="0" indent="0">
              <a:lnSpc>
                <a:spcPts val="2799"/>
              </a:lnSpc>
              <a:buNone/>
            </a:pPr>
            <a:r>
              <a:rPr lang="en-US" sz="1750" dirty="0">
                <a:solidFill>
                  <a:srgbClr val="C9C2C0"/>
                </a:solidFill>
                <a:latin typeface="Gelasio" pitchFamily="34" charset="0"/>
                <a:ea typeface="Gelasio" pitchFamily="34" charset="-122"/>
                <a:cs typeface="Gelasio" pitchFamily="34" charset="-120"/>
              </a:rPr>
              <a:t>Bushra Khatoon Zaidi,                       Mangalayatan University, India, bk.zaidi2020@gmail.com</a:t>
            </a:r>
            <a:endParaRPr lang="en-US" sz="1750" dirty="0"/>
          </a:p>
        </p:txBody>
      </p:sp>
      <p:sp>
        <p:nvSpPr>
          <p:cNvPr id="7" name="Text 4"/>
          <p:cNvSpPr/>
          <p:nvPr/>
        </p:nvSpPr>
        <p:spPr>
          <a:xfrm>
            <a:off x="833199" y="5175766"/>
            <a:ext cx="7477601" cy="710803"/>
          </a:xfrm>
          <a:prstGeom prst="rect">
            <a:avLst/>
          </a:prstGeom>
          <a:noFill/>
          <a:ln/>
        </p:spPr>
        <p:txBody>
          <a:bodyPr wrap="square" rtlCol="0" anchor="t"/>
          <a:lstStyle/>
          <a:p>
            <a:pPr marL="0" indent="0">
              <a:lnSpc>
                <a:spcPts val="2799"/>
              </a:lnSpc>
              <a:buNone/>
            </a:pPr>
            <a:r>
              <a:rPr lang="en-US" sz="1750" dirty="0">
                <a:solidFill>
                  <a:srgbClr val="C9C2C0"/>
                </a:solidFill>
                <a:latin typeface="Gelasio" pitchFamily="34" charset="0"/>
                <a:ea typeface="Gelasio" pitchFamily="34" charset="-122"/>
                <a:cs typeface="Gelasio" pitchFamily="34" charset="-120"/>
              </a:rPr>
              <a:t>Dr. Meena Chaudhary,               Mangalayatan University, India, meenachaudhary9350@gmail.com</a:t>
            </a:r>
            <a:endParaRPr lang="en-US" sz="1750" dirty="0"/>
          </a:p>
        </p:txBody>
      </p:sp>
      <p:sp>
        <p:nvSpPr>
          <p:cNvPr id="8" name="Text 5"/>
          <p:cNvSpPr/>
          <p:nvPr/>
        </p:nvSpPr>
        <p:spPr>
          <a:xfrm>
            <a:off x="833199" y="6136481"/>
            <a:ext cx="7477601" cy="710803"/>
          </a:xfrm>
          <a:prstGeom prst="rect">
            <a:avLst/>
          </a:prstGeom>
          <a:noFill/>
          <a:ln/>
        </p:spPr>
        <p:txBody>
          <a:bodyPr wrap="square" rtlCol="0" anchor="t"/>
          <a:lstStyle/>
          <a:p>
            <a:pPr marL="0" indent="0">
              <a:lnSpc>
                <a:spcPts val="2799"/>
              </a:lnSpc>
              <a:buNone/>
            </a:pPr>
            <a:r>
              <a:rPr lang="en-US" sz="1750" dirty="0">
                <a:solidFill>
                  <a:srgbClr val="C9C2C0"/>
                </a:solidFill>
                <a:latin typeface="Gelasio" pitchFamily="34" charset="0"/>
                <a:ea typeface="Gelasio" pitchFamily="34" charset="-122"/>
                <a:cs typeface="Gelasio" pitchFamily="34" charset="-120"/>
              </a:rPr>
              <a:t>Dr. Javed Wasim,                   Mangalayatan University, India, javed.wasim@mangalayatan.edu.in</a:t>
            </a:r>
            <a:endParaRPr lang="en-US" sz="1750" dirty="0"/>
          </a:p>
        </p:txBody>
      </p:sp>
      <p:pic>
        <p:nvPicPr>
          <p:cNvPr id="9" name="Image 1" descr="preencoded.png">
            <a:hlinkClick r:id="rId4"/>
          </p:cNvPr>
          <p:cNvPicPr>
            <a:picLocks noChangeAspect="1"/>
          </p:cNvPicPr>
          <p:nvPr/>
        </p:nvPicPr>
        <p:blipFill>
          <a:blip r:embed="rId5"/>
          <a:stretch>
            <a:fillRect/>
          </a:stretch>
        </p:blipFill>
        <p:spPr>
          <a:xfrm>
            <a:off x="12242153" y="7589520"/>
            <a:ext cx="2296807" cy="54864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302D2C"/>
          </a:solidFill>
          <a:ln/>
        </p:spPr>
      </p:sp>
      <p:sp>
        <p:nvSpPr>
          <p:cNvPr id="3" name="Shape 1"/>
          <p:cNvSpPr/>
          <p:nvPr/>
        </p:nvSpPr>
        <p:spPr>
          <a:xfrm>
            <a:off x="0" y="0"/>
            <a:ext cx="14630400" cy="8229600"/>
          </a:xfrm>
          <a:prstGeom prst="rect">
            <a:avLst/>
          </a:prstGeom>
          <a:solidFill>
            <a:srgbClr val="464342"/>
          </a:solidFill>
          <a:ln/>
        </p:spPr>
      </p:sp>
      <p:sp>
        <p:nvSpPr>
          <p:cNvPr id="4" name="Text 2"/>
          <p:cNvSpPr/>
          <p:nvPr/>
        </p:nvSpPr>
        <p:spPr>
          <a:xfrm>
            <a:off x="2037993" y="1946077"/>
            <a:ext cx="5554980" cy="694373"/>
          </a:xfrm>
          <a:prstGeom prst="rect">
            <a:avLst/>
          </a:prstGeom>
          <a:noFill/>
          <a:ln/>
        </p:spPr>
        <p:txBody>
          <a:bodyPr wrap="none" rtlCol="0" anchor="t"/>
          <a:lstStyle/>
          <a:p>
            <a:pPr marL="0" indent="0">
              <a:lnSpc>
                <a:spcPts val="5468"/>
              </a:lnSpc>
              <a:buNone/>
            </a:pPr>
            <a:r>
              <a:rPr lang="en-US" sz="4374" dirty="0">
                <a:solidFill>
                  <a:srgbClr val="EBCCBB"/>
                </a:solidFill>
                <a:latin typeface="Gelasio" pitchFamily="34" charset="0"/>
                <a:ea typeface="Gelasio" pitchFamily="34" charset="-122"/>
                <a:cs typeface="Gelasio" pitchFamily="34" charset="-120"/>
              </a:rPr>
              <a:t>Introduction</a:t>
            </a:r>
            <a:endParaRPr lang="en-US" sz="4374" dirty="0"/>
          </a:p>
        </p:txBody>
      </p:sp>
      <p:sp>
        <p:nvSpPr>
          <p:cNvPr id="5" name="Text 3"/>
          <p:cNvSpPr/>
          <p:nvPr/>
        </p:nvSpPr>
        <p:spPr>
          <a:xfrm>
            <a:off x="2037993" y="3084790"/>
            <a:ext cx="10554414" cy="3198614"/>
          </a:xfrm>
          <a:prstGeom prst="rect">
            <a:avLst/>
          </a:prstGeom>
          <a:noFill/>
          <a:ln/>
        </p:spPr>
        <p:txBody>
          <a:bodyPr wrap="square" rtlCol="0" anchor="t"/>
          <a:lstStyle/>
          <a:p>
            <a:pPr marL="0" indent="0">
              <a:lnSpc>
                <a:spcPts val="2799"/>
              </a:lnSpc>
              <a:buNone/>
            </a:pPr>
            <a:r>
              <a:rPr lang="en-US" sz="1750" dirty="0">
                <a:solidFill>
                  <a:srgbClr val="C9C2C0"/>
                </a:solidFill>
                <a:latin typeface="Gelasio" pitchFamily="34" charset="0"/>
                <a:ea typeface="Gelasio" pitchFamily="34" charset="-122"/>
                <a:cs typeface="Gelasio" pitchFamily="34" charset="-120"/>
              </a:rPr>
              <a:t>A technique known as brain-computer interface, or BCI, allows a person to use brain impulses to operate an external equipment. Research on BCI has mostly focused on biomedical functions, such as assisting those who are neurologically ill, have had a stroke, or have sustained a physical injury. Among other things, BCIs could help the disabled and improve public safety capacities. For BCI investigation, experimenters can utilize a variety of vibrant software tools and platforms, including as BCI2000, OpenViBE, TOBI, BCILAB, and BCI. Software with a variety of features, such as source localization, shaft detection, artefact rejection, diapason analysis, and connectivity assessment capabilities, is also briefly analyzed in relation to one another. An aspect of this paper also aims to help readers and users of tech to understand the ethics and concerns which this technology builds in its boundaries and limitations.</a:t>
            </a:r>
            <a:endParaRPr lang="en-US" sz="1750" dirty="0"/>
          </a:p>
        </p:txBody>
      </p:sp>
      <p:pic>
        <p:nvPicPr>
          <p:cNvPr id="6" name="Image 0" descr="preencoded.png">
            <a:hlinkClick r:id="rId3"/>
          </p:cNvPr>
          <p:cNvPicPr>
            <a:picLocks noChangeAspect="1"/>
          </p:cNvPicPr>
          <p:nvPr/>
        </p:nvPicPr>
        <p:blipFill>
          <a:blip r:embed="rId4"/>
          <a:stretch>
            <a:fillRect/>
          </a:stretch>
        </p:blipFill>
        <p:spPr>
          <a:xfrm>
            <a:off x="12242153" y="7589520"/>
            <a:ext cx="2296807" cy="548640"/>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302D2C"/>
          </a:solidFill>
          <a:ln/>
        </p:spPr>
      </p:sp>
      <p:sp>
        <p:nvSpPr>
          <p:cNvPr id="3" name="Shape 1"/>
          <p:cNvSpPr/>
          <p:nvPr/>
        </p:nvSpPr>
        <p:spPr>
          <a:xfrm>
            <a:off x="0" y="0"/>
            <a:ext cx="14630400" cy="8229600"/>
          </a:xfrm>
          <a:prstGeom prst="rect">
            <a:avLst/>
          </a:prstGeom>
          <a:solidFill>
            <a:srgbClr val="464342"/>
          </a:solidFill>
          <a:ln/>
        </p:spPr>
      </p:sp>
      <p:pic>
        <p:nvPicPr>
          <p:cNvPr id="4" name="Image 0" descr="preencoded.png"/>
          <p:cNvPicPr>
            <a:picLocks noChangeAspect="1"/>
          </p:cNvPicPr>
          <p:nvPr/>
        </p:nvPicPr>
        <p:blipFill>
          <a:blip r:embed="rId3"/>
          <a:stretch>
            <a:fillRect/>
          </a:stretch>
        </p:blipFill>
        <p:spPr>
          <a:xfrm>
            <a:off x="10972800" y="0"/>
            <a:ext cx="3657600" cy="8229600"/>
          </a:xfrm>
          <a:prstGeom prst="rect">
            <a:avLst/>
          </a:prstGeom>
        </p:spPr>
      </p:pic>
      <p:sp>
        <p:nvSpPr>
          <p:cNvPr id="5" name="Text 2"/>
          <p:cNvSpPr/>
          <p:nvPr/>
        </p:nvSpPr>
        <p:spPr>
          <a:xfrm>
            <a:off x="833199" y="965835"/>
            <a:ext cx="7606308" cy="694373"/>
          </a:xfrm>
          <a:prstGeom prst="rect">
            <a:avLst/>
          </a:prstGeom>
          <a:noFill/>
          <a:ln/>
        </p:spPr>
        <p:txBody>
          <a:bodyPr wrap="none" rtlCol="0" anchor="t"/>
          <a:lstStyle/>
          <a:p>
            <a:pPr marL="0" indent="0">
              <a:lnSpc>
                <a:spcPts val="5468"/>
              </a:lnSpc>
              <a:buNone/>
            </a:pPr>
            <a:r>
              <a:rPr lang="en-US" sz="4374" dirty="0">
                <a:solidFill>
                  <a:srgbClr val="EBCCBB"/>
                </a:solidFill>
                <a:latin typeface="Gelasio" pitchFamily="34" charset="0"/>
                <a:ea typeface="Gelasio" pitchFamily="34" charset="-122"/>
                <a:cs typeface="Gelasio" pitchFamily="34" charset="-120"/>
              </a:rPr>
              <a:t>Understanding the Mechanism</a:t>
            </a:r>
            <a:endParaRPr lang="en-US" sz="4374" dirty="0"/>
          </a:p>
        </p:txBody>
      </p:sp>
      <p:sp>
        <p:nvSpPr>
          <p:cNvPr id="6" name="Shape 3"/>
          <p:cNvSpPr/>
          <p:nvPr/>
        </p:nvSpPr>
        <p:spPr>
          <a:xfrm>
            <a:off x="1144310" y="1993463"/>
            <a:ext cx="44410" cy="5270302"/>
          </a:xfrm>
          <a:prstGeom prst="rect">
            <a:avLst/>
          </a:prstGeom>
          <a:solidFill>
            <a:srgbClr val="6D5244"/>
          </a:solidFill>
          <a:ln/>
        </p:spPr>
      </p:sp>
      <p:sp>
        <p:nvSpPr>
          <p:cNvPr id="7" name="Shape 4"/>
          <p:cNvSpPr/>
          <p:nvPr/>
        </p:nvSpPr>
        <p:spPr>
          <a:xfrm>
            <a:off x="1416427" y="2394764"/>
            <a:ext cx="777597" cy="44410"/>
          </a:xfrm>
          <a:prstGeom prst="rect">
            <a:avLst/>
          </a:prstGeom>
          <a:solidFill>
            <a:srgbClr val="6D5244"/>
          </a:solidFill>
          <a:ln/>
        </p:spPr>
      </p:sp>
      <p:sp>
        <p:nvSpPr>
          <p:cNvPr id="8" name="Shape 5"/>
          <p:cNvSpPr/>
          <p:nvPr/>
        </p:nvSpPr>
        <p:spPr>
          <a:xfrm>
            <a:off x="916484" y="2167057"/>
            <a:ext cx="499943" cy="499943"/>
          </a:xfrm>
          <a:prstGeom prst="roundRect">
            <a:avLst>
              <a:gd name="adj" fmla="val 26667"/>
            </a:avLst>
          </a:prstGeom>
          <a:solidFill>
            <a:srgbClr val="343131"/>
          </a:solidFill>
          <a:ln/>
        </p:spPr>
      </p:sp>
      <p:sp>
        <p:nvSpPr>
          <p:cNvPr id="9" name="Text 6"/>
          <p:cNvSpPr/>
          <p:nvPr/>
        </p:nvSpPr>
        <p:spPr>
          <a:xfrm>
            <a:off x="1094839" y="2208728"/>
            <a:ext cx="143232" cy="416481"/>
          </a:xfrm>
          <a:prstGeom prst="rect">
            <a:avLst/>
          </a:prstGeom>
          <a:noFill/>
          <a:ln/>
        </p:spPr>
        <p:txBody>
          <a:bodyPr wrap="none" rtlCol="0" anchor="t"/>
          <a:lstStyle/>
          <a:p>
            <a:pPr marL="0" indent="0" algn="ctr">
              <a:lnSpc>
                <a:spcPts val="3281"/>
              </a:lnSpc>
              <a:buNone/>
            </a:pPr>
            <a:r>
              <a:rPr lang="en-US" sz="2624" dirty="0">
                <a:solidFill>
                  <a:srgbClr val="EBCCBB"/>
                </a:solidFill>
                <a:latin typeface="Gelasio" pitchFamily="34" charset="0"/>
                <a:ea typeface="Gelasio" pitchFamily="34" charset="-122"/>
                <a:cs typeface="Gelasio" pitchFamily="34" charset="-120"/>
              </a:rPr>
              <a:t>1</a:t>
            </a:r>
            <a:endParaRPr lang="en-US" sz="2624" dirty="0"/>
          </a:p>
        </p:txBody>
      </p:sp>
      <p:sp>
        <p:nvSpPr>
          <p:cNvPr id="10" name="Text 7"/>
          <p:cNvSpPr/>
          <p:nvPr/>
        </p:nvSpPr>
        <p:spPr>
          <a:xfrm>
            <a:off x="2388513" y="2215634"/>
            <a:ext cx="2777490" cy="347186"/>
          </a:xfrm>
          <a:prstGeom prst="rect">
            <a:avLst/>
          </a:prstGeom>
          <a:noFill/>
          <a:ln/>
        </p:spPr>
        <p:txBody>
          <a:bodyPr wrap="none" rtlCol="0" anchor="t"/>
          <a:lstStyle/>
          <a:p>
            <a:pPr marL="0" indent="0" algn="l">
              <a:lnSpc>
                <a:spcPts val="2734"/>
              </a:lnSpc>
              <a:buNone/>
            </a:pPr>
            <a:r>
              <a:rPr lang="en-US" sz="2187" dirty="0">
                <a:solidFill>
                  <a:srgbClr val="EBCCBB"/>
                </a:solidFill>
                <a:latin typeface="Gelasio" pitchFamily="34" charset="0"/>
                <a:ea typeface="Gelasio" pitchFamily="34" charset="-122"/>
                <a:cs typeface="Gelasio" pitchFamily="34" charset="-120"/>
              </a:rPr>
              <a:t>BCI Types</a:t>
            </a:r>
            <a:endParaRPr lang="en-US" sz="2187" dirty="0"/>
          </a:p>
        </p:txBody>
      </p:sp>
      <p:sp>
        <p:nvSpPr>
          <p:cNvPr id="11" name="Text 8"/>
          <p:cNvSpPr/>
          <p:nvPr/>
        </p:nvSpPr>
        <p:spPr>
          <a:xfrm>
            <a:off x="2388513" y="2696051"/>
            <a:ext cx="7751088" cy="1777008"/>
          </a:xfrm>
          <a:prstGeom prst="rect">
            <a:avLst/>
          </a:prstGeom>
          <a:noFill/>
          <a:ln/>
        </p:spPr>
        <p:txBody>
          <a:bodyPr wrap="square" rtlCol="0" anchor="t"/>
          <a:lstStyle/>
          <a:p>
            <a:pPr marL="0" indent="0" algn="l">
              <a:lnSpc>
                <a:spcPts val="2799"/>
              </a:lnSpc>
              <a:buNone/>
            </a:pPr>
            <a:r>
              <a:rPr lang="en-US" sz="1750" dirty="0">
                <a:solidFill>
                  <a:srgbClr val="C9C2C0"/>
                </a:solidFill>
                <a:latin typeface="Gelasio" pitchFamily="34" charset="0"/>
                <a:ea typeface="Gelasio" pitchFamily="34" charset="-122"/>
                <a:cs typeface="Gelasio" pitchFamily="34" charset="-120"/>
              </a:rPr>
              <a:t>There are two types of brain activity tracking techniques: invasive and non-invasive brain activity communication. The usage of EEG signals is non-invasive. The scalp is covered in electrodes to record brain activity. CIS and augment intelligence technologies are intended to assist individuals suffering from motor nerve damage, among other goals.</a:t>
            </a:r>
            <a:endParaRPr lang="en-US" sz="1750" dirty="0"/>
          </a:p>
        </p:txBody>
      </p:sp>
      <p:sp>
        <p:nvSpPr>
          <p:cNvPr id="12" name="Shape 9"/>
          <p:cNvSpPr/>
          <p:nvPr/>
        </p:nvSpPr>
        <p:spPr>
          <a:xfrm>
            <a:off x="1416427" y="5318700"/>
            <a:ext cx="777597" cy="44410"/>
          </a:xfrm>
          <a:prstGeom prst="rect">
            <a:avLst/>
          </a:prstGeom>
          <a:solidFill>
            <a:srgbClr val="6D5244"/>
          </a:solidFill>
          <a:ln/>
        </p:spPr>
      </p:sp>
      <p:sp>
        <p:nvSpPr>
          <p:cNvPr id="13" name="Shape 10"/>
          <p:cNvSpPr/>
          <p:nvPr/>
        </p:nvSpPr>
        <p:spPr>
          <a:xfrm>
            <a:off x="916484" y="5090993"/>
            <a:ext cx="499943" cy="499943"/>
          </a:xfrm>
          <a:prstGeom prst="roundRect">
            <a:avLst>
              <a:gd name="adj" fmla="val 26667"/>
            </a:avLst>
          </a:prstGeom>
          <a:solidFill>
            <a:srgbClr val="343131"/>
          </a:solidFill>
          <a:ln/>
        </p:spPr>
      </p:sp>
      <p:sp>
        <p:nvSpPr>
          <p:cNvPr id="14" name="Text 11"/>
          <p:cNvSpPr/>
          <p:nvPr/>
        </p:nvSpPr>
        <p:spPr>
          <a:xfrm>
            <a:off x="1073289" y="5132665"/>
            <a:ext cx="186214" cy="416481"/>
          </a:xfrm>
          <a:prstGeom prst="rect">
            <a:avLst/>
          </a:prstGeom>
          <a:noFill/>
          <a:ln/>
        </p:spPr>
        <p:txBody>
          <a:bodyPr wrap="none" rtlCol="0" anchor="t"/>
          <a:lstStyle/>
          <a:p>
            <a:pPr marL="0" indent="0" algn="ctr">
              <a:lnSpc>
                <a:spcPts val="3281"/>
              </a:lnSpc>
              <a:buNone/>
            </a:pPr>
            <a:r>
              <a:rPr lang="en-US" sz="2624" dirty="0">
                <a:solidFill>
                  <a:srgbClr val="EBCCBB"/>
                </a:solidFill>
                <a:latin typeface="Gelasio" pitchFamily="34" charset="0"/>
                <a:ea typeface="Gelasio" pitchFamily="34" charset="-122"/>
                <a:cs typeface="Gelasio" pitchFamily="34" charset="-120"/>
              </a:rPr>
              <a:t>2</a:t>
            </a:r>
            <a:endParaRPr lang="en-US" sz="2624" dirty="0"/>
          </a:p>
        </p:txBody>
      </p:sp>
      <p:sp>
        <p:nvSpPr>
          <p:cNvPr id="15" name="Text 12"/>
          <p:cNvSpPr/>
          <p:nvPr/>
        </p:nvSpPr>
        <p:spPr>
          <a:xfrm>
            <a:off x="2388513" y="5139571"/>
            <a:ext cx="2777490" cy="347186"/>
          </a:xfrm>
          <a:prstGeom prst="rect">
            <a:avLst/>
          </a:prstGeom>
          <a:noFill/>
          <a:ln/>
        </p:spPr>
        <p:txBody>
          <a:bodyPr wrap="none" rtlCol="0" anchor="t"/>
          <a:lstStyle/>
          <a:p>
            <a:pPr marL="0" indent="0" algn="l">
              <a:lnSpc>
                <a:spcPts val="2734"/>
              </a:lnSpc>
              <a:buNone/>
            </a:pPr>
            <a:r>
              <a:rPr lang="en-US" sz="2187" dirty="0">
                <a:solidFill>
                  <a:srgbClr val="EBCCBB"/>
                </a:solidFill>
                <a:latin typeface="Gelasio" pitchFamily="34" charset="0"/>
                <a:ea typeface="Gelasio" pitchFamily="34" charset="-122"/>
                <a:cs typeface="Gelasio" pitchFamily="34" charset="-120"/>
              </a:rPr>
              <a:t>BCI Functionality</a:t>
            </a:r>
            <a:endParaRPr lang="en-US" sz="2187" dirty="0"/>
          </a:p>
        </p:txBody>
      </p:sp>
      <p:sp>
        <p:nvSpPr>
          <p:cNvPr id="16" name="Text 13"/>
          <p:cNvSpPr/>
          <p:nvPr/>
        </p:nvSpPr>
        <p:spPr>
          <a:xfrm>
            <a:off x="2388513" y="5619988"/>
            <a:ext cx="7751088" cy="1421606"/>
          </a:xfrm>
          <a:prstGeom prst="rect">
            <a:avLst/>
          </a:prstGeom>
          <a:noFill/>
          <a:ln/>
        </p:spPr>
        <p:txBody>
          <a:bodyPr wrap="square" rtlCol="0" anchor="t"/>
          <a:lstStyle/>
          <a:p>
            <a:pPr marL="0" indent="0" algn="l">
              <a:lnSpc>
                <a:spcPts val="2799"/>
              </a:lnSpc>
              <a:buNone/>
            </a:pPr>
            <a:r>
              <a:rPr lang="en-US" sz="1750" dirty="0">
                <a:solidFill>
                  <a:srgbClr val="C9C2C0"/>
                </a:solidFill>
                <a:latin typeface="Gelasio" pitchFamily="34" charset="0"/>
                <a:ea typeface="Gelasio" pitchFamily="34" charset="-122"/>
                <a:cs typeface="Gelasio" pitchFamily="34" charset="-120"/>
              </a:rPr>
              <a:t>BCI is the study of central nervous system activity monitoring, recording, analyzing, and translating brain signals into actions, as well as measuring and converting data into an output that may be sent into a computer to be utilized as an input signal.</a:t>
            </a:r>
            <a:endParaRPr lang="en-US" sz="1750" dirty="0"/>
          </a:p>
        </p:txBody>
      </p:sp>
      <p:pic>
        <p:nvPicPr>
          <p:cNvPr id="17" name="Image 1" descr="preencoded.png">
            <a:hlinkClick r:id="rId4"/>
          </p:cNvPr>
          <p:cNvPicPr>
            <a:picLocks noChangeAspect="1"/>
          </p:cNvPicPr>
          <p:nvPr/>
        </p:nvPicPr>
        <p:blipFill>
          <a:blip r:embed="rId5"/>
          <a:stretch>
            <a:fillRect/>
          </a:stretch>
        </p:blipFill>
        <p:spPr>
          <a:xfrm>
            <a:off x="12242153" y="7589520"/>
            <a:ext cx="2296807" cy="548640"/>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302D2C"/>
          </a:solidFill>
          <a:ln/>
        </p:spPr>
      </p:sp>
      <p:sp>
        <p:nvSpPr>
          <p:cNvPr id="3" name="Shape 1"/>
          <p:cNvSpPr/>
          <p:nvPr/>
        </p:nvSpPr>
        <p:spPr>
          <a:xfrm>
            <a:off x="0" y="0"/>
            <a:ext cx="14630400" cy="8229600"/>
          </a:xfrm>
          <a:prstGeom prst="rect">
            <a:avLst/>
          </a:prstGeom>
          <a:solidFill>
            <a:srgbClr val="464342"/>
          </a:solidFill>
          <a:ln/>
        </p:spPr>
      </p:sp>
      <p:sp>
        <p:nvSpPr>
          <p:cNvPr id="4" name="Text 2"/>
          <p:cNvSpPr/>
          <p:nvPr/>
        </p:nvSpPr>
        <p:spPr>
          <a:xfrm>
            <a:off x="2037993" y="2039064"/>
            <a:ext cx="8399026" cy="694373"/>
          </a:xfrm>
          <a:prstGeom prst="rect">
            <a:avLst/>
          </a:prstGeom>
          <a:noFill/>
          <a:ln/>
        </p:spPr>
        <p:txBody>
          <a:bodyPr wrap="none" rtlCol="0" anchor="t"/>
          <a:lstStyle/>
          <a:p>
            <a:pPr marL="0" indent="0">
              <a:lnSpc>
                <a:spcPts val="5468"/>
              </a:lnSpc>
              <a:buNone/>
            </a:pPr>
            <a:r>
              <a:rPr lang="en-US" sz="4374" dirty="0">
                <a:solidFill>
                  <a:srgbClr val="EBCCBB"/>
                </a:solidFill>
                <a:latin typeface="Gelasio" pitchFamily="34" charset="0"/>
                <a:ea typeface="Gelasio" pitchFamily="34" charset="-122"/>
                <a:cs typeface="Gelasio" pitchFamily="34" charset="-120"/>
              </a:rPr>
              <a:t>Decoding Thoughts to Text- How?</a:t>
            </a:r>
            <a:endParaRPr lang="en-US" sz="4374" dirty="0"/>
          </a:p>
        </p:txBody>
      </p:sp>
      <p:sp>
        <p:nvSpPr>
          <p:cNvPr id="5" name="Text 3"/>
          <p:cNvSpPr/>
          <p:nvPr/>
        </p:nvSpPr>
        <p:spPr>
          <a:xfrm>
            <a:off x="2037993" y="3288863"/>
            <a:ext cx="2891314" cy="347186"/>
          </a:xfrm>
          <a:prstGeom prst="rect">
            <a:avLst/>
          </a:prstGeom>
          <a:noFill/>
          <a:ln/>
        </p:spPr>
        <p:txBody>
          <a:bodyPr wrap="none" rtlCol="0" anchor="t"/>
          <a:lstStyle/>
          <a:p>
            <a:pPr marL="0" indent="0">
              <a:lnSpc>
                <a:spcPts val="2734"/>
              </a:lnSpc>
              <a:buNone/>
            </a:pPr>
            <a:r>
              <a:rPr lang="en-US" sz="2187" dirty="0">
                <a:solidFill>
                  <a:srgbClr val="EBCCBB"/>
                </a:solidFill>
                <a:latin typeface="Gelasio" pitchFamily="34" charset="0"/>
                <a:ea typeface="Gelasio" pitchFamily="34" charset="-122"/>
                <a:cs typeface="Gelasio" pitchFamily="34" charset="-120"/>
              </a:rPr>
              <a:t>Accessing AAC Systems</a:t>
            </a:r>
            <a:endParaRPr lang="en-US" sz="2187" dirty="0"/>
          </a:p>
        </p:txBody>
      </p:sp>
      <p:sp>
        <p:nvSpPr>
          <p:cNvPr id="6" name="Text 4"/>
          <p:cNvSpPr/>
          <p:nvPr/>
        </p:nvSpPr>
        <p:spPr>
          <a:xfrm>
            <a:off x="2037993" y="3858220"/>
            <a:ext cx="5006221" cy="2132409"/>
          </a:xfrm>
          <a:prstGeom prst="rect">
            <a:avLst/>
          </a:prstGeom>
          <a:noFill/>
          <a:ln/>
        </p:spPr>
        <p:txBody>
          <a:bodyPr wrap="square" rtlCol="0" anchor="t"/>
          <a:lstStyle/>
          <a:p>
            <a:pPr marL="0" indent="0">
              <a:lnSpc>
                <a:spcPts val="2799"/>
              </a:lnSpc>
              <a:buNone/>
            </a:pPr>
            <a:r>
              <a:rPr lang="en-US" sz="1750" dirty="0">
                <a:solidFill>
                  <a:srgbClr val="C9C2C0"/>
                </a:solidFill>
                <a:latin typeface="Gelasio" pitchFamily="34" charset="0"/>
                <a:ea typeface="Gelasio" pitchFamily="34" charset="-122"/>
                <a:cs typeface="Gelasio" pitchFamily="34" charset="-120"/>
              </a:rPr>
              <a:t>Brain-computer interfaces (BCIs) offer ways to access AAC (Augmentative and Alternative Communication) systems by detecting cerebral activity via electroencephalography (EEG), functional near-infrared spectroscopy (fNIRS) and other neuroimaging techniques.</a:t>
            </a:r>
            <a:endParaRPr lang="en-US" sz="1750" dirty="0"/>
          </a:p>
        </p:txBody>
      </p:sp>
      <p:sp>
        <p:nvSpPr>
          <p:cNvPr id="7" name="Text 5"/>
          <p:cNvSpPr/>
          <p:nvPr/>
        </p:nvSpPr>
        <p:spPr>
          <a:xfrm>
            <a:off x="7593806" y="3288863"/>
            <a:ext cx="2777490" cy="347186"/>
          </a:xfrm>
          <a:prstGeom prst="rect">
            <a:avLst/>
          </a:prstGeom>
          <a:noFill/>
          <a:ln/>
        </p:spPr>
        <p:txBody>
          <a:bodyPr wrap="none" rtlCol="0" anchor="t"/>
          <a:lstStyle/>
          <a:p>
            <a:pPr marL="0" indent="0">
              <a:lnSpc>
                <a:spcPts val="2734"/>
              </a:lnSpc>
              <a:buNone/>
            </a:pPr>
            <a:r>
              <a:rPr lang="en-US" sz="2187" dirty="0">
                <a:solidFill>
                  <a:srgbClr val="EBCCBB"/>
                </a:solidFill>
                <a:latin typeface="Gelasio" pitchFamily="34" charset="0"/>
                <a:ea typeface="Gelasio" pitchFamily="34" charset="-122"/>
                <a:cs typeface="Gelasio" pitchFamily="34" charset="-120"/>
              </a:rPr>
              <a:t>Neuroprosthesis</a:t>
            </a:r>
            <a:endParaRPr lang="en-US" sz="2187" dirty="0"/>
          </a:p>
        </p:txBody>
      </p:sp>
      <p:sp>
        <p:nvSpPr>
          <p:cNvPr id="8" name="Text 6"/>
          <p:cNvSpPr/>
          <p:nvPr/>
        </p:nvSpPr>
        <p:spPr>
          <a:xfrm>
            <a:off x="7593806" y="3858220"/>
            <a:ext cx="5006221" cy="1421606"/>
          </a:xfrm>
          <a:prstGeom prst="rect">
            <a:avLst/>
          </a:prstGeom>
          <a:noFill/>
          <a:ln/>
        </p:spPr>
        <p:txBody>
          <a:bodyPr wrap="square" rtlCol="0" anchor="t"/>
          <a:lstStyle/>
          <a:p>
            <a:pPr marL="0" indent="0">
              <a:lnSpc>
                <a:spcPts val="2799"/>
              </a:lnSpc>
              <a:buNone/>
            </a:pPr>
            <a:r>
              <a:rPr lang="en-US" sz="1750" dirty="0">
                <a:solidFill>
                  <a:srgbClr val="C9C2C0"/>
                </a:solidFill>
                <a:latin typeface="Gelasio" pitchFamily="34" charset="0"/>
                <a:ea typeface="Gelasio" pitchFamily="34" charset="-122"/>
                <a:cs typeface="Gelasio" pitchFamily="34" charset="-120"/>
              </a:rPr>
              <a:t>A neuroprosthesis that can directly decode artificial speech from neural signals in the brain regions responsible for speech production is the basis of another cutting-edge method.</a:t>
            </a:r>
            <a:endParaRPr lang="en-US" sz="1750" dirty="0"/>
          </a:p>
        </p:txBody>
      </p:sp>
      <p:pic>
        <p:nvPicPr>
          <p:cNvPr id="9" name="Image 0" descr="preencoded.png">
            <a:hlinkClick r:id="rId3"/>
          </p:cNvPr>
          <p:cNvPicPr>
            <a:picLocks noChangeAspect="1"/>
          </p:cNvPicPr>
          <p:nvPr/>
        </p:nvPicPr>
        <p:blipFill>
          <a:blip r:embed="rId4"/>
          <a:stretch>
            <a:fillRect/>
          </a:stretch>
        </p:blipFill>
        <p:spPr>
          <a:xfrm>
            <a:off x="12242153" y="7589520"/>
            <a:ext cx="2296807" cy="548640"/>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302D2C"/>
          </a:solidFill>
          <a:ln/>
        </p:spPr>
      </p:sp>
      <p:sp>
        <p:nvSpPr>
          <p:cNvPr id="3" name="Shape 1"/>
          <p:cNvSpPr/>
          <p:nvPr/>
        </p:nvSpPr>
        <p:spPr>
          <a:xfrm>
            <a:off x="0" y="0"/>
            <a:ext cx="14630400" cy="8229600"/>
          </a:xfrm>
          <a:prstGeom prst="rect">
            <a:avLst/>
          </a:prstGeom>
          <a:solidFill>
            <a:srgbClr val="464342"/>
          </a:solidFill>
          <a:ln/>
        </p:spPr>
      </p:sp>
      <p:pic>
        <p:nvPicPr>
          <p:cNvPr id="4" name="Image 0" descr="preencoded.png"/>
          <p:cNvPicPr>
            <a:picLocks noChangeAspect="1"/>
          </p:cNvPicPr>
          <p:nvPr/>
        </p:nvPicPr>
        <p:blipFill>
          <a:blip r:embed="rId3"/>
          <a:stretch>
            <a:fillRect/>
          </a:stretch>
        </p:blipFill>
        <p:spPr>
          <a:xfrm>
            <a:off x="0" y="0"/>
            <a:ext cx="3657600" cy="8229600"/>
          </a:xfrm>
          <a:prstGeom prst="rect">
            <a:avLst/>
          </a:prstGeom>
        </p:spPr>
      </p:pic>
      <p:sp>
        <p:nvSpPr>
          <p:cNvPr id="5" name="Text 2"/>
          <p:cNvSpPr/>
          <p:nvPr/>
        </p:nvSpPr>
        <p:spPr>
          <a:xfrm>
            <a:off x="4490799" y="2250043"/>
            <a:ext cx="5554980" cy="694373"/>
          </a:xfrm>
          <a:prstGeom prst="rect">
            <a:avLst/>
          </a:prstGeom>
          <a:noFill/>
          <a:ln/>
        </p:spPr>
        <p:txBody>
          <a:bodyPr wrap="none" rtlCol="0" anchor="t"/>
          <a:lstStyle/>
          <a:p>
            <a:pPr marL="0" indent="0">
              <a:lnSpc>
                <a:spcPts val="5468"/>
              </a:lnSpc>
              <a:buNone/>
            </a:pPr>
            <a:r>
              <a:rPr lang="en-US" sz="4374" dirty="0">
                <a:solidFill>
                  <a:srgbClr val="EBCCBB"/>
                </a:solidFill>
                <a:latin typeface="Gelasio" pitchFamily="34" charset="0"/>
                <a:ea typeface="Gelasio" pitchFamily="34" charset="-122"/>
                <a:cs typeface="Gelasio" pitchFamily="34" charset="-120"/>
              </a:rPr>
              <a:t>A.BCI2000</a:t>
            </a:r>
            <a:endParaRPr lang="en-US" sz="4374" dirty="0"/>
          </a:p>
        </p:txBody>
      </p:sp>
      <p:sp>
        <p:nvSpPr>
          <p:cNvPr id="6" name="Shape 3"/>
          <p:cNvSpPr/>
          <p:nvPr/>
        </p:nvSpPr>
        <p:spPr>
          <a:xfrm>
            <a:off x="4490799" y="3277672"/>
            <a:ext cx="4542115" cy="2701766"/>
          </a:xfrm>
          <a:prstGeom prst="roundRect">
            <a:avLst>
              <a:gd name="adj" fmla="val 4935"/>
            </a:avLst>
          </a:prstGeom>
          <a:solidFill>
            <a:srgbClr val="343131"/>
          </a:solidFill>
          <a:ln/>
        </p:spPr>
      </p:sp>
      <p:sp>
        <p:nvSpPr>
          <p:cNvPr id="7" name="Text 4"/>
          <p:cNvSpPr/>
          <p:nvPr/>
        </p:nvSpPr>
        <p:spPr>
          <a:xfrm>
            <a:off x="4712970" y="3499842"/>
            <a:ext cx="2777490" cy="347186"/>
          </a:xfrm>
          <a:prstGeom prst="rect">
            <a:avLst/>
          </a:prstGeom>
          <a:noFill/>
          <a:ln/>
        </p:spPr>
        <p:txBody>
          <a:bodyPr wrap="none" rtlCol="0" anchor="t"/>
          <a:lstStyle/>
          <a:p>
            <a:pPr marL="0" indent="0">
              <a:lnSpc>
                <a:spcPts val="2734"/>
              </a:lnSpc>
              <a:buNone/>
            </a:pPr>
            <a:r>
              <a:rPr lang="en-US" sz="2187" dirty="0">
                <a:solidFill>
                  <a:srgbClr val="EBCCBB"/>
                </a:solidFill>
                <a:latin typeface="Gelasio" pitchFamily="34" charset="0"/>
                <a:ea typeface="Gelasio" pitchFamily="34" charset="-122"/>
                <a:cs typeface="Gelasio" pitchFamily="34" charset="-120"/>
              </a:rPr>
              <a:t>Software Suite</a:t>
            </a:r>
            <a:endParaRPr lang="en-US" sz="2187" dirty="0"/>
          </a:p>
        </p:txBody>
      </p:sp>
      <p:sp>
        <p:nvSpPr>
          <p:cNvPr id="8" name="Text 5"/>
          <p:cNvSpPr/>
          <p:nvPr/>
        </p:nvSpPr>
        <p:spPr>
          <a:xfrm>
            <a:off x="4712970" y="3980259"/>
            <a:ext cx="4097774" cy="1777008"/>
          </a:xfrm>
          <a:prstGeom prst="rect">
            <a:avLst/>
          </a:prstGeom>
          <a:noFill/>
          <a:ln/>
        </p:spPr>
        <p:txBody>
          <a:bodyPr wrap="square" rtlCol="0" anchor="t"/>
          <a:lstStyle/>
          <a:p>
            <a:pPr marL="0" indent="0">
              <a:lnSpc>
                <a:spcPts val="2799"/>
              </a:lnSpc>
              <a:buNone/>
            </a:pPr>
            <a:r>
              <a:rPr lang="en-US" sz="1750" dirty="0">
                <a:solidFill>
                  <a:srgbClr val="C9C2C0"/>
                </a:solidFill>
                <a:latin typeface="Gelasio" pitchFamily="34" charset="0"/>
                <a:ea typeface="Gelasio" pitchFamily="34" charset="-122"/>
                <a:cs typeface="Gelasio" pitchFamily="34" charset="-120"/>
              </a:rPr>
              <a:t>A software suite for investigating brain-computer interfaces (BCIs) is called BCI2000. It is a general-purpose, open-source software system available for free for non-commercial usage.</a:t>
            </a:r>
            <a:endParaRPr lang="en-US" sz="1750" dirty="0"/>
          </a:p>
        </p:txBody>
      </p:sp>
      <p:sp>
        <p:nvSpPr>
          <p:cNvPr id="9" name="Shape 6"/>
          <p:cNvSpPr/>
          <p:nvPr/>
        </p:nvSpPr>
        <p:spPr>
          <a:xfrm>
            <a:off x="9255085" y="3277672"/>
            <a:ext cx="4542115" cy="2701766"/>
          </a:xfrm>
          <a:prstGeom prst="roundRect">
            <a:avLst>
              <a:gd name="adj" fmla="val 4935"/>
            </a:avLst>
          </a:prstGeom>
          <a:solidFill>
            <a:srgbClr val="343131"/>
          </a:solidFill>
          <a:ln/>
        </p:spPr>
      </p:sp>
      <p:sp>
        <p:nvSpPr>
          <p:cNvPr id="10" name="Text 7"/>
          <p:cNvSpPr/>
          <p:nvPr/>
        </p:nvSpPr>
        <p:spPr>
          <a:xfrm>
            <a:off x="9477256" y="3499842"/>
            <a:ext cx="2777490" cy="347186"/>
          </a:xfrm>
          <a:prstGeom prst="rect">
            <a:avLst/>
          </a:prstGeom>
          <a:noFill/>
          <a:ln/>
        </p:spPr>
        <p:txBody>
          <a:bodyPr wrap="none" rtlCol="0" anchor="t"/>
          <a:lstStyle/>
          <a:p>
            <a:pPr marL="0" indent="0">
              <a:lnSpc>
                <a:spcPts val="2734"/>
              </a:lnSpc>
              <a:buNone/>
            </a:pPr>
            <a:r>
              <a:rPr lang="en-US" sz="2187" dirty="0">
                <a:solidFill>
                  <a:srgbClr val="EBCCBB"/>
                </a:solidFill>
                <a:latin typeface="Gelasio" pitchFamily="34" charset="0"/>
                <a:ea typeface="Gelasio" pitchFamily="34" charset="-122"/>
                <a:cs typeface="Gelasio" pitchFamily="34" charset="-120"/>
              </a:rPr>
              <a:t>Compatibility</a:t>
            </a:r>
            <a:endParaRPr lang="en-US" sz="2187" dirty="0"/>
          </a:p>
        </p:txBody>
      </p:sp>
      <p:sp>
        <p:nvSpPr>
          <p:cNvPr id="11" name="Text 8"/>
          <p:cNvSpPr/>
          <p:nvPr/>
        </p:nvSpPr>
        <p:spPr>
          <a:xfrm>
            <a:off x="9477256" y="3980259"/>
            <a:ext cx="4097774" cy="1066205"/>
          </a:xfrm>
          <a:prstGeom prst="rect">
            <a:avLst/>
          </a:prstGeom>
          <a:noFill/>
          <a:ln/>
        </p:spPr>
        <p:txBody>
          <a:bodyPr wrap="square" rtlCol="0" anchor="t"/>
          <a:lstStyle/>
          <a:p>
            <a:pPr marL="0" indent="0">
              <a:lnSpc>
                <a:spcPts val="2799"/>
              </a:lnSpc>
              <a:buNone/>
            </a:pPr>
            <a:r>
              <a:rPr lang="en-US" sz="1750" dirty="0">
                <a:solidFill>
                  <a:srgbClr val="C9C2C0"/>
                </a:solidFill>
                <a:latin typeface="Gelasio" pitchFamily="34" charset="0"/>
                <a:ea typeface="Gelasio" pitchFamily="34" charset="-122"/>
                <a:cs typeface="Gelasio" pitchFamily="34" charset="-120"/>
              </a:rPr>
              <a:t>BCI2000 is compatible with multiple brain signals, study/feedback paradigms, and data access methods.</a:t>
            </a:r>
            <a:endParaRPr lang="en-US" sz="1750" dirty="0"/>
          </a:p>
        </p:txBody>
      </p:sp>
      <p:pic>
        <p:nvPicPr>
          <p:cNvPr id="12" name="Image 1" descr="preencoded.png">
            <a:hlinkClick r:id="rId4"/>
          </p:cNvPr>
          <p:cNvPicPr>
            <a:picLocks noChangeAspect="1"/>
          </p:cNvPicPr>
          <p:nvPr/>
        </p:nvPicPr>
        <p:blipFill>
          <a:blip r:embed="rId5"/>
          <a:stretch>
            <a:fillRect/>
          </a:stretch>
        </p:blipFill>
        <p:spPr>
          <a:xfrm>
            <a:off x="12242153" y="7589520"/>
            <a:ext cx="2296807" cy="548640"/>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302D2C"/>
          </a:solidFill>
          <a:ln/>
        </p:spPr>
      </p:sp>
      <p:sp>
        <p:nvSpPr>
          <p:cNvPr id="3" name="Shape 1"/>
          <p:cNvSpPr/>
          <p:nvPr/>
        </p:nvSpPr>
        <p:spPr>
          <a:xfrm>
            <a:off x="0" y="0"/>
            <a:ext cx="14630400" cy="8229600"/>
          </a:xfrm>
          <a:prstGeom prst="rect">
            <a:avLst/>
          </a:prstGeom>
          <a:solidFill>
            <a:srgbClr val="464342"/>
          </a:solidFill>
          <a:ln/>
        </p:spPr>
      </p:sp>
      <p:pic>
        <p:nvPicPr>
          <p:cNvPr id="4" name="Image 0" descr="preencoded.png"/>
          <p:cNvPicPr>
            <a:picLocks noChangeAspect="1"/>
          </p:cNvPicPr>
          <p:nvPr/>
        </p:nvPicPr>
        <p:blipFill>
          <a:blip r:embed="rId3"/>
          <a:stretch>
            <a:fillRect/>
          </a:stretch>
        </p:blipFill>
        <p:spPr>
          <a:xfrm>
            <a:off x="10972800" y="0"/>
            <a:ext cx="3657600" cy="8229600"/>
          </a:xfrm>
          <a:prstGeom prst="rect">
            <a:avLst/>
          </a:prstGeom>
        </p:spPr>
      </p:pic>
      <p:sp>
        <p:nvSpPr>
          <p:cNvPr id="5" name="Text 2"/>
          <p:cNvSpPr/>
          <p:nvPr/>
        </p:nvSpPr>
        <p:spPr>
          <a:xfrm>
            <a:off x="833199" y="2169557"/>
            <a:ext cx="5554980" cy="694373"/>
          </a:xfrm>
          <a:prstGeom prst="rect">
            <a:avLst/>
          </a:prstGeom>
          <a:noFill/>
          <a:ln/>
        </p:spPr>
        <p:txBody>
          <a:bodyPr wrap="none" rtlCol="0" anchor="t"/>
          <a:lstStyle/>
          <a:p>
            <a:pPr marL="0" indent="0">
              <a:lnSpc>
                <a:spcPts val="5468"/>
              </a:lnSpc>
              <a:buNone/>
            </a:pPr>
            <a:r>
              <a:rPr lang="en-US" sz="4374" dirty="0">
                <a:solidFill>
                  <a:srgbClr val="EBCCBB"/>
                </a:solidFill>
                <a:latin typeface="Gelasio" pitchFamily="34" charset="0"/>
                <a:ea typeface="Gelasio" pitchFamily="34" charset="-122"/>
                <a:cs typeface="Gelasio" pitchFamily="34" charset="-120"/>
              </a:rPr>
              <a:t>B.Open-ViBE</a:t>
            </a:r>
            <a:endParaRPr lang="en-US" sz="4374" dirty="0"/>
          </a:p>
        </p:txBody>
      </p:sp>
      <p:sp>
        <p:nvSpPr>
          <p:cNvPr id="6" name="Shape 3"/>
          <p:cNvSpPr/>
          <p:nvPr/>
        </p:nvSpPr>
        <p:spPr>
          <a:xfrm>
            <a:off x="833199" y="3370778"/>
            <a:ext cx="499943" cy="499943"/>
          </a:xfrm>
          <a:prstGeom prst="roundRect">
            <a:avLst>
              <a:gd name="adj" fmla="val 26667"/>
            </a:avLst>
          </a:prstGeom>
          <a:solidFill>
            <a:srgbClr val="343131"/>
          </a:solidFill>
          <a:ln/>
        </p:spPr>
      </p:sp>
      <p:sp>
        <p:nvSpPr>
          <p:cNvPr id="7" name="Text 4"/>
          <p:cNvSpPr/>
          <p:nvPr/>
        </p:nvSpPr>
        <p:spPr>
          <a:xfrm>
            <a:off x="1011555" y="3412450"/>
            <a:ext cx="143232" cy="416481"/>
          </a:xfrm>
          <a:prstGeom prst="rect">
            <a:avLst/>
          </a:prstGeom>
          <a:noFill/>
          <a:ln/>
        </p:spPr>
        <p:txBody>
          <a:bodyPr wrap="none" rtlCol="0" anchor="t"/>
          <a:lstStyle/>
          <a:p>
            <a:pPr marL="0" indent="0" algn="ctr">
              <a:lnSpc>
                <a:spcPts val="3281"/>
              </a:lnSpc>
              <a:buNone/>
            </a:pPr>
            <a:r>
              <a:rPr lang="en-US" sz="2624" dirty="0">
                <a:solidFill>
                  <a:srgbClr val="EBCCBB"/>
                </a:solidFill>
                <a:latin typeface="Gelasio" pitchFamily="34" charset="0"/>
                <a:ea typeface="Gelasio" pitchFamily="34" charset="-122"/>
                <a:cs typeface="Gelasio" pitchFamily="34" charset="-120"/>
              </a:rPr>
              <a:t>1</a:t>
            </a:r>
            <a:endParaRPr lang="en-US" sz="2624" dirty="0"/>
          </a:p>
        </p:txBody>
      </p:sp>
      <p:sp>
        <p:nvSpPr>
          <p:cNvPr id="8" name="Text 5"/>
          <p:cNvSpPr/>
          <p:nvPr/>
        </p:nvSpPr>
        <p:spPr>
          <a:xfrm>
            <a:off x="1555313" y="3447098"/>
            <a:ext cx="3127415" cy="347186"/>
          </a:xfrm>
          <a:prstGeom prst="rect">
            <a:avLst/>
          </a:prstGeom>
          <a:noFill/>
          <a:ln/>
        </p:spPr>
        <p:txBody>
          <a:bodyPr wrap="none" rtlCol="0" anchor="t"/>
          <a:lstStyle/>
          <a:p>
            <a:pPr marL="0" indent="0">
              <a:lnSpc>
                <a:spcPts val="2734"/>
              </a:lnSpc>
              <a:buNone/>
            </a:pPr>
            <a:r>
              <a:rPr lang="en-US" sz="2187" dirty="0">
                <a:solidFill>
                  <a:srgbClr val="EBCCBB"/>
                </a:solidFill>
                <a:latin typeface="Gelasio" pitchFamily="34" charset="0"/>
                <a:ea typeface="Gelasio" pitchFamily="34" charset="-122"/>
                <a:cs typeface="Gelasio" pitchFamily="34" charset="-120"/>
              </a:rPr>
              <a:t>Real-Time Neurosciences</a:t>
            </a:r>
            <a:endParaRPr lang="en-US" sz="2187" dirty="0"/>
          </a:p>
        </p:txBody>
      </p:sp>
      <p:sp>
        <p:nvSpPr>
          <p:cNvPr id="9" name="Text 6"/>
          <p:cNvSpPr/>
          <p:nvPr/>
        </p:nvSpPr>
        <p:spPr>
          <a:xfrm>
            <a:off x="1555313" y="3927515"/>
            <a:ext cx="3820001" cy="2132409"/>
          </a:xfrm>
          <a:prstGeom prst="rect">
            <a:avLst/>
          </a:prstGeom>
          <a:noFill/>
          <a:ln/>
        </p:spPr>
        <p:txBody>
          <a:bodyPr wrap="square" rtlCol="0" anchor="t"/>
          <a:lstStyle/>
          <a:p>
            <a:pPr marL="0" indent="0">
              <a:lnSpc>
                <a:spcPts val="2799"/>
              </a:lnSpc>
              <a:buNone/>
            </a:pPr>
            <a:r>
              <a:rPr lang="en-US" sz="1750" dirty="0">
                <a:solidFill>
                  <a:srgbClr val="C9C2C0"/>
                </a:solidFill>
                <a:latin typeface="Gelasio" pitchFamily="34" charset="0"/>
                <a:ea typeface="Gelasio" pitchFamily="34" charset="-122"/>
                <a:cs typeface="Gelasio" pitchFamily="34" charset="-120"/>
              </a:rPr>
              <a:t>Software for real-time neurosciences, or real-time brain signal processing, is known as OpenViBE. Brain signals can be captured, filtered, processed, classified, and visualized in real time with this technology.</a:t>
            </a:r>
            <a:endParaRPr lang="en-US" sz="1750" dirty="0"/>
          </a:p>
        </p:txBody>
      </p:sp>
      <p:sp>
        <p:nvSpPr>
          <p:cNvPr id="10" name="Shape 7"/>
          <p:cNvSpPr/>
          <p:nvPr/>
        </p:nvSpPr>
        <p:spPr>
          <a:xfrm>
            <a:off x="5597485" y="3370778"/>
            <a:ext cx="499943" cy="499943"/>
          </a:xfrm>
          <a:prstGeom prst="roundRect">
            <a:avLst>
              <a:gd name="adj" fmla="val 26667"/>
            </a:avLst>
          </a:prstGeom>
          <a:solidFill>
            <a:srgbClr val="343131"/>
          </a:solidFill>
          <a:ln/>
        </p:spPr>
      </p:sp>
      <p:sp>
        <p:nvSpPr>
          <p:cNvPr id="11" name="Text 8"/>
          <p:cNvSpPr/>
          <p:nvPr/>
        </p:nvSpPr>
        <p:spPr>
          <a:xfrm>
            <a:off x="5754291" y="3412450"/>
            <a:ext cx="186214" cy="416481"/>
          </a:xfrm>
          <a:prstGeom prst="rect">
            <a:avLst/>
          </a:prstGeom>
          <a:noFill/>
          <a:ln/>
        </p:spPr>
        <p:txBody>
          <a:bodyPr wrap="none" rtlCol="0" anchor="t"/>
          <a:lstStyle/>
          <a:p>
            <a:pPr marL="0" indent="0" algn="ctr">
              <a:lnSpc>
                <a:spcPts val="3281"/>
              </a:lnSpc>
              <a:buNone/>
            </a:pPr>
            <a:r>
              <a:rPr lang="en-US" sz="2624" dirty="0">
                <a:solidFill>
                  <a:srgbClr val="EBCCBB"/>
                </a:solidFill>
                <a:latin typeface="Gelasio" pitchFamily="34" charset="0"/>
                <a:ea typeface="Gelasio" pitchFamily="34" charset="-122"/>
                <a:cs typeface="Gelasio" pitchFamily="34" charset="-120"/>
              </a:rPr>
              <a:t>2</a:t>
            </a:r>
            <a:endParaRPr lang="en-US" sz="2624" dirty="0"/>
          </a:p>
        </p:txBody>
      </p:sp>
      <p:sp>
        <p:nvSpPr>
          <p:cNvPr id="12" name="Text 9"/>
          <p:cNvSpPr/>
          <p:nvPr/>
        </p:nvSpPr>
        <p:spPr>
          <a:xfrm>
            <a:off x="6319599" y="3447098"/>
            <a:ext cx="2890599" cy="347186"/>
          </a:xfrm>
          <a:prstGeom prst="rect">
            <a:avLst/>
          </a:prstGeom>
          <a:noFill/>
          <a:ln/>
        </p:spPr>
        <p:txBody>
          <a:bodyPr wrap="none" rtlCol="0" anchor="t"/>
          <a:lstStyle/>
          <a:p>
            <a:pPr marL="0" indent="0">
              <a:lnSpc>
                <a:spcPts val="2734"/>
              </a:lnSpc>
              <a:buNone/>
            </a:pPr>
            <a:r>
              <a:rPr lang="en-US" sz="2187" dirty="0">
                <a:solidFill>
                  <a:srgbClr val="EBCCBB"/>
                </a:solidFill>
                <a:latin typeface="Gelasio" pitchFamily="34" charset="0"/>
                <a:ea typeface="Gelasio" pitchFamily="34" charset="-122"/>
                <a:cs typeface="Gelasio" pitchFamily="34" charset="-120"/>
              </a:rPr>
              <a:t>User-Friendly Interface</a:t>
            </a:r>
            <a:endParaRPr lang="en-US" sz="2187" dirty="0"/>
          </a:p>
        </p:txBody>
      </p:sp>
      <p:sp>
        <p:nvSpPr>
          <p:cNvPr id="13" name="Text 10"/>
          <p:cNvSpPr/>
          <p:nvPr/>
        </p:nvSpPr>
        <p:spPr>
          <a:xfrm>
            <a:off x="6319599" y="3927515"/>
            <a:ext cx="3820001" cy="1421606"/>
          </a:xfrm>
          <a:prstGeom prst="rect">
            <a:avLst/>
          </a:prstGeom>
          <a:noFill/>
          <a:ln/>
        </p:spPr>
        <p:txBody>
          <a:bodyPr wrap="square" rtlCol="0" anchor="t"/>
          <a:lstStyle/>
          <a:p>
            <a:pPr marL="0" indent="0">
              <a:lnSpc>
                <a:spcPts val="2799"/>
              </a:lnSpc>
              <a:buNone/>
            </a:pPr>
            <a:r>
              <a:rPr lang="en-US" sz="1750" dirty="0">
                <a:solidFill>
                  <a:srgbClr val="C9C2C0"/>
                </a:solidFill>
                <a:latin typeface="Gelasio" pitchFamily="34" charset="0"/>
                <a:ea typeface="Gelasio" pitchFamily="34" charset="-122"/>
                <a:cs typeface="Gelasio" pitchFamily="34" charset="-120"/>
              </a:rPr>
              <a:t>OpenVIBE stands out for having a user-friendly graphical user interface (GUI) that enables building a BCI application fast and easy.</a:t>
            </a:r>
            <a:endParaRPr lang="en-US" sz="1750" dirty="0"/>
          </a:p>
        </p:txBody>
      </p:sp>
      <p:pic>
        <p:nvPicPr>
          <p:cNvPr id="14" name="Image 1" descr="preencoded.png">
            <a:hlinkClick r:id="rId4"/>
          </p:cNvPr>
          <p:cNvPicPr>
            <a:picLocks noChangeAspect="1"/>
          </p:cNvPicPr>
          <p:nvPr/>
        </p:nvPicPr>
        <p:blipFill>
          <a:blip r:embed="rId5"/>
          <a:stretch>
            <a:fillRect/>
          </a:stretch>
        </p:blipFill>
        <p:spPr>
          <a:xfrm>
            <a:off x="12242153" y="7589520"/>
            <a:ext cx="2296807" cy="548640"/>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302D2C"/>
          </a:solidFill>
          <a:ln/>
        </p:spPr>
      </p:sp>
      <p:sp>
        <p:nvSpPr>
          <p:cNvPr id="3" name="Shape 1"/>
          <p:cNvSpPr/>
          <p:nvPr/>
        </p:nvSpPr>
        <p:spPr>
          <a:xfrm>
            <a:off x="0" y="0"/>
            <a:ext cx="14630400" cy="8229600"/>
          </a:xfrm>
          <a:prstGeom prst="rect">
            <a:avLst/>
          </a:prstGeom>
          <a:solidFill>
            <a:srgbClr val="464342"/>
          </a:solidFill>
          <a:ln/>
        </p:spPr>
      </p:sp>
      <p:sp>
        <p:nvSpPr>
          <p:cNvPr id="4" name="Text 2"/>
          <p:cNvSpPr/>
          <p:nvPr/>
        </p:nvSpPr>
        <p:spPr>
          <a:xfrm>
            <a:off x="2037993" y="2066806"/>
            <a:ext cx="5554980" cy="694373"/>
          </a:xfrm>
          <a:prstGeom prst="rect">
            <a:avLst/>
          </a:prstGeom>
          <a:noFill/>
          <a:ln/>
        </p:spPr>
        <p:txBody>
          <a:bodyPr wrap="none" rtlCol="0" anchor="t"/>
          <a:lstStyle/>
          <a:p>
            <a:pPr marL="0" indent="0">
              <a:lnSpc>
                <a:spcPts val="5468"/>
              </a:lnSpc>
              <a:buNone/>
            </a:pPr>
            <a:r>
              <a:rPr lang="en-US" sz="4374" dirty="0">
                <a:solidFill>
                  <a:srgbClr val="EBCCBB"/>
                </a:solidFill>
                <a:latin typeface="Gelasio" pitchFamily="34" charset="0"/>
                <a:ea typeface="Gelasio" pitchFamily="34" charset="-122"/>
                <a:cs typeface="Gelasio" pitchFamily="34" charset="-120"/>
              </a:rPr>
              <a:t>C.BCILAB</a:t>
            </a:r>
            <a:endParaRPr lang="en-US" sz="4374" dirty="0"/>
          </a:p>
        </p:txBody>
      </p:sp>
      <p:sp>
        <p:nvSpPr>
          <p:cNvPr id="5" name="Text 3"/>
          <p:cNvSpPr/>
          <p:nvPr/>
        </p:nvSpPr>
        <p:spPr>
          <a:xfrm>
            <a:off x="2037993" y="3316605"/>
            <a:ext cx="5110520" cy="666512"/>
          </a:xfrm>
          <a:prstGeom prst="rect">
            <a:avLst/>
          </a:prstGeom>
          <a:noFill/>
          <a:ln/>
        </p:spPr>
        <p:txBody>
          <a:bodyPr wrap="none" rtlCol="0" anchor="t"/>
          <a:lstStyle/>
          <a:p>
            <a:pPr marL="0" indent="0" algn="ctr">
              <a:lnSpc>
                <a:spcPts val="5249"/>
              </a:lnSpc>
              <a:buNone/>
            </a:pPr>
            <a:r>
              <a:rPr lang="en-US" sz="5249" dirty="0">
                <a:solidFill>
                  <a:srgbClr val="EBCCBB"/>
                </a:solidFill>
                <a:latin typeface="Gelasio" pitchFamily="34" charset="0"/>
                <a:ea typeface="Gelasio" pitchFamily="34" charset="-122"/>
                <a:cs typeface="Gelasio" pitchFamily="34" charset="-120"/>
              </a:rPr>
              <a:t>1K</a:t>
            </a:r>
            <a:endParaRPr lang="en-US" sz="5249" dirty="0"/>
          </a:p>
        </p:txBody>
      </p:sp>
      <p:sp>
        <p:nvSpPr>
          <p:cNvPr id="6" name="Text 4"/>
          <p:cNvSpPr/>
          <p:nvPr/>
        </p:nvSpPr>
        <p:spPr>
          <a:xfrm>
            <a:off x="3204448" y="4260771"/>
            <a:ext cx="2777490" cy="347186"/>
          </a:xfrm>
          <a:prstGeom prst="rect">
            <a:avLst/>
          </a:prstGeom>
          <a:noFill/>
          <a:ln/>
        </p:spPr>
        <p:txBody>
          <a:bodyPr wrap="none" rtlCol="0" anchor="t"/>
          <a:lstStyle/>
          <a:p>
            <a:pPr marL="0" indent="0" algn="ctr">
              <a:lnSpc>
                <a:spcPts val="2734"/>
              </a:lnSpc>
              <a:buNone/>
            </a:pPr>
            <a:r>
              <a:rPr lang="en-US" sz="2187" dirty="0">
                <a:solidFill>
                  <a:srgbClr val="EBCCBB"/>
                </a:solidFill>
                <a:latin typeface="Gelasio" pitchFamily="34" charset="0"/>
                <a:ea typeface="Gelasio" pitchFamily="34" charset="-122"/>
                <a:cs typeface="Gelasio" pitchFamily="34" charset="-120"/>
              </a:rPr>
              <a:t>Powerful Toolkit</a:t>
            </a:r>
            <a:endParaRPr lang="en-US" sz="2187" dirty="0"/>
          </a:p>
        </p:txBody>
      </p:sp>
      <p:sp>
        <p:nvSpPr>
          <p:cNvPr id="7" name="Text 5"/>
          <p:cNvSpPr/>
          <p:nvPr/>
        </p:nvSpPr>
        <p:spPr>
          <a:xfrm>
            <a:off x="2037993" y="4741188"/>
            <a:ext cx="5110520" cy="1421606"/>
          </a:xfrm>
          <a:prstGeom prst="rect">
            <a:avLst/>
          </a:prstGeom>
          <a:noFill/>
          <a:ln/>
        </p:spPr>
        <p:txBody>
          <a:bodyPr wrap="square" rtlCol="0" anchor="t"/>
          <a:lstStyle/>
          <a:p>
            <a:pPr marL="0" indent="0" algn="ctr">
              <a:lnSpc>
                <a:spcPts val="2799"/>
              </a:lnSpc>
              <a:buNone/>
            </a:pPr>
            <a:r>
              <a:rPr lang="en-US" sz="1750" dirty="0">
                <a:solidFill>
                  <a:srgbClr val="C9C2C0"/>
                </a:solidFill>
                <a:latin typeface="Gelasio" pitchFamily="34" charset="0"/>
                <a:ea typeface="Gelasio" pitchFamily="34" charset="-122"/>
                <a:cs typeface="Gelasio" pitchFamily="34" charset="-120"/>
              </a:rPr>
              <a:t>The goal of the toolbox is to accelerate industrial innovation by providing the BCI community with a powerful toolkit for technique research and assessment.</a:t>
            </a:r>
            <a:endParaRPr lang="en-US" sz="1750" dirty="0"/>
          </a:p>
        </p:txBody>
      </p:sp>
      <p:sp>
        <p:nvSpPr>
          <p:cNvPr id="8" name="Text 6"/>
          <p:cNvSpPr/>
          <p:nvPr/>
        </p:nvSpPr>
        <p:spPr>
          <a:xfrm>
            <a:off x="7481768" y="3316605"/>
            <a:ext cx="5110639" cy="666512"/>
          </a:xfrm>
          <a:prstGeom prst="rect">
            <a:avLst/>
          </a:prstGeom>
          <a:noFill/>
          <a:ln/>
        </p:spPr>
        <p:txBody>
          <a:bodyPr wrap="none" rtlCol="0" anchor="t"/>
          <a:lstStyle/>
          <a:p>
            <a:pPr marL="0" indent="0" algn="ctr">
              <a:lnSpc>
                <a:spcPts val="5249"/>
              </a:lnSpc>
              <a:buNone/>
            </a:pPr>
            <a:r>
              <a:rPr lang="en-US" sz="5249" dirty="0">
                <a:solidFill>
                  <a:srgbClr val="EBCCBB"/>
                </a:solidFill>
                <a:latin typeface="Gelasio" pitchFamily="34" charset="0"/>
                <a:ea typeface="Gelasio" pitchFamily="34" charset="-122"/>
                <a:cs typeface="Gelasio" pitchFamily="34" charset="-120"/>
              </a:rPr>
              <a:t>2</a:t>
            </a:r>
            <a:endParaRPr lang="en-US" sz="5249" dirty="0"/>
          </a:p>
        </p:txBody>
      </p:sp>
      <p:sp>
        <p:nvSpPr>
          <p:cNvPr id="9" name="Text 7"/>
          <p:cNvSpPr/>
          <p:nvPr/>
        </p:nvSpPr>
        <p:spPr>
          <a:xfrm>
            <a:off x="8648343" y="4260771"/>
            <a:ext cx="2777490" cy="347186"/>
          </a:xfrm>
          <a:prstGeom prst="rect">
            <a:avLst/>
          </a:prstGeom>
          <a:noFill/>
          <a:ln/>
        </p:spPr>
        <p:txBody>
          <a:bodyPr wrap="none" rtlCol="0" anchor="t"/>
          <a:lstStyle/>
          <a:p>
            <a:pPr marL="0" indent="0" algn="ctr">
              <a:lnSpc>
                <a:spcPts val="2734"/>
              </a:lnSpc>
              <a:buNone/>
            </a:pPr>
            <a:r>
              <a:rPr lang="en-US" sz="2187" dirty="0">
                <a:solidFill>
                  <a:srgbClr val="EBCCBB"/>
                </a:solidFill>
                <a:latin typeface="Gelasio" pitchFamily="34" charset="0"/>
                <a:ea typeface="Gelasio" pitchFamily="34" charset="-122"/>
                <a:cs typeface="Gelasio" pitchFamily="34" charset="-120"/>
              </a:rPr>
              <a:t>Feature Extraction</a:t>
            </a:r>
            <a:endParaRPr lang="en-US" sz="2187" dirty="0"/>
          </a:p>
        </p:txBody>
      </p:sp>
      <p:sp>
        <p:nvSpPr>
          <p:cNvPr id="10" name="Text 8"/>
          <p:cNvSpPr/>
          <p:nvPr/>
        </p:nvSpPr>
        <p:spPr>
          <a:xfrm>
            <a:off x="7481768" y="4741188"/>
            <a:ext cx="5110639" cy="1066205"/>
          </a:xfrm>
          <a:prstGeom prst="rect">
            <a:avLst/>
          </a:prstGeom>
          <a:noFill/>
          <a:ln/>
        </p:spPr>
        <p:txBody>
          <a:bodyPr wrap="square" rtlCol="0" anchor="t"/>
          <a:lstStyle/>
          <a:p>
            <a:pPr marL="0" indent="0" algn="ctr">
              <a:lnSpc>
                <a:spcPts val="2799"/>
              </a:lnSpc>
              <a:buNone/>
            </a:pPr>
            <a:r>
              <a:rPr lang="en-US" sz="1750" dirty="0">
                <a:solidFill>
                  <a:srgbClr val="C9C2C0"/>
                </a:solidFill>
                <a:latin typeface="Gelasio" pitchFamily="34" charset="0"/>
                <a:ea typeface="Gelasio" pitchFamily="34" charset="-122"/>
                <a:cs typeface="Gelasio" pitchFamily="34" charset="-120"/>
              </a:rPr>
              <a:t>The toolbox makes it easier to create and develop novel techniques for feature extraction, feature selection, and cognitive state classification.</a:t>
            </a:r>
            <a:endParaRPr lang="en-US" sz="1750" dirty="0"/>
          </a:p>
        </p:txBody>
      </p:sp>
      <p:pic>
        <p:nvPicPr>
          <p:cNvPr id="11" name="Image 0" descr="preencoded.png">
            <a:hlinkClick r:id="rId3"/>
          </p:cNvPr>
          <p:cNvPicPr>
            <a:picLocks noChangeAspect="1"/>
          </p:cNvPicPr>
          <p:nvPr/>
        </p:nvPicPr>
        <p:blipFill>
          <a:blip r:embed="rId4"/>
          <a:stretch>
            <a:fillRect/>
          </a:stretch>
        </p:blipFill>
        <p:spPr>
          <a:xfrm>
            <a:off x="12242153" y="7589520"/>
            <a:ext cx="2296807" cy="548640"/>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302D2C"/>
          </a:solidFill>
          <a:ln/>
        </p:spPr>
      </p:sp>
      <p:sp>
        <p:nvSpPr>
          <p:cNvPr id="3" name="Shape 1"/>
          <p:cNvSpPr/>
          <p:nvPr/>
        </p:nvSpPr>
        <p:spPr>
          <a:xfrm>
            <a:off x="0" y="0"/>
            <a:ext cx="14630400" cy="8229600"/>
          </a:xfrm>
          <a:prstGeom prst="rect">
            <a:avLst/>
          </a:prstGeom>
          <a:solidFill>
            <a:srgbClr val="464342"/>
          </a:solidFill>
          <a:ln/>
        </p:spPr>
      </p:sp>
      <p:pic>
        <p:nvPicPr>
          <p:cNvPr id="4" name="Image 0" descr="preencoded.png"/>
          <p:cNvPicPr>
            <a:picLocks noChangeAspect="1"/>
          </p:cNvPicPr>
          <p:nvPr/>
        </p:nvPicPr>
        <p:blipFill>
          <a:blip r:embed="rId3"/>
          <a:stretch>
            <a:fillRect/>
          </a:stretch>
        </p:blipFill>
        <p:spPr>
          <a:xfrm>
            <a:off x="0" y="0"/>
            <a:ext cx="14630400" cy="8229600"/>
          </a:xfrm>
          <a:prstGeom prst="rect">
            <a:avLst/>
          </a:prstGeom>
        </p:spPr>
      </p:pic>
      <p:sp>
        <p:nvSpPr>
          <p:cNvPr id="5" name="Shape 2"/>
          <p:cNvSpPr/>
          <p:nvPr/>
        </p:nvSpPr>
        <p:spPr>
          <a:xfrm>
            <a:off x="0" y="0"/>
            <a:ext cx="14630400" cy="8229600"/>
          </a:xfrm>
          <a:prstGeom prst="rect">
            <a:avLst/>
          </a:prstGeom>
          <a:solidFill>
            <a:srgbClr val="464342">
              <a:alpha val="80000"/>
            </a:srgbClr>
          </a:solidFill>
          <a:ln/>
        </p:spPr>
      </p:sp>
      <p:sp>
        <p:nvSpPr>
          <p:cNvPr id="6" name="Text 3"/>
          <p:cNvSpPr/>
          <p:nvPr/>
        </p:nvSpPr>
        <p:spPr>
          <a:xfrm>
            <a:off x="2037993" y="1572458"/>
            <a:ext cx="5554980" cy="694373"/>
          </a:xfrm>
          <a:prstGeom prst="rect">
            <a:avLst/>
          </a:prstGeom>
          <a:noFill/>
          <a:ln/>
        </p:spPr>
        <p:txBody>
          <a:bodyPr wrap="none" rtlCol="0" anchor="t"/>
          <a:lstStyle/>
          <a:p>
            <a:pPr marL="0" indent="0">
              <a:lnSpc>
                <a:spcPts val="5468"/>
              </a:lnSpc>
              <a:buNone/>
            </a:pPr>
            <a:r>
              <a:rPr lang="en-US" sz="4374" dirty="0">
                <a:solidFill>
                  <a:srgbClr val="EBCCBB"/>
                </a:solidFill>
                <a:latin typeface="Gelasio" pitchFamily="34" charset="0"/>
                <a:ea typeface="Gelasio" pitchFamily="34" charset="-122"/>
                <a:cs typeface="Gelasio" pitchFamily="34" charset="-120"/>
              </a:rPr>
              <a:t>D.BCI++</a:t>
            </a:r>
            <a:endParaRPr lang="en-US" sz="4374" dirty="0"/>
          </a:p>
        </p:txBody>
      </p:sp>
      <p:pic>
        <p:nvPicPr>
          <p:cNvPr id="7" name="Image 1" descr="preencoded.png"/>
          <p:cNvPicPr>
            <a:picLocks noChangeAspect="1"/>
          </p:cNvPicPr>
          <p:nvPr/>
        </p:nvPicPr>
        <p:blipFill>
          <a:blip r:embed="rId4"/>
          <a:stretch>
            <a:fillRect/>
          </a:stretch>
        </p:blipFill>
        <p:spPr>
          <a:xfrm>
            <a:off x="2037993" y="2600087"/>
            <a:ext cx="5277207" cy="888682"/>
          </a:xfrm>
          <a:prstGeom prst="rect">
            <a:avLst/>
          </a:prstGeom>
        </p:spPr>
      </p:pic>
      <p:sp>
        <p:nvSpPr>
          <p:cNvPr id="8" name="Text 4"/>
          <p:cNvSpPr/>
          <p:nvPr/>
        </p:nvSpPr>
        <p:spPr>
          <a:xfrm>
            <a:off x="2260163" y="3822025"/>
            <a:ext cx="2777490" cy="347186"/>
          </a:xfrm>
          <a:prstGeom prst="rect">
            <a:avLst/>
          </a:prstGeom>
          <a:noFill/>
          <a:ln/>
        </p:spPr>
        <p:txBody>
          <a:bodyPr wrap="none" rtlCol="0" anchor="t"/>
          <a:lstStyle/>
          <a:p>
            <a:pPr marL="0" indent="0" algn="l">
              <a:lnSpc>
                <a:spcPts val="2734"/>
              </a:lnSpc>
              <a:buNone/>
            </a:pPr>
            <a:r>
              <a:rPr lang="en-US" sz="2187" dirty="0">
                <a:solidFill>
                  <a:srgbClr val="EBCCBB"/>
                </a:solidFill>
                <a:latin typeface="Gelasio" pitchFamily="34" charset="0"/>
                <a:ea typeface="Gelasio" pitchFamily="34" charset="-122"/>
                <a:cs typeface="Gelasio" pitchFamily="34" charset="-120"/>
              </a:rPr>
              <a:t>Framework Modules</a:t>
            </a:r>
            <a:endParaRPr lang="en-US" sz="2187" dirty="0"/>
          </a:p>
        </p:txBody>
      </p:sp>
      <p:sp>
        <p:nvSpPr>
          <p:cNvPr id="9" name="Text 5"/>
          <p:cNvSpPr/>
          <p:nvPr/>
        </p:nvSpPr>
        <p:spPr>
          <a:xfrm>
            <a:off x="2260163" y="4302443"/>
            <a:ext cx="4832866" cy="2132409"/>
          </a:xfrm>
          <a:prstGeom prst="rect">
            <a:avLst/>
          </a:prstGeom>
          <a:noFill/>
          <a:ln/>
        </p:spPr>
        <p:txBody>
          <a:bodyPr wrap="square" rtlCol="0" anchor="t"/>
          <a:lstStyle/>
          <a:p>
            <a:pPr marL="0" indent="0" algn="l">
              <a:lnSpc>
                <a:spcPts val="2799"/>
              </a:lnSpc>
              <a:buNone/>
            </a:pPr>
            <a:r>
              <a:rPr lang="en-US" sz="1750" dirty="0">
                <a:solidFill>
                  <a:srgbClr val="C9C2C0"/>
                </a:solidFill>
                <a:latin typeface="Gelasio" pitchFamily="34" charset="0"/>
                <a:ea typeface="Gelasio" pitchFamily="34" charset="-122"/>
                <a:cs typeface="Gelasio" pitchFamily="34" charset="-120"/>
              </a:rPr>
              <a:t>The BCI++ framework consists of two main modules that talk to each other over TCP/IP. The first module, referred to as the Hardware Interface Module (HIM), is in charge of processing signals in real time and storing, displaying, and acquiring them.</a:t>
            </a:r>
            <a:endParaRPr lang="en-US" sz="1750" dirty="0"/>
          </a:p>
        </p:txBody>
      </p:sp>
      <p:pic>
        <p:nvPicPr>
          <p:cNvPr id="10" name="Image 2" descr="preencoded.png"/>
          <p:cNvPicPr>
            <a:picLocks noChangeAspect="1"/>
          </p:cNvPicPr>
          <p:nvPr/>
        </p:nvPicPr>
        <p:blipFill>
          <a:blip r:embed="rId5"/>
          <a:stretch>
            <a:fillRect/>
          </a:stretch>
        </p:blipFill>
        <p:spPr>
          <a:xfrm>
            <a:off x="7315200" y="2600087"/>
            <a:ext cx="5277207" cy="888682"/>
          </a:xfrm>
          <a:prstGeom prst="rect">
            <a:avLst/>
          </a:prstGeom>
        </p:spPr>
      </p:pic>
      <p:sp>
        <p:nvSpPr>
          <p:cNvPr id="11" name="Text 6"/>
          <p:cNvSpPr/>
          <p:nvPr/>
        </p:nvSpPr>
        <p:spPr>
          <a:xfrm>
            <a:off x="7537371" y="3822025"/>
            <a:ext cx="3020497" cy="347186"/>
          </a:xfrm>
          <a:prstGeom prst="rect">
            <a:avLst/>
          </a:prstGeom>
          <a:noFill/>
          <a:ln/>
        </p:spPr>
        <p:txBody>
          <a:bodyPr wrap="none" rtlCol="0" anchor="t"/>
          <a:lstStyle/>
          <a:p>
            <a:pPr marL="0" indent="0" algn="l">
              <a:lnSpc>
                <a:spcPts val="2734"/>
              </a:lnSpc>
              <a:buNone/>
            </a:pPr>
            <a:r>
              <a:rPr lang="en-US" sz="2187" dirty="0">
                <a:solidFill>
                  <a:srgbClr val="EBCCBB"/>
                </a:solidFill>
                <a:latin typeface="Gelasio" pitchFamily="34" charset="0"/>
                <a:ea typeface="Gelasio" pitchFamily="34" charset="-122"/>
                <a:cs typeface="Gelasio" pitchFamily="34" charset="-120"/>
              </a:rPr>
              <a:t>Graphical User Interface</a:t>
            </a:r>
            <a:endParaRPr lang="en-US" sz="2187" dirty="0"/>
          </a:p>
        </p:txBody>
      </p:sp>
      <p:sp>
        <p:nvSpPr>
          <p:cNvPr id="12" name="Text 7"/>
          <p:cNvSpPr/>
          <p:nvPr/>
        </p:nvSpPr>
        <p:spPr>
          <a:xfrm>
            <a:off x="7537371" y="4302443"/>
            <a:ext cx="4832866" cy="1066205"/>
          </a:xfrm>
          <a:prstGeom prst="rect">
            <a:avLst/>
          </a:prstGeom>
          <a:noFill/>
          <a:ln/>
        </p:spPr>
        <p:txBody>
          <a:bodyPr wrap="square" rtlCol="0" anchor="t"/>
          <a:lstStyle/>
          <a:p>
            <a:pPr marL="0" indent="0" algn="l">
              <a:lnSpc>
                <a:spcPts val="2799"/>
              </a:lnSpc>
              <a:buNone/>
            </a:pPr>
            <a:r>
              <a:rPr lang="en-US" sz="1750" dirty="0">
                <a:solidFill>
                  <a:srgbClr val="C9C2C0"/>
                </a:solidFill>
                <a:latin typeface="Gelasio" pitchFamily="34" charset="0"/>
                <a:ea typeface="Gelasio" pitchFamily="34" charset="-122"/>
                <a:cs typeface="Gelasio" pitchFamily="34" charset="-120"/>
              </a:rPr>
              <a:t>The second module, called AEnima, provides a Graphical User Interface (GUI) and is built upon a sophisticated 2D/3D graphics engine.</a:t>
            </a:r>
            <a:endParaRPr lang="en-US" sz="1750" dirty="0"/>
          </a:p>
        </p:txBody>
      </p:sp>
      <p:pic>
        <p:nvPicPr>
          <p:cNvPr id="13" name="Image 3" descr="preencoded.png">
            <a:hlinkClick r:id="rId6"/>
          </p:cNvPr>
          <p:cNvPicPr>
            <a:picLocks noChangeAspect="1"/>
          </p:cNvPicPr>
          <p:nvPr/>
        </p:nvPicPr>
        <p:blipFill>
          <a:blip r:embed="rId7"/>
          <a:stretch>
            <a:fillRect/>
          </a:stretch>
        </p:blipFill>
        <p:spPr>
          <a:xfrm>
            <a:off x="12242153" y="7589520"/>
            <a:ext cx="2296807" cy="548640"/>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302D2C"/>
          </a:solidFill>
          <a:ln/>
        </p:spPr>
      </p:sp>
      <p:sp>
        <p:nvSpPr>
          <p:cNvPr id="3" name="Shape 1"/>
          <p:cNvSpPr/>
          <p:nvPr/>
        </p:nvSpPr>
        <p:spPr>
          <a:xfrm>
            <a:off x="0" y="0"/>
            <a:ext cx="14630400" cy="8229600"/>
          </a:xfrm>
          <a:prstGeom prst="rect">
            <a:avLst/>
          </a:prstGeom>
          <a:solidFill>
            <a:srgbClr val="464342"/>
          </a:solidFill>
          <a:ln/>
        </p:spPr>
      </p:sp>
      <p:sp>
        <p:nvSpPr>
          <p:cNvPr id="4" name="Text 2"/>
          <p:cNvSpPr/>
          <p:nvPr/>
        </p:nvSpPr>
        <p:spPr>
          <a:xfrm>
            <a:off x="2037993" y="1850350"/>
            <a:ext cx="10554414" cy="1388745"/>
          </a:xfrm>
          <a:prstGeom prst="rect">
            <a:avLst/>
          </a:prstGeom>
          <a:noFill/>
          <a:ln/>
        </p:spPr>
        <p:txBody>
          <a:bodyPr wrap="square" rtlCol="0" anchor="t"/>
          <a:lstStyle/>
          <a:p>
            <a:pPr marL="0" indent="0">
              <a:lnSpc>
                <a:spcPts val="5468"/>
              </a:lnSpc>
              <a:buNone/>
            </a:pPr>
            <a:r>
              <a:rPr lang="en-US" sz="4374" dirty="0">
                <a:solidFill>
                  <a:srgbClr val="EBCCBB"/>
                </a:solidFill>
                <a:latin typeface="Gelasio" pitchFamily="34" charset="0"/>
                <a:ea typeface="Gelasio" pitchFamily="34" charset="-122"/>
                <a:cs typeface="Gelasio" pitchFamily="34" charset="-120"/>
              </a:rPr>
              <a:t>Unnatural Powers- An Ethical Consideration</a:t>
            </a:r>
            <a:endParaRPr lang="en-US" sz="4374" dirty="0"/>
          </a:p>
        </p:txBody>
      </p:sp>
      <p:sp>
        <p:nvSpPr>
          <p:cNvPr id="5" name="Shape 3"/>
          <p:cNvSpPr/>
          <p:nvPr/>
        </p:nvSpPr>
        <p:spPr>
          <a:xfrm>
            <a:off x="2037993" y="3683437"/>
            <a:ext cx="10554414" cy="992505"/>
          </a:xfrm>
          <a:prstGeom prst="rect">
            <a:avLst/>
          </a:prstGeom>
          <a:solidFill>
            <a:srgbClr val="343131"/>
          </a:solidFill>
          <a:ln/>
        </p:spPr>
      </p:sp>
      <p:sp>
        <p:nvSpPr>
          <p:cNvPr id="6" name="Text 4"/>
          <p:cNvSpPr/>
          <p:nvPr/>
        </p:nvSpPr>
        <p:spPr>
          <a:xfrm>
            <a:off x="2260163" y="3824288"/>
            <a:ext cx="4829056" cy="355402"/>
          </a:xfrm>
          <a:prstGeom prst="rect">
            <a:avLst/>
          </a:prstGeom>
          <a:noFill/>
          <a:ln/>
        </p:spPr>
        <p:txBody>
          <a:bodyPr wrap="none" rtlCol="0" anchor="t"/>
          <a:lstStyle/>
          <a:p>
            <a:pPr marL="0" indent="0">
              <a:lnSpc>
                <a:spcPts val="2799"/>
              </a:lnSpc>
              <a:buNone/>
            </a:pPr>
            <a:r>
              <a:rPr lang="en-US" sz="1750" dirty="0">
                <a:solidFill>
                  <a:srgbClr val="C9C2C0"/>
                </a:solidFill>
                <a:latin typeface="Gelasio" pitchFamily="34" charset="0"/>
                <a:ea typeface="Gelasio" pitchFamily="34" charset="-122"/>
                <a:cs typeface="Gelasio" pitchFamily="34" charset="-120"/>
              </a:rPr>
              <a:t>Enhancement of Intelligence</a:t>
            </a:r>
            <a:endParaRPr lang="en-US" sz="1750" dirty="0"/>
          </a:p>
        </p:txBody>
      </p:sp>
      <p:sp>
        <p:nvSpPr>
          <p:cNvPr id="7" name="Text 5"/>
          <p:cNvSpPr/>
          <p:nvPr/>
        </p:nvSpPr>
        <p:spPr>
          <a:xfrm>
            <a:off x="7541181" y="3824288"/>
            <a:ext cx="4829056" cy="710803"/>
          </a:xfrm>
          <a:prstGeom prst="rect">
            <a:avLst/>
          </a:prstGeom>
          <a:noFill/>
          <a:ln/>
        </p:spPr>
        <p:txBody>
          <a:bodyPr wrap="square" rtlCol="0" anchor="t"/>
          <a:lstStyle/>
          <a:p>
            <a:pPr marL="0" indent="0">
              <a:lnSpc>
                <a:spcPts val="2799"/>
              </a:lnSpc>
              <a:buNone/>
            </a:pPr>
            <a:r>
              <a:rPr lang="en-US" sz="1750" dirty="0">
                <a:solidFill>
                  <a:srgbClr val="C9C2C0"/>
                </a:solidFill>
                <a:latin typeface="Gelasio" pitchFamily="34" charset="0"/>
                <a:ea typeface="Gelasio" pitchFamily="34" charset="-122"/>
                <a:cs typeface="Gelasio" pitchFamily="34" charset="-120"/>
              </a:rPr>
              <a:t>BCIs enhance, expand, augments, and restores human intelligence.</a:t>
            </a:r>
            <a:endParaRPr lang="en-US" sz="1750" dirty="0"/>
          </a:p>
        </p:txBody>
      </p:sp>
      <p:sp>
        <p:nvSpPr>
          <p:cNvPr id="8" name="Text 6"/>
          <p:cNvSpPr/>
          <p:nvPr/>
        </p:nvSpPr>
        <p:spPr>
          <a:xfrm>
            <a:off x="2260163" y="4816793"/>
            <a:ext cx="4829056" cy="355402"/>
          </a:xfrm>
          <a:prstGeom prst="rect">
            <a:avLst/>
          </a:prstGeom>
          <a:noFill/>
          <a:ln/>
        </p:spPr>
        <p:txBody>
          <a:bodyPr wrap="none" rtlCol="0" anchor="t"/>
          <a:lstStyle/>
          <a:p>
            <a:pPr marL="0" indent="0">
              <a:lnSpc>
                <a:spcPts val="2799"/>
              </a:lnSpc>
              <a:buNone/>
            </a:pPr>
            <a:r>
              <a:rPr lang="en-US" sz="1750" dirty="0">
                <a:solidFill>
                  <a:srgbClr val="C9C2C0"/>
                </a:solidFill>
                <a:latin typeface="Gelasio" pitchFamily="34" charset="0"/>
                <a:ea typeface="Gelasio" pitchFamily="34" charset="-122"/>
                <a:cs typeface="Gelasio" pitchFamily="34" charset="-120"/>
              </a:rPr>
              <a:t>Autonomy Impact</a:t>
            </a:r>
            <a:endParaRPr lang="en-US" sz="1750" dirty="0"/>
          </a:p>
        </p:txBody>
      </p:sp>
      <p:sp>
        <p:nvSpPr>
          <p:cNvPr id="9" name="Text 7"/>
          <p:cNvSpPr/>
          <p:nvPr/>
        </p:nvSpPr>
        <p:spPr>
          <a:xfrm>
            <a:off x="7541181" y="4816793"/>
            <a:ext cx="4829056" cy="1421606"/>
          </a:xfrm>
          <a:prstGeom prst="rect">
            <a:avLst/>
          </a:prstGeom>
          <a:noFill/>
          <a:ln/>
        </p:spPr>
        <p:txBody>
          <a:bodyPr wrap="square" rtlCol="0" anchor="t"/>
          <a:lstStyle/>
          <a:p>
            <a:pPr marL="0" indent="0">
              <a:lnSpc>
                <a:spcPts val="2799"/>
              </a:lnSpc>
              <a:buNone/>
            </a:pPr>
            <a:r>
              <a:rPr lang="en-US" sz="1750" dirty="0">
                <a:solidFill>
                  <a:srgbClr val="C9C2C0"/>
                </a:solidFill>
                <a:latin typeface="Gelasio" pitchFamily="34" charset="0"/>
                <a:ea typeface="Gelasio" pitchFamily="34" charset="-122"/>
                <a:cs typeface="Gelasio" pitchFamily="34" charset="-120"/>
              </a:rPr>
              <a:t>If a BCI device is directly responsible for a person's decision-making, then that person's autonomy—that is, their capacity for free will—may be negatively impacted.</a:t>
            </a:r>
            <a:endParaRPr lang="en-US" sz="1750" dirty="0"/>
          </a:p>
        </p:txBody>
      </p:sp>
      <p:pic>
        <p:nvPicPr>
          <p:cNvPr id="10" name="Image 0" descr="preencoded.png">
            <a:hlinkClick r:id="rId3"/>
          </p:cNvPr>
          <p:cNvPicPr>
            <a:picLocks noChangeAspect="1"/>
          </p:cNvPicPr>
          <p:nvPr/>
        </p:nvPicPr>
        <p:blipFill>
          <a:blip r:embed="rId4"/>
          <a:stretch>
            <a:fillRect/>
          </a:stretch>
        </p:blipFill>
        <p:spPr>
          <a:xfrm>
            <a:off x="12242153" y="7589520"/>
            <a:ext cx="2296807" cy="548640"/>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302D2C"/>
          </a:solidFill>
          <a:ln/>
        </p:spPr>
      </p:sp>
      <p:sp>
        <p:nvSpPr>
          <p:cNvPr id="3" name="Shape 1"/>
          <p:cNvSpPr/>
          <p:nvPr/>
        </p:nvSpPr>
        <p:spPr>
          <a:xfrm>
            <a:off x="0" y="0"/>
            <a:ext cx="14630400" cy="8229600"/>
          </a:xfrm>
          <a:prstGeom prst="rect">
            <a:avLst/>
          </a:prstGeom>
          <a:solidFill>
            <a:srgbClr val="464342"/>
          </a:solidFill>
          <a:ln/>
        </p:spPr>
      </p:sp>
      <p:sp>
        <p:nvSpPr>
          <p:cNvPr id="4" name="Text 2"/>
          <p:cNvSpPr/>
          <p:nvPr/>
        </p:nvSpPr>
        <p:spPr>
          <a:xfrm>
            <a:off x="2037993" y="2123837"/>
            <a:ext cx="5554980" cy="694373"/>
          </a:xfrm>
          <a:prstGeom prst="rect">
            <a:avLst/>
          </a:prstGeom>
          <a:noFill/>
          <a:ln/>
        </p:spPr>
        <p:txBody>
          <a:bodyPr wrap="none" rtlCol="0" anchor="t"/>
          <a:lstStyle/>
          <a:p>
            <a:pPr marL="0" indent="0">
              <a:lnSpc>
                <a:spcPts val="5468"/>
              </a:lnSpc>
              <a:buNone/>
            </a:pPr>
            <a:r>
              <a:rPr lang="en-US" sz="4374" dirty="0">
                <a:solidFill>
                  <a:srgbClr val="EBCCBB"/>
                </a:solidFill>
                <a:latin typeface="Gelasio" pitchFamily="34" charset="0"/>
                <a:ea typeface="Gelasio" pitchFamily="34" charset="-122"/>
                <a:cs typeface="Gelasio" pitchFamily="34" charset="-120"/>
              </a:rPr>
              <a:t>Conclusion</a:t>
            </a:r>
            <a:endParaRPr lang="en-US" sz="4374" dirty="0"/>
          </a:p>
        </p:txBody>
      </p:sp>
      <p:sp>
        <p:nvSpPr>
          <p:cNvPr id="5" name="Text 3"/>
          <p:cNvSpPr/>
          <p:nvPr/>
        </p:nvSpPr>
        <p:spPr>
          <a:xfrm>
            <a:off x="2037993" y="3262551"/>
            <a:ext cx="10554414" cy="2843213"/>
          </a:xfrm>
          <a:prstGeom prst="rect">
            <a:avLst/>
          </a:prstGeom>
          <a:noFill/>
          <a:ln/>
        </p:spPr>
        <p:txBody>
          <a:bodyPr wrap="square" rtlCol="0" anchor="t"/>
          <a:lstStyle/>
          <a:p>
            <a:pPr marL="0" indent="0">
              <a:lnSpc>
                <a:spcPts val="2799"/>
              </a:lnSpc>
              <a:buNone/>
            </a:pPr>
            <a:r>
              <a:rPr lang="en-US" sz="1750" dirty="0">
                <a:solidFill>
                  <a:srgbClr val="C9C2C0"/>
                </a:solidFill>
                <a:latin typeface="Gelasio" pitchFamily="34" charset="0"/>
                <a:ea typeface="Gelasio" pitchFamily="34" charset="-122"/>
                <a:cs typeface="Gelasio" pitchFamily="34" charset="-120"/>
              </a:rPr>
              <a:t>Despite any potential risks, the ability to fuse the complexity of the human mind with the capabilities of modern technology is a remarkable scientific accomplishment that is beginning to challenge our own ideas about what it means to be human. The promise of BCI technology is beginning to materialize swiftly, resulting in technological improvements that actually enhance our quality of life. It is imperative that we chart a clear course for ethical neuro-engineering going ahead, with the goal of enabling technology and the human mind to collaborate to surpass our own biological constraints. Five of the most popular BCI frameworks have been covered in this article. Every platform has unique features and benefits, even though some, like Open Vibe and BCI2000 (5), have been around for a while and offer a ton of capabilities.</a:t>
            </a:r>
            <a:endParaRPr lang="en-US" sz="1750" dirty="0"/>
          </a:p>
        </p:txBody>
      </p:sp>
      <p:pic>
        <p:nvPicPr>
          <p:cNvPr id="6" name="Image 0" descr="preencoded.png">
            <a:hlinkClick r:id="rId3"/>
          </p:cNvPr>
          <p:cNvPicPr>
            <a:picLocks noChangeAspect="1"/>
          </p:cNvPicPr>
          <p:nvPr/>
        </p:nvPicPr>
        <p:blipFill>
          <a:blip r:embed="rId4"/>
          <a:stretch>
            <a:fillRect/>
          </a:stretch>
        </p:blipFill>
        <p:spPr>
          <a:xfrm>
            <a:off x="12242153" y="7589520"/>
            <a:ext cx="2296807" cy="548640"/>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302D2C"/>
          </a:solidFill>
          <a:ln/>
        </p:spPr>
      </p:sp>
      <p:sp>
        <p:nvSpPr>
          <p:cNvPr id="3" name="Shape 1"/>
          <p:cNvSpPr/>
          <p:nvPr/>
        </p:nvSpPr>
        <p:spPr>
          <a:xfrm>
            <a:off x="0" y="0"/>
            <a:ext cx="14630400" cy="8231505"/>
          </a:xfrm>
          <a:prstGeom prst="rect">
            <a:avLst/>
          </a:prstGeom>
          <a:solidFill>
            <a:srgbClr val="464342"/>
          </a:solidFill>
          <a:ln/>
        </p:spPr>
      </p:sp>
      <p:sp>
        <p:nvSpPr>
          <p:cNvPr id="4" name="Text 2"/>
          <p:cNvSpPr/>
          <p:nvPr/>
        </p:nvSpPr>
        <p:spPr>
          <a:xfrm>
            <a:off x="3226713" y="473393"/>
            <a:ext cx="4303633" cy="537924"/>
          </a:xfrm>
          <a:prstGeom prst="rect">
            <a:avLst/>
          </a:prstGeom>
          <a:noFill/>
          <a:ln/>
        </p:spPr>
        <p:txBody>
          <a:bodyPr wrap="none" rtlCol="0" anchor="t"/>
          <a:lstStyle/>
          <a:p>
            <a:pPr marL="0" indent="0">
              <a:lnSpc>
                <a:spcPts val="4236"/>
              </a:lnSpc>
              <a:buNone/>
            </a:pPr>
            <a:r>
              <a:rPr lang="en-US" sz="3389" dirty="0">
                <a:solidFill>
                  <a:srgbClr val="EBCCBB"/>
                </a:solidFill>
                <a:latin typeface="Gelasio" pitchFamily="34" charset="0"/>
                <a:ea typeface="Gelasio" pitchFamily="34" charset="-122"/>
                <a:cs typeface="Gelasio" pitchFamily="34" charset="-120"/>
              </a:rPr>
              <a:t>References</a:t>
            </a:r>
            <a:endParaRPr lang="en-US" sz="3389" dirty="0"/>
          </a:p>
        </p:txBody>
      </p:sp>
      <p:sp>
        <p:nvSpPr>
          <p:cNvPr id="5" name="Text 3"/>
          <p:cNvSpPr/>
          <p:nvPr/>
        </p:nvSpPr>
        <p:spPr>
          <a:xfrm>
            <a:off x="3502104" y="1355527"/>
            <a:ext cx="7901583" cy="275392"/>
          </a:xfrm>
          <a:prstGeom prst="rect">
            <a:avLst/>
          </a:prstGeom>
          <a:noFill/>
          <a:ln/>
        </p:spPr>
        <p:txBody>
          <a:bodyPr wrap="none" rtlCol="0" anchor="t"/>
          <a:lstStyle/>
          <a:p>
            <a:pPr marL="342900" indent="-342900" algn="l">
              <a:lnSpc>
                <a:spcPts val="2169"/>
              </a:lnSpc>
              <a:buSzPct val="100000"/>
              <a:buChar char="•"/>
            </a:pPr>
            <a:r>
              <a:rPr lang="en-US" sz="1356" dirty="0">
                <a:solidFill>
                  <a:srgbClr val="C9C2C0"/>
                </a:solidFill>
                <a:latin typeface="Gelasio" pitchFamily="34" charset="0"/>
                <a:ea typeface="Gelasio" pitchFamily="34" charset="-122"/>
                <a:cs typeface="Gelasio" pitchFamily="34" charset="-120"/>
              </a:rPr>
              <a:t> Admin. “Discover Openvibe.” </a:t>
            </a:r>
            <a:r>
              <a:rPr lang="en-US" sz="1356" i="1" dirty="0">
                <a:solidFill>
                  <a:srgbClr val="C9C2C0"/>
                </a:solidFill>
                <a:latin typeface="Gelasio" pitchFamily="34" charset="0"/>
                <a:ea typeface="Gelasio" pitchFamily="34" charset="-122"/>
                <a:cs typeface="Gelasio" pitchFamily="34" charset="-120"/>
              </a:rPr>
              <a:t>OpenViBE</a:t>
            </a:r>
            <a:r>
              <a:rPr lang="en-US" sz="1356" dirty="0">
                <a:solidFill>
                  <a:srgbClr val="C9C2C0"/>
                </a:solidFill>
                <a:latin typeface="Gelasio" pitchFamily="34" charset="0"/>
                <a:ea typeface="Gelasio" pitchFamily="34" charset="-122"/>
                <a:cs typeface="Gelasio" pitchFamily="34" charset="-120"/>
              </a:rPr>
              <a:t>, 19 Nov. 2018, openvibe.inria.fr/discover/.</a:t>
            </a:r>
            <a:endParaRPr lang="en-US" sz="1356" dirty="0"/>
          </a:p>
        </p:txBody>
      </p:sp>
      <p:sp>
        <p:nvSpPr>
          <p:cNvPr id="6" name="Text 4"/>
          <p:cNvSpPr/>
          <p:nvPr/>
        </p:nvSpPr>
        <p:spPr>
          <a:xfrm>
            <a:off x="3502104" y="1699736"/>
            <a:ext cx="7901583" cy="826175"/>
          </a:xfrm>
          <a:prstGeom prst="rect">
            <a:avLst/>
          </a:prstGeom>
          <a:noFill/>
          <a:ln/>
        </p:spPr>
        <p:txBody>
          <a:bodyPr wrap="square" rtlCol="0" anchor="t"/>
          <a:lstStyle/>
          <a:p>
            <a:pPr marL="342900" indent="-342900" algn="l">
              <a:lnSpc>
                <a:spcPts val="2169"/>
              </a:lnSpc>
              <a:buSzPct val="100000"/>
              <a:buChar char="•"/>
            </a:pPr>
            <a:r>
              <a:rPr lang="en-US" sz="1356" dirty="0">
                <a:solidFill>
                  <a:srgbClr val="C9C2C0"/>
                </a:solidFill>
                <a:latin typeface="Gelasio" pitchFamily="34" charset="0"/>
                <a:ea typeface="Gelasio" pitchFamily="34" charset="-122"/>
                <a:cs typeface="Gelasio" pitchFamily="34" charset="-120"/>
              </a:rPr>
              <a:t> BCI2000, “</a:t>
            </a:r>
            <a:r>
              <a:rPr lang="en-US" sz="1356" i="1" dirty="0">
                <a:solidFill>
                  <a:srgbClr val="C9C2C0"/>
                </a:solidFill>
                <a:latin typeface="Gelasio" pitchFamily="34" charset="0"/>
                <a:ea typeface="Gelasio" pitchFamily="34" charset="-122"/>
                <a:cs typeface="Gelasio" pitchFamily="34" charset="-120"/>
              </a:rPr>
              <a:t>System Features” National Centre for Adaptive Neurotechnologies</a:t>
            </a:r>
            <a:r>
              <a:rPr lang="en-US" sz="1356" dirty="0">
                <a:solidFill>
                  <a:srgbClr val="C9C2C0"/>
                </a:solidFill>
                <a:latin typeface="Gelasio" pitchFamily="34" charset="0"/>
                <a:ea typeface="Gelasio" pitchFamily="34" charset="-122"/>
                <a:cs typeface="Gelasio" pitchFamily="34" charset="-120"/>
              </a:rPr>
              <a:t>,”.Burwell, S., Sample, M., &amp; Racine, E, “Ethical aspects of brain computer interfaces: A scoping review,” BMC Medical Ethics, 18(1), Nov. 2017.</a:t>
            </a:r>
            <a:endParaRPr lang="en-US" sz="1356" dirty="0"/>
          </a:p>
        </p:txBody>
      </p:sp>
      <p:sp>
        <p:nvSpPr>
          <p:cNvPr id="7" name="Text 5"/>
          <p:cNvSpPr/>
          <p:nvPr/>
        </p:nvSpPr>
        <p:spPr>
          <a:xfrm>
            <a:off x="3502104" y="2594729"/>
            <a:ext cx="7901583" cy="826175"/>
          </a:xfrm>
          <a:prstGeom prst="rect">
            <a:avLst/>
          </a:prstGeom>
          <a:noFill/>
          <a:ln/>
        </p:spPr>
        <p:txBody>
          <a:bodyPr wrap="square" rtlCol="0" anchor="t"/>
          <a:lstStyle/>
          <a:p>
            <a:pPr marL="342900" indent="-342900" algn="l">
              <a:lnSpc>
                <a:spcPts val="2169"/>
              </a:lnSpc>
              <a:buSzPct val="100000"/>
              <a:buChar char="•"/>
            </a:pPr>
            <a:r>
              <a:rPr lang="en-US" sz="1356" dirty="0">
                <a:solidFill>
                  <a:srgbClr val="C9C2C0"/>
                </a:solidFill>
                <a:latin typeface="Gelasio" pitchFamily="34" charset="0"/>
                <a:ea typeface="Gelasio" pitchFamily="34" charset="-122"/>
                <a:cs typeface="Gelasio" pitchFamily="34" charset="-120"/>
              </a:rPr>
              <a:t>Chandler, J. A., Van der Loos, K. I., Boehnke, S., Beaudry, J. S., Buchman, D. Z., &amp; Illes, J, “Brain Computer Interfaces and communication disabilities: ethical, legal, and social aspects of decoding speech from the brain,” Frontiers in human neuroscience, 16, 841035, Apr. 2021.</a:t>
            </a:r>
            <a:endParaRPr lang="en-US" sz="1356" dirty="0"/>
          </a:p>
        </p:txBody>
      </p:sp>
      <p:sp>
        <p:nvSpPr>
          <p:cNvPr id="8" name="Text 6"/>
          <p:cNvSpPr/>
          <p:nvPr/>
        </p:nvSpPr>
        <p:spPr>
          <a:xfrm>
            <a:off x="3502104" y="3489722"/>
            <a:ext cx="7901583" cy="550783"/>
          </a:xfrm>
          <a:prstGeom prst="rect">
            <a:avLst/>
          </a:prstGeom>
          <a:noFill/>
          <a:ln/>
        </p:spPr>
        <p:txBody>
          <a:bodyPr wrap="square" rtlCol="0" anchor="t"/>
          <a:lstStyle/>
          <a:p>
            <a:pPr marL="342900" indent="-342900" algn="l">
              <a:lnSpc>
                <a:spcPts val="2169"/>
              </a:lnSpc>
              <a:buSzPct val="100000"/>
              <a:buChar char="•"/>
            </a:pPr>
            <a:r>
              <a:rPr lang="en-US" sz="1356" dirty="0">
                <a:solidFill>
                  <a:srgbClr val="C9C2C0"/>
                </a:solidFill>
                <a:latin typeface="Gelasio" pitchFamily="34" charset="0"/>
                <a:ea typeface="Gelasio" pitchFamily="34" charset="-122"/>
                <a:cs typeface="Gelasio" pitchFamily="34" charset="-120"/>
              </a:rPr>
              <a:t>Kögel, J., Jox, R.J. &amp; Friedrich, O. “What is it like to use a BCI? – insights from an interview study with brain-computer interface users”. </a:t>
            </a:r>
            <a:r>
              <a:rPr lang="en-US" sz="1356" i="1" dirty="0">
                <a:solidFill>
                  <a:srgbClr val="C9C2C0"/>
                </a:solidFill>
                <a:latin typeface="Gelasio" pitchFamily="34" charset="0"/>
                <a:ea typeface="Gelasio" pitchFamily="34" charset="-122"/>
                <a:cs typeface="Gelasio" pitchFamily="34" charset="-120"/>
              </a:rPr>
              <a:t>BMC Med Ethics</a:t>
            </a:r>
            <a:r>
              <a:rPr lang="en-US" sz="1356" dirty="0">
                <a:solidFill>
                  <a:srgbClr val="C9C2C0"/>
                </a:solidFill>
                <a:latin typeface="Gelasio" pitchFamily="34" charset="0"/>
                <a:ea typeface="Gelasio" pitchFamily="34" charset="-122"/>
                <a:cs typeface="Gelasio" pitchFamily="34" charset="-120"/>
              </a:rPr>
              <a:t> </a:t>
            </a:r>
            <a:r>
              <a:rPr lang="en-US" sz="1356" b="1" dirty="0">
                <a:solidFill>
                  <a:srgbClr val="C9C2C0"/>
                </a:solidFill>
                <a:latin typeface="Gelasio" pitchFamily="34" charset="0"/>
                <a:ea typeface="Gelasio" pitchFamily="34" charset="-122"/>
                <a:cs typeface="Gelasio" pitchFamily="34" charset="-120"/>
              </a:rPr>
              <a:t>21</a:t>
            </a:r>
            <a:r>
              <a:rPr lang="en-US" sz="1356" dirty="0">
                <a:solidFill>
                  <a:srgbClr val="C9C2C0"/>
                </a:solidFill>
                <a:latin typeface="Gelasio" pitchFamily="34" charset="0"/>
                <a:ea typeface="Gelasio" pitchFamily="34" charset="-122"/>
                <a:cs typeface="Gelasio" pitchFamily="34" charset="-120"/>
              </a:rPr>
              <a:t>, 2 (2020). 10.1186/s12910-019-0442-2.</a:t>
            </a:r>
            <a:endParaRPr lang="en-US" sz="1356" dirty="0"/>
          </a:p>
        </p:txBody>
      </p:sp>
      <p:sp>
        <p:nvSpPr>
          <p:cNvPr id="9" name="Text 7"/>
          <p:cNvSpPr/>
          <p:nvPr/>
        </p:nvSpPr>
        <p:spPr>
          <a:xfrm>
            <a:off x="3502104" y="4109323"/>
            <a:ext cx="7901583" cy="826175"/>
          </a:xfrm>
          <a:prstGeom prst="rect">
            <a:avLst/>
          </a:prstGeom>
          <a:noFill/>
          <a:ln/>
        </p:spPr>
        <p:txBody>
          <a:bodyPr wrap="square" rtlCol="0" anchor="t"/>
          <a:lstStyle/>
          <a:p>
            <a:pPr marL="342900" indent="-342900" algn="l">
              <a:lnSpc>
                <a:spcPts val="2169"/>
              </a:lnSpc>
              <a:buSzPct val="100000"/>
              <a:buChar char="•"/>
            </a:pPr>
            <a:r>
              <a:rPr lang="en-US" sz="1356" dirty="0">
                <a:solidFill>
                  <a:srgbClr val="C9C2C0"/>
                </a:solidFill>
                <a:latin typeface="Gelasio" pitchFamily="34" charset="0"/>
                <a:ea typeface="Gelasio" pitchFamily="34" charset="-122"/>
                <a:cs typeface="Gelasio" pitchFamily="34" charset="-120"/>
              </a:rPr>
              <a:t>Kothe, Christian Andreas, and Scott Makeig. “BCILAB: a platform for brain-computer interface development.” </a:t>
            </a:r>
            <a:r>
              <a:rPr lang="en-US" sz="1356" i="1" dirty="0">
                <a:solidFill>
                  <a:srgbClr val="C9C2C0"/>
                </a:solidFill>
                <a:latin typeface="Gelasio" pitchFamily="34" charset="0"/>
                <a:ea typeface="Gelasio" pitchFamily="34" charset="-122"/>
                <a:cs typeface="Gelasio" pitchFamily="34" charset="-120"/>
              </a:rPr>
              <a:t>Journal of neural engineering</a:t>
            </a:r>
            <a:r>
              <a:rPr lang="en-US" sz="1356" dirty="0">
                <a:solidFill>
                  <a:srgbClr val="C9C2C0"/>
                </a:solidFill>
                <a:latin typeface="Gelasio" pitchFamily="34" charset="0"/>
                <a:ea typeface="Gelasio" pitchFamily="34" charset="-122"/>
                <a:cs typeface="Gelasio" pitchFamily="34" charset="-120"/>
              </a:rPr>
              <a:t> vol. 10,5 (2013): 056014. doi:10.1088/1741-2560/10/5/056014</a:t>
            </a:r>
            <a:endParaRPr lang="en-US" sz="1356" dirty="0"/>
          </a:p>
        </p:txBody>
      </p:sp>
      <p:sp>
        <p:nvSpPr>
          <p:cNvPr id="10" name="Text 8"/>
          <p:cNvSpPr/>
          <p:nvPr/>
        </p:nvSpPr>
        <p:spPr>
          <a:xfrm>
            <a:off x="3502104" y="5004316"/>
            <a:ext cx="7901583" cy="550783"/>
          </a:xfrm>
          <a:prstGeom prst="rect">
            <a:avLst/>
          </a:prstGeom>
          <a:noFill/>
          <a:ln/>
        </p:spPr>
        <p:txBody>
          <a:bodyPr wrap="square" rtlCol="0" anchor="t"/>
          <a:lstStyle/>
          <a:p>
            <a:pPr marL="342900" indent="-342900" algn="l">
              <a:lnSpc>
                <a:spcPts val="2169"/>
              </a:lnSpc>
              <a:buSzPct val="100000"/>
              <a:buChar char="•"/>
            </a:pPr>
            <a:r>
              <a:rPr lang="en-US" sz="1356" dirty="0">
                <a:solidFill>
                  <a:srgbClr val="C9C2C0"/>
                </a:solidFill>
                <a:latin typeface="Gelasio" pitchFamily="34" charset="0"/>
                <a:ea typeface="Gelasio" pitchFamily="34" charset="-122"/>
                <a:cs typeface="Gelasio" pitchFamily="34" charset="-120"/>
              </a:rPr>
              <a:t>MyNewsdesk, “</a:t>
            </a:r>
            <a:r>
              <a:rPr lang="en-US" sz="1356" i="1" dirty="0">
                <a:solidFill>
                  <a:srgbClr val="C9C2C0"/>
                </a:solidFill>
                <a:latin typeface="Gelasio" pitchFamily="34" charset="0"/>
                <a:ea typeface="Gelasio" pitchFamily="34" charset="-122"/>
                <a:cs typeface="Gelasio" pitchFamily="34" charset="-120"/>
              </a:rPr>
              <a:t>Brain-Computer Interface Market Share, Size Raising to USD 2,564 Million by 2024 with Noteworthy CAGR 15.1%,</a:t>
            </a:r>
            <a:r>
              <a:rPr lang="en-US" sz="1356" dirty="0">
                <a:solidFill>
                  <a:srgbClr val="C9C2C0"/>
                </a:solidFill>
                <a:latin typeface="Gelasio" pitchFamily="34" charset="0"/>
                <a:ea typeface="Gelasio" pitchFamily="34" charset="-122"/>
                <a:cs typeface="Gelasio" pitchFamily="34" charset="-120"/>
              </a:rPr>
              <a:t>” Ameco Research on Global Brain Computer Interfaces Market.</a:t>
            </a:r>
            <a:endParaRPr lang="en-US" sz="1356" dirty="0"/>
          </a:p>
        </p:txBody>
      </p:sp>
      <p:sp>
        <p:nvSpPr>
          <p:cNvPr id="11" name="Text 9"/>
          <p:cNvSpPr/>
          <p:nvPr/>
        </p:nvSpPr>
        <p:spPr>
          <a:xfrm>
            <a:off x="3502104" y="5623917"/>
            <a:ext cx="7901583" cy="826175"/>
          </a:xfrm>
          <a:prstGeom prst="rect">
            <a:avLst/>
          </a:prstGeom>
          <a:noFill/>
          <a:ln/>
        </p:spPr>
        <p:txBody>
          <a:bodyPr wrap="square" rtlCol="0" anchor="t"/>
          <a:lstStyle/>
          <a:p>
            <a:pPr marL="342900" indent="-342900" algn="l">
              <a:lnSpc>
                <a:spcPts val="2169"/>
              </a:lnSpc>
              <a:buSzPct val="100000"/>
              <a:buChar char="•"/>
            </a:pPr>
            <a:r>
              <a:rPr lang="en-US" sz="1356" dirty="0">
                <a:solidFill>
                  <a:srgbClr val="C9C2C0"/>
                </a:solidFill>
                <a:latin typeface="Gelasio" pitchFamily="34" charset="0"/>
                <a:ea typeface="Gelasio" pitchFamily="34" charset="-122"/>
                <a:cs typeface="Gelasio" pitchFamily="34" charset="-120"/>
              </a:rPr>
              <a:t>Portillo-Lara, R., Tahirbegi, B., Chapman, C. A., Goding, J. A., &amp; Green, R. A, “Mind the gap: State-of-the-art technologies and applications for EEG-based brain–computer interfaces,” APL Bioengineering, 5(3), July 2021.</a:t>
            </a:r>
            <a:endParaRPr lang="en-US" sz="1356" dirty="0"/>
          </a:p>
        </p:txBody>
      </p:sp>
      <p:sp>
        <p:nvSpPr>
          <p:cNvPr id="12" name="Text 10"/>
          <p:cNvSpPr/>
          <p:nvPr/>
        </p:nvSpPr>
        <p:spPr>
          <a:xfrm>
            <a:off x="3502104" y="6518910"/>
            <a:ext cx="7901583" cy="275392"/>
          </a:xfrm>
          <a:prstGeom prst="rect">
            <a:avLst/>
          </a:prstGeom>
          <a:noFill/>
          <a:ln/>
        </p:spPr>
        <p:txBody>
          <a:bodyPr wrap="none" rtlCol="0" anchor="t"/>
          <a:lstStyle/>
          <a:p>
            <a:pPr marL="342900" indent="-342900" algn="l">
              <a:lnSpc>
                <a:spcPts val="2169"/>
              </a:lnSpc>
              <a:buSzPct val="100000"/>
              <a:buChar char="•"/>
            </a:pPr>
            <a:r>
              <a:rPr lang="en-US" sz="1356" dirty="0">
                <a:solidFill>
                  <a:srgbClr val="C9C2C0"/>
                </a:solidFill>
                <a:latin typeface="Gelasio" pitchFamily="34" charset="0"/>
                <a:ea typeface="Gelasio" pitchFamily="34" charset="-122"/>
                <a:cs typeface="Gelasio" pitchFamily="34" charset="-120"/>
              </a:rPr>
              <a:t>“The Core Components.” </a:t>
            </a:r>
            <a:r>
              <a:rPr lang="en-US" sz="1356" i="1" dirty="0">
                <a:solidFill>
                  <a:srgbClr val="C9C2C0"/>
                </a:solidFill>
                <a:latin typeface="Gelasio" pitchFamily="34" charset="0"/>
                <a:ea typeface="Gelasio" pitchFamily="34" charset="-122"/>
                <a:cs typeface="Gelasio" pitchFamily="34" charset="-120"/>
              </a:rPr>
              <a:t>Tools4bci</a:t>
            </a:r>
            <a:r>
              <a:rPr lang="en-US" sz="1356" dirty="0">
                <a:solidFill>
                  <a:srgbClr val="C9C2C0"/>
                </a:solidFill>
                <a:latin typeface="Gelasio" pitchFamily="34" charset="0"/>
                <a:ea typeface="Gelasio" pitchFamily="34" charset="-122"/>
                <a:cs typeface="Gelasio" pitchFamily="34" charset="-120"/>
              </a:rPr>
              <a:t>, tools4bci.github.io/core/. Accessed 16 July 2023.</a:t>
            </a:r>
            <a:endParaRPr lang="en-US" sz="1356" dirty="0"/>
          </a:p>
        </p:txBody>
      </p:sp>
      <p:sp>
        <p:nvSpPr>
          <p:cNvPr id="13" name="Text 11"/>
          <p:cNvSpPr/>
          <p:nvPr/>
        </p:nvSpPr>
        <p:spPr>
          <a:xfrm>
            <a:off x="3502104" y="6863120"/>
            <a:ext cx="7901583" cy="275392"/>
          </a:xfrm>
          <a:prstGeom prst="rect">
            <a:avLst/>
          </a:prstGeom>
          <a:noFill/>
          <a:ln/>
        </p:spPr>
        <p:txBody>
          <a:bodyPr wrap="none" rtlCol="0" anchor="t"/>
          <a:lstStyle/>
          <a:p>
            <a:pPr marL="342900" indent="-342900" algn="l">
              <a:lnSpc>
                <a:spcPts val="2169"/>
              </a:lnSpc>
              <a:buSzPct val="100000"/>
              <a:buChar char="•"/>
            </a:pPr>
            <a:r>
              <a:rPr lang="en-US" sz="1356" dirty="0">
                <a:solidFill>
                  <a:srgbClr val="C9C2C0"/>
                </a:solidFill>
                <a:latin typeface="Gelasio" pitchFamily="34" charset="0"/>
                <a:ea typeface="Gelasio" pitchFamily="34" charset="-122"/>
                <a:cs typeface="Gelasio" pitchFamily="34" charset="-120"/>
              </a:rPr>
              <a:t>U.S. Governmental Accountability Office, “Brain-Computer Interfaces,” GAO-22-106118.</a:t>
            </a:r>
            <a:endParaRPr lang="en-US" sz="1356" dirty="0"/>
          </a:p>
        </p:txBody>
      </p:sp>
      <p:sp>
        <p:nvSpPr>
          <p:cNvPr id="14" name="Text 12"/>
          <p:cNvSpPr/>
          <p:nvPr/>
        </p:nvSpPr>
        <p:spPr>
          <a:xfrm>
            <a:off x="3502104" y="7207329"/>
            <a:ext cx="7901583" cy="550783"/>
          </a:xfrm>
          <a:prstGeom prst="rect">
            <a:avLst/>
          </a:prstGeom>
          <a:noFill/>
          <a:ln/>
        </p:spPr>
        <p:txBody>
          <a:bodyPr wrap="square" rtlCol="0" anchor="t"/>
          <a:lstStyle/>
          <a:p>
            <a:pPr marL="342900" indent="-342900" algn="l">
              <a:lnSpc>
                <a:spcPts val="2169"/>
              </a:lnSpc>
              <a:buSzPct val="100000"/>
              <a:buChar char="•"/>
            </a:pPr>
            <a:r>
              <a:rPr lang="en-US" sz="1356" dirty="0">
                <a:solidFill>
                  <a:srgbClr val="C9C2C0"/>
                </a:solidFill>
                <a:latin typeface="Gelasio" pitchFamily="34" charset="0"/>
                <a:ea typeface="Gelasio" pitchFamily="34" charset="-122"/>
                <a:cs typeface="Gelasio" pitchFamily="34" charset="-120"/>
              </a:rPr>
              <a:t>Zeng, Y., Sun, K., &amp; Lu, E, “Declaration on the ethics of Brain–computer interfaces and augment intelligence,” AI and Ethics, 1(3), pp. 209–211, Jan. 2021.</a:t>
            </a:r>
            <a:endParaRPr lang="en-US" sz="1356" dirty="0"/>
          </a:p>
        </p:txBody>
      </p:sp>
      <p:pic>
        <p:nvPicPr>
          <p:cNvPr id="15" name="Image 0" descr="preencoded.png">
            <a:hlinkClick r:id="rId3"/>
          </p:cNvPr>
          <p:cNvPicPr>
            <a:picLocks noChangeAspect="1"/>
          </p:cNvPicPr>
          <p:nvPr/>
        </p:nvPicPr>
        <p:blipFill>
          <a:blip r:embed="rId4"/>
          <a:stretch>
            <a:fillRect/>
          </a:stretch>
        </p:blipFill>
        <p:spPr>
          <a:xfrm>
            <a:off x="12242153" y="7589520"/>
            <a:ext cx="2296807" cy="54864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1205</Words>
  <Application>Microsoft Office PowerPoint</Application>
  <PresentationFormat>Custom</PresentationFormat>
  <Paragraphs>71</Paragraphs>
  <Slides>11</Slides>
  <Notes>11</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Office Theme</vt:lpstr>
      <vt:lpstr>Slide 1</vt:lpstr>
      <vt:lpstr>Slide 2</vt:lpstr>
      <vt:lpstr>Slide 3</vt:lpstr>
      <vt:lpstr>Slide 4</vt:lpstr>
      <vt:lpstr>Slide 5</vt:lpstr>
      <vt:lpstr>Slide 6</vt:lpstr>
      <vt:lpstr>Slide 7</vt:lpstr>
      <vt:lpstr>Slide 8</vt:lpstr>
      <vt:lpstr>Slide 9</vt:lpstr>
      <vt:lpstr>Slide 10</vt:lpstr>
      <vt:lpstr>Slide 11</vt:lpstr>
    </vt:vector>
  </TitlesOfParts>
  <Company>PptxGenJS</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pc</cp:lastModifiedBy>
  <cp:revision>1</cp:revision>
  <dcterms:created xsi:type="dcterms:W3CDTF">2024-03-08T07:33:30Z</dcterms:created>
  <dcterms:modified xsi:type="dcterms:W3CDTF">2024-03-09T13:33:35Z</dcterms:modified>
</cp:coreProperties>
</file>