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16" autoAdjust="0"/>
    <p:restoredTop sz="94660"/>
  </p:normalViewPr>
  <p:slideViewPr>
    <p:cSldViewPr snapToGrid="0">
      <p:cViewPr varScale="1">
        <p:scale>
          <a:sx n="74" d="100"/>
          <a:sy n="74" d="100"/>
        </p:scale>
        <p:origin x="84" y="7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95269" y="1122363"/>
            <a:ext cx="9001462" cy="2387600"/>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595269" y="3602038"/>
            <a:ext cx="9001462"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E08424E-D030-4005-9953-9380B7371A9F}" type="datetimeFigureOut">
              <a:rPr lang="en-IN" smtClean="0"/>
              <a:t>27-11-2024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CF89A0B-CB4E-43CC-B6E2-EE7C25717000}" type="slidenum">
              <a:rPr lang="en-IN" smtClean="0"/>
              <a:t>‹#›</a:t>
            </a:fld>
            <a:endParaRPr lang="en-IN"/>
          </a:p>
        </p:txBody>
      </p:sp>
    </p:spTree>
    <p:extLst>
      <p:ext uri="{BB962C8B-B14F-4D97-AF65-F5344CB8AC3E}">
        <p14:creationId xmlns:p14="http://schemas.microsoft.com/office/powerpoint/2010/main" val="793496168"/>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E08424E-D030-4005-9953-9380B7371A9F}" type="datetimeFigureOut">
              <a:rPr lang="en-IN" smtClean="0"/>
              <a:t>27-11-2024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CF89A0B-CB4E-43CC-B6E2-EE7C25717000}" type="slidenum">
              <a:rPr lang="en-IN" smtClean="0"/>
              <a:t>‹#›</a:t>
            </a:fld>
            <a:endParaRPr lang="en-IN"/>
          </a:p>
        </p:txBody>
      </p:sp>
    </p:spTree>
    <p:extLst>
      <p:ext uri="{BB962C8B-B14F-4D97-AF65-F5344CB8AC3E}">
        <p14:creationId xmlns:p14="http://schemas.microsoft.com/office/powerpoint/2010/main" val="1250021008"/>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29244" y="657226"/>
            <a:ext cx="9733512" cy="2852737"/>
          </a:xfrm>
        </p:spPr>
        <p:txBody>
          <a:bodyPr anchor="b">
            <a:normAutofit/>
          </a:bodyPr>
          <a:lstStyle>
            <a:lvl1pPr>
              <a:defRPr sz="3400"/>
            </a:lvl1pPr>
          </a:lstStyle>
          <a:p>
            <a:r>
              <a:rPr lang="en-US"/>
              <a:t>Click to edit Master title style</a:t>
            </a:r>
            <a:endParaRPr lang="en-US" dirty="0"/>
          </a:p>
        </p:txBody>
      </p:sp>
      <p:sp>
        <p:nvSpPr>
          <p:cNvPr id="3" name="Text Placeholder 2"/>
          <p:cNvSpPr>
            <a:spLocks noGrp="1"/>
          </p:cNvSpPr>
          <p:nvPr>
            <p:ph type="body" idx="1"/>
          </p:nvPr>
        </p:nvSpPr>
        <p:spPr>
          <a:xfrm>
            <a:off x="1229244" y="3602038"/>
            <a:ext cx="9733512" cy="1500187"/>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E08424E-D030-4005-9953-9380B7371A9F}" type="datetimeFigureOut">
              <a:rPr lang="en-IN" smtClean="0"/>
              <a:t>27-11-2024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CF89A0B-CB4E-43CC-B6E2-EE7C25717000}" type="slidenum">
              <a:rPr lang="en-IN" smtClean="0"/>
              <a:t>‹#›</a:t>
            </a:fld>
            <a:endParaRPr lang="en-IN"/>
          </a:p>
        </p:txBody>
      </p:sp>
    </p:spTree>
    <p:extLst>
      <p:ext uri="{BB962C8B-B14F-4D97-AF65-F5344CB8AC3E}">
        <p14:creationId xmlns:p14="http://schemas.microsoft.com/office/powerpoint/2010/main" val="3564460920"/>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6321"/>
          </a:xfrm>
        </p:spPr>
        <p:txBody>
          <a:bodyPr/>
          <a:lstStyle/>
          <a:p>
            <a:r>
              <a:rPr lang="en-US"/>
              <a:t>Click to edit Master title style</a:t>
            </a:r>
            <a:endParaRPr lang="en-US" dirty="0"/>
          </a:p>
        </p:txBody>
      </p:sp>
      <p:sp>
        <p:nvSpPr>
          <p:cNvPr id="3" name="Content Placeholder 2"/>
          <p:cNvSpPr>
            <a:spLocks noGrp="1"/>
          </p:cNvSpPr>
          <p:nvPr>
            <p:ph sz="half" idx="1"/>
          </p:nvPr>
        </p:nvSpPr>
        <p:spPr>
          <a:xfrm>
            <a:off x="913795" y="2088319"/>
            <a:ext cx="5106004" cy="370288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3403" y="2088319"/>
            <a:ext cx="5094154" cy="370288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E08424E-D030-4005-9953-9380B7371A9F}" type="datetimeFigureOut">
              <a:rPr lang="en-IN" smtClean="0"/>
              <a:t>27-11-2024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FCF89A0B-CB4E-43CC-B6E2-EE7C25717000}" type="slidenum">
              <a:rPr lang="en-IN" smtClean="0"/>
              <a:t>‹#›</a:t>
            </a:fld>
            <a:endParaRPr lang="en-IN"/>
          </a:p>
        </p:txBody>
      </p:sp>
    </p:spTree>
    <p:extLst>
      <p:ext uri="{BB962C8B-B14F-4D97-AF65-F5344CB8AC3E}">
        <p14:creationId xmlns:p14="http://schemas.microsoft.com/office/powerpoint/2010/main" val="506961315"/>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1804" y="2088320"/>
            <a:ext cx="4879199"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913795" y="2912232"/>
            <a:ext cx="5107208" cy="287896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2003" y="2088320"/>
            <a:ext cx="4865554"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912232"/>
            <a:ext cx="5095357" cy="287896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E08424E-D030-4005-9953-9380B7371A9F}" type="datetimeFigureOut">
              <a:rPr lang="en-IN" smtClean="0"/>
              <a:t>27-11-2024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FCF89A0B-CB4E-43CC-B6E2-EE7C25717000}" type="slidenum">
              <a:rPr lang="en-IN" smtClean="0"/>
              <a:t>‹#›</a:t>
            </a:fld>
            <a:endParaRPr lang="en-IN"/>
          </a:p>
        </p:txBody>
      </p:sp>
    </p:spTree>
    <p:extLst>
      <p:ext uri="{BB962C8B-B14F-4D97-AF65-F5344CB8AC3E}">
        <p14:creationId xmlns:p14="http://schemas.microsoft.com/office/powerpoint/2010/main" val="3075781262"/>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E08424E-D030-4005-9953-9380B7371A9F}" type="datetimeFigureOut">
              <a:rPr lang="en-IN" smtClean="0"/>
              <a:t>27-11-2024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FCF89A0B-CB4E-43CC-B6E2-EE7C25717000}" type="slidenum">
              <a:rPr lang="en-IN" smtClean="0"/>
              <a:t>‹#›</a:t>
            </a:fld>
            <a:endParaRPr lang="en-IN"/>
          </a:p>
        </p:txBody>
      </p:sp>
    </p:spTree>
    <p:extLst>
      <p:ext uri="{BB962C8B-B14F-4D97-AF65-F5344CB8AC3E}">
        <p14:creationId xmlns:p14="http://schemas.microsoft.com/office/powerpoint/2010/main" val="2009999483"/>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E08424E-D030-4005-9953-9380B7371A9F}" type="datetimeFigureOut">
              <a:rPr lang="en-IN" smtClean="0"/>
              <a:t>27-11-2024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FCF89A0B-CB4E-43CC-B6E2-EE7C25717000}" type="slidenum">
              <a:rPr lang="en-IN" smtClean="0"/>
              <a:t>‹#›</a:t>
            </a:fld>
            <a:endParaRPr lang="en-IN"/>
          </a:p>
        </p:txBody>
      </p:sp>
    </p:spTree>
    <p:extLst>
      <p:ext uri="{BB962C8B-B14F-4D97-AF65-F5344CB8AC3E}">
        <p14:creationId xmlns:p14="http://schemas.microsoft.com/office/powerpoint/2010/main" val="874087943"/>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8" y="609600"/>
            <a:ext cx="3932237" cy="2362200"/>
          </a:xfrm>
        </p:spPr>
        <p:txBody>
          <a:bodyPr anchor="b">
            <a:normAutofit/>
          </a:bodyPr>
          <a:lstStyle>
            <a:lvl1pPr>
              <a:defRPr sz="2800"/>
            </a:lvl1pPr>
          </a:lstStyle>
          <a:p>
            <a:r>
              <a:rPr lang="en-US"/>
              <a:t>Click to edit Master title style</a:t>
            </a:r>
            <a:endParaRPr lang="en-US" dirty="0"/>
          </a:p>
        </p:txBody>
      </p:sp>
      <p:sp>
        <p:nvSpPr>
          <p:cNvPr id="3" name="Content Placeholder 2"/>
          <p:cNvSpPr>
            <a:spLocks noGrp="1"/>
          </p:cNvSpPr>
          <p:nvPr>
            <p:ph idx="1"/>
          </p:nvPr>
        </p:nvSpPr>
        <p:spPr>
          <a:xfrm>
            <a:off x="5078064" y="609600"/>
            <a:ext cx="6189492" cy="5181600"/>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7228" y="2971800"/>
            <a:ext cx="3932237" cy="2819399"/>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E08424E-D030-4005-9953-9380B7371A9F}" type="datetimeFigureOut">
              <a:rPr lang="en-IN" smtClean="0"/>
              <a:t>27-11-2024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FCF89A0B-CB4E-43CC-B6E2-EE7C25717000}" type="slidenum">
              <a:rPr lang="en-IN" smtClean="0"/>
              <a:t>‹#›</a:t>
            </a:fld>
            <a:endParaRPr lang="en-IN"/>
          </a:p>
        </p:txBody>
      </p:sp>
    </p:spTree>
    <p:extLst>
      <p:ext uri="{BB962C8B-B14F-4D97-AF65-F5344CB8AC3E}">
        <p14:creationId xmlns:p14="http://schemas.microsoft.com/office/powerpoint/2010/main" val="129927256"/>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7" y="609600"/>
            <a:ext cx="5929773" cy="2362200"/>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4804" y="758881"/>
            <a:ext cx="3255356" cy="4883038"/>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4" y="2971800"/>
            <a:ext cx="5934950" cy="2819400"/>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E08424E-D030-4005-9953-9380B7371A9F}" type="datetimeFigureOut">
              <a:rPr lang="en-IN" smtClean="0"/>
              <a:t>27-11-2024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FCF89A0B-CB4E-43CC-B6E2-EE7C25717000}" type="slidenum">
              <a:rPr lang="en-IN" smtClean="0"/>
              <a:t>‹#›</a:t>
            </a:fld>
            <a:endParaRPr lang="en-IN"/>
          </a:p>
        </p:txBody>
      </p:sp>
    </p:spTree>
    <p:extLst>
      <p:ext uri="{BB962C8B-B14F-4D97-AF65-F5344CB8AC3E}">
        <p14:creationId xmlns:p14="http://schemas.microsoft.com/office/powerpoint/2010/main" val="4131274663"/>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806" y="4289372"/>
            <a:ext cx="10367564" cy="819355"/>
          </a:xfrm>
        </p:spPr>
        <p:txBody>
          <a:bodyPr anchor="b">
            <a:normAutofit/>
          </a:bodyPr>
          <a:lstStyle>
            <a:lvl1pPr>
              <a:defRPr sz="2800"/>
            </a:lvl1pPr>
          </a:lstStyle>
          <a:p>
            <a:r>
              <a:rPr lang="en-US"/>
              <a:t>Click to edit Master title style</a:t>
            </a:r>
            <a:endParaRPr lang="en-US" dirty="0"/>
          </a:p>
        </p:txBody>
      </p:sp>
      <p:sp>
        <p:nvSpPr>
          <p:cNvPr id="3" name="Picture Placeholder 2"/>
          <p:cNvSpPr>
            <a:spLocks noGrp="1" noChangeAspect="1"/>
          </p:cNvSpPr>
          <p:nvPr>
            <p:ph type="pic" idx="1"/>
          </p:nvPr>
        </p:nvSpPr>
        <p:spPr>
          <a:xfrm>
            <a:off x="913806" y="621321"/>
            <a:ext cx="10367564" cy="3379735"/>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5" y="5108728"/>
            <a:ext cx="10365998" cy="682472"/>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E08424E-D030-4005-9953-9380B7371A9F}" type="datetimeFigureOut">
              <a:rPr lang="en-IN" smtClean="0"/>
              <a:t>27-11-2024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FCF89A0B-CB4E-43CC-B6E2-EE7C25717000}" type="slidenum">
              <a:rPr lang="en-IN" smtClean="0"/>
              <a:t>‹#›</a:t>
            </a:fld>
            <a:endParaRPr lang="en-IN"/>
          </a:p>
        </p:txBody>
      </p:sp>
    </p:spTree>
    <p:extLst>
      <p:ext uri="{BB962C8B-B14F-4D97-AF65-F5344CB8AC3E}">
        <p14:creationId xmlns:p14="http://schemas.microsoft.com/office/powerpoint/2010/main" val="874364809"/>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2" cy="3424859"/>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5" y="4204820"/>
            <a:ext cx="10353761" cy="159218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E08424E-D030-4005-9953-9380B7371A9F}" type="datetimeFigureOut">
              <a:rPr lang="en-IN" smtClean="0"/>
              <a:t>27-11-2024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FCF89A0B-CB4E-43CC-B6E2-EE7C25717000}" type="slidenum">
              <a:rPr lang="en-IN" smtClean="0"/>
              <a:t>‹#›</a:t>
            </a:fld>
            <a:endParaRPr lang="en-IN"/>
          </a:p>
        </p:txBody>
      </p:sp>
    </p:spTree>
    <p:extLst>
      <p:ext uri="{BB962C8B-B14F-4D97-AF65-F5344CB8AC3E}">
        <p14:creationId xmlns:p14="http://schemas.microsoft.com/office/powerpoint/2010/main" val="3083314728"/>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426812"/>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913794" y="4204821"/>
            <a:ext cx="10353762" cy="1586380"/>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E08424E-D030-4005-9953-9380B7371A9F}" type="datetimeFigureOut">
              <a:rPr lang="en-IN" smtClean="0"/>
              <a:t>27-11-2024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FCF89A0B-CB4E-43CC-B6E2-EE7C25717000}" type="slidenum">
              <a:rPr lang="en-IN" smtClean="0"/>
              <a:t>‹#›</a:t>
            </a:fld>
            <a:endParaRPr lang="en-IN"/>
          </a:p>
        </p:txBody>
      </p:sp>
      <p:sp>
        <p:nvSpPr>
          <p:cNvPr id="11" name="TextBox 10"/>
          <p:cNvSpPr txBox="1"/>
          <p:nvPr/>
        </p:nvSpPr>
        <p:spPr>
          <a:xfrm>
            <a:off x="836612" y="735241"/>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657956" y="297209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3707142668"/>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806" y="2126942"/>
            <a:ext cx="10355327" cy="25118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4" y="4650556"/>
            <a:ext cx="10353763"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E08424E-D030-4005-9953-9380B7371A9F}" type="datetimeFigureOut">
              <a:rPr lang="en-IN" smtClean="0"/>
              <a:t>27-11-2024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FCF89A0B-CB4E-43CC-B6E2-EE7C25717000}" type="slidenum">
              <a:rPr lang="en-IN" smtClean="0"/>
              <a:t>‹#›</a:t>
            </a:fld>
            <a:endParaRPr lang="en-IN"/>
          </a:p>
        </p:txBody>
      </p:sp>
    </p:spTree>
    <p:extLst>
      <p:ext uri="{BB962C8B-B14F-4D97-AF65-F5344CB8AC3E}">
        <p14:creationId xmlns:p14="http://schemas.microsoft.com/office/powerpoint/2010/main" val="3251474276"/>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4" y="609600"/>
            <a:ext cx="10353762" cy="1325563"/>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94" y="2088319"/>
            <a:ext cx="3298956" cy="823305"/>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913794" y="2911624"/>
            <a:ext cx="3298956"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4444878" y="2088320"/>
            <a:ext cx="3298558"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4444878" y="2911624"/>
            <a:ext cx="329982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7973298" y="2088320"/>
            <a:ext cx="3291211"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7976346" y="2911624"/>
            <a:ext cx="329121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BE08424E-D030-4005-9953-9380B7371A9F}" type="datetimeFigureOut">
              <a:rPr lang="en-IN" smtClean="0"/>
              <a:t>27-11-2024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FCF89A0B-CB4E-43CC-B6E2-EE7C25717000}" type="slidenum">
              <a:rPr lang="en-IN" smtClean="0"/>
              <a:t>‹#›</a:t>
            </a:fld>
            <a:endParaRPr lang="en-IN"/>
          </a:p>
        </p:txBody>
      </p:sp>
    </p:spTree>
    <p:extLst>
      <p:ext uri="{BB962C8B-B14F-4D97-AF65-F5344CB8AC3E}">
        <p14:creationId xmlns:p14="http://schemas.microsoft.com/office/powerpoint/2010/main" val="2702290137"/>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913795" y="609600"/>
            <a:ext cx="10353762" cy="1325563"/>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95" y="4195899"/>
            <a:ext cx="3298955"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1092020" y="2298987"/>
            <a:ext cx="2940050"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95" y="4772161"/>
            <a:ext cx="3298955"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4442701" y="4195899"/>
            <a:ext cx="3298983"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4568996" y="2298987"/>
            <a:ext cx="2930525"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348" y="4772160"/>
            <a:ext cx="3300336"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7973423" y="4195899"/>
            <a:ext cx="3289900"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8152803" y="2298987"/>
            <a:ext cx="2932113"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73298" y="4772161"/>
            <a:ext cx="3294258" cy="1019037"/>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BE08424E-D030-4005-9953-9380B7371A9F}" type="datetimeFigureOut">
              <a:rPr lang="en-IN" smtClean="0"/>
              <a:t>27-11-2024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FCF89A0B-CB4E-43CC-B6E2-EE7C25717000}" type="slidenum">
              <a:rPr lang="en-IN" smtClean="0"/>
              <a:t>‹#›</a:t>
            </a:fld>
            <a:endParaRPr lang="en-IN"/>
          </a:p>
        </p:txBody>
      </p:sp>
    </p:spTree>
    <p:extLst>
      <p:ext uri="{BB962C8B-B14F-4D97-AF65-F5344CB8AC3E}">
        <p14:creationId xmlns:p14="http://schemas.microsoft.com/office/powerpoint/2010/main" val="1077439861"/>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E08424E-D030-4005-9953-9380B7371A9F}" type="datetimeFigureOut">
              <a:rPr lang="en-IN" smtClean="0"/>
              <a:t>27-11-2024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CF89A0B-CB4E-43CC-B6E2-EE7C25717000}" type="slidenum">
              <a:rPr lang="en-IN" smtClean="0"/>
              <a:t>‹#›</a:t>
            </a:fld>
            <a:endParaRPr lang="en-IN"/>
          </a:p>
        </p:txBody>
      </p:sp>
    </p:spTree>
    <p:extLst>
      <p:ext uri="{BB962C8B-B14F-4D97-AF65-F5344CB8AC3E}">
        <p14:creationId xmlns:p14="http://schemas.microsoft.com/office/powerpoint/2010/main" val="1900605668"/>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609599"/>
            <a:ext cx="2542657" cy="5181601"/>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913794" y="609599"/>
            <a:ext cx="7658705" cy="5181601"/>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E08424E-D030-4005-9953-9380B7371A9F}" type="datetimeFigureOut">
              <a:rPr lang="en-IN" smtClean="0"/>
              <a:t>27-11-2024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CF89A0B-CB4E-43CC-B6E2-EE7C25717000}" type="slidenum">
              <a:rPr lang="en-IN" smtClean="0"/>
              <a:t>‹#›</a:t>
            </a:fld>
            <a:endParaRPr lang="en-IN"/>
          </a:p>
        </p:txBody>
      </p:sp>
    </p:spTree>
    <p:extLst>
      <p:ext uri="{BB962C8B-B14F-4D97-AF65-F5344CB8AC3E}">
        <p14:creationId xmlns:p14="http://schemas.microsoft.com/office/powerpoint/2010/main" val="3982609906"/>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1" cy="1326321"/>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95" y="2096064"/>
            <a:ext cx="10353762" cy="369513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BE08424E-D030-4005-9953-9380B7371A9F}" type="datetimeFigureOut">
              <a:rPr lang="en-IN" smtClean="0"/>
              <a:t>27-11-2024</a:t>
            </a:fld>
            <a:endParaRPr lang="en-IN"/>
          </a:p>
        </p:txBody>
      </p:sp>
      <p:sp>
        <p:nvSpPr>
          <p:cNvPr id="5" name="Footer Placeholder 4"/>
          <p:cNvSpPr>
            <a:spLocks noGrp="1"/>
          </p:cNvSpPr>
          <p:nvPr>
            <p:ph type="ftr" sz="quarter" idx="3"/>
          </p:nvPr>
        </p:nvSpPr>
        <p:spPr>
          <a:xfrm>
            <a:off x="913794" y="5883275"/>
            <a:ext cx="6672865" cy="365125"/>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FCF89A0B-CB4E-43CC-B6E2-EE7C25717000}" type="slidenum">
              <a:rPr lang="en-IN" smtClean="0"/>
              <a:t>‹#›</a:t>
            </a:fld>
            <a:endParaRPr lang="en-IN"/>
          </a:p>
        </p:txBody>
      </p:sp>
    </p:spTree>
    <p:extLst>
      <p:ext uri="{BB962C8B-B14F-4D97-AF65-F5344CB8AC3E}">
        <p14:creationId xmlns:p14="http://schemas.microsoft.com/office/powerpoint/2010/main" val="547304539"/>
      </p:ext>
    </p:extLst>
  </p:cSld>
  <p:clrMap bg1="dk1" tx1="lt1" bg2="dk2" tx2="lt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 id="2147483710" r:id="rId14"/>
    <p:sldLayoutId id="2147483711" r:id="rId15"/>
    <p:sldLayoutId id="2147483712" r:id="rId16"/>
    <p:sldLayoutId id="2147483713" r:id="rId17"/>
  </p:sldLayoutIdLst>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xStyles>
    <p:title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effectLst>
            <a:outerShdw blurRad="50800" dist="38100" dir="2700000" algn="tl" rotWithShape="0">
              <a:srgbClr val="000000">
                <a:alpha val="48000"/>
              </a:srgbClr>
            </a:outerShdw>
          </a:effectLst>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effectLst>
            <a:outerShdw blurRad="50800" dist="38100" dir="2700000" algn="tl" rotWithShape="0">
              <a:srgbClr val="000000">
                <a:alpha val="48000"/>
              </a:srgbClr>
            </a:outerShdw>
          </a:effectLst>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effectLst>
            <a:outerShdw blurRad="50800" dist="38100" dir="2700000" algn="tl" rotWithShape="0">
              <a:srgbClr val="000000">
                <a:alpha val="48000"/>
              </a:srgbClr>
            </a:outerShdw>
          </a:effectLst>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effectLst>
            <a:outerShdw blurRad="50800" dist="38100" dir="2700000" algn="tl" rotWithShape="0">
              <a:srgbClr val="000000">
                <a:alpha val="48000"/>
              </a:srgbClr>
            </a:outerShdw>
          </a:effectLst>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5pPr>
      <a:lvl6pPr marL="25146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6pPr>
      <a:lvl7pPr marL="29718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7pPr>
      <a:lvl8pPr marL="3429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8pPr>
      <a:lvl9pPr marL="38862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nidhit@srmist.edu.in" TargetMode="External"/><Relationship Id="rId2" Type="http://schemas.openxmlformats.org/officeDocument/2006/relationships/hyperlink" Target="mailto:nidhityagi029@gmail.com"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CAD6B5-E27E-4DEB-8B54-EAD1070A49F2}"/>
              </a:ext>
            </a:extLst>
          </p:cNvPr>
          <p:cNvSpPr>
            <a:spLocks noGrp="1"/>
          </p:cNvSpPr>
          <p:nvPr>
            <p:ph type="ctrTitle"/>
          </p:nvPr>
        </p:nvSpPr>
        <p:spPr>
          <a:xfrm>
            <a:off x="1066800" y="888642"/>
            <a:ext cx="10058400" cy="805400"/>
          </a:xfrm>
        </p:spPr>
        <p:txBody>
          <a:bodyPr>
            <a:noAutofit/>
          </a:bodyPr>
          <a:lstStyle/>
          <a:p>
            <a:r>
              <a:rPr lang="en-US" sz="2500" b="1" dirty="0">
                <a:latin typeface="Times New Roman" panose="02020603050405020304" pitchFamily="18" charset="0"/>
                <a:cs typeface="Times New Roman" panose="02020603050405020304" pitchFamily="18" charset="0"/>
              </a:rPr>
              <a:t>In-vitro evaluation of cytotoxic, antioxidant, and anti-inflammatory potential of methanolic extract of </a:t>
            </a:r>
            <a:r>
              <a:rPr lang="en-US" sz="2500" b="1" i="1" dirty="0">
                <a:latin typeface="Times New Roman" panose="02020603050405020304" pitchFamily="18" charset="0"/>
                <a:cs typeface="Times New Roman" panose="02020603050405020304" pitchFamily="18" charset="0"/>
              </a:rPr>
              <a:t>Artemisia vulgaris</a:t>
            </a:r>
            <a:r>
              <a:rPr lang="en-US" sz="2500" b="1" dirty="0">
                <a:latin typeface="Times New Roman" panose="02020603050405020304" pitchFamily="18" charset="0"/>
                <a:cs typeface="Times New Roman" panose="02020603050405020304" pitchFamily="18" charset="0"/>
              </a:rPr>
              <a:t> on SHSY-5Y cells</a:t>
            </a:r>
            <a:endParaRPr lang="en-IN" sz="2500"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2B55E281-06DE-477E-8F20-1B2EF095F4D2}"/>
              </a:ext>
            </a:extLst>
          </p:cNvPr>
          <p:cNvSpPr/>
          <p:nvPr/>
        </p:nvSpPr>
        <p:spPr>
          <a:xfrm>
            <a:off x="5804080" y="3114800"/>
            <a:ext cx="6096000" cy="3332964"/>
          </a:xfrm>
          <a:prstGeom prst="rect">
            <a:avLst/>
          </a:prstGeom>
        </p:spPr>
        <p:txBody>
          <a:bodyPr>
            <a:spAutoFit/>
          </a:bodyPr>
          <a:lstStyle/>
          <a:p>
            <a:pPr algn="r">
              <a:lnSpc>
                <a:spcPct val="107000"/>
              </a:lnSpc>
              <a:spcAft>
                <a:spcPts val="0"/>
              </a:spcAft>
            </a:pPr>
            <a:r>
              <a:rPr lang="en-IN" b="1" kern="100" dirty="0">
                <a:latin typeface="Times New Roman" panose="02020603050405020304" pitchFamily="18" charset="0"/>
                <a:ea typeface="Calibri" panose="020F0502020204030204" pitchFamily="34" charset="0"/>
                <a:cs typeface="Mangal" panose="02040503050203030202" pitchFamily="18" charset="0"/>
              </a:rPr>
              <a:t>Rahul Kumar</a:t>
            </a:r>
            <a:r>
              <a:rPr lang="en-IN" b="1" kern="100" baseline="30000" dirty="0">
                <a:latin typeface="Times New Roman" panose="02020603050405020304" pitchFamily="18" charset="0"/>
                <a:ea typeface="Calibri" panose="020F0502020204030204" pitchFamily="34" charset="0"/>
                <a:cs typeface="Mangal" panose="02040503050203030202" pitchFamily="18" charset="0"/>
              </a:rPr>
              <a:t>1</a:t>
            </a:r>
            <a:r>
              <a:rPr lang="en-IN" b="1" kern="100" dirty="0">
                <a:latin typeface="Times New Roman" panose="02020603050405020304" pitchFamily="18" charset="0"/>
                <a:ea typeface="Calibri" panose="020F0502020204030204" pitchFamily="34" charset="0"/>
                <a:cs typeface="Mangal" panose="02040503050203030202" pitchFamily="18" charset="0"/>
              </a:rPr>
              <a:t>, Nidhi Tyagi</a:t>
            </a:r>
            <a:r>
              <a:rPr lang="en-IN" b="1" kern="100" baseline="30000" dirty="0">
                <a:latin typeface="Times New Roman" panose="02020603050405020304" pitchFamily="18" charset="0"/>
                <a:ea typeface="Calibri" panose="020F0502020204030204" pitchFamily="34" charset="0"/>
                <a:cs typeface="Mangal" panose="02040503050203030202" pitchFamily="18" charset="0"/>
              </a:rPr>
              <a:t>1*</a:t>
            </a:r>
            <a:endParaRPr lang="en-IN" sz="1600" kern="100" dirty="0">
              <a:effectLst/>
              <a:latin typeface="Calibri" panose="020F0502020204030204" pitchFamily="34" charset="0"/>
              <a:ea typeface="Calibri" panose="020F0502020204030204" pitchFamily="34" charset="0"/>
              <a:cs typeface="Mangal" panose="02040503050203030202" pitchFamily="18" charset="0"/>
            </a:endParaRPr>
          </a:p>
          <a:p>
            <a:pPr marL="342900" lvl="0" indent="-342900" algn="r">
              <a:lnSpc>
                <a:spcPct val="107000"/>
              </a:lnSpc>
              <a:spcAft>
                <a:spcPts val="0"/>
              </a:spcAft>
              <a:buClr>
                <a:srgbClr val="222222"/>
              </a:buClr>
              <a:buFont typeface="+mj-lt"/>
              <a:buAutoNum type="arabicPeriod"/>
            </a:pPr>
            <a:r>
              <a:rPr lang="en-IN" kern="100" dirty="0">
                <a:latin typeface="Times New Roman" panose="02020603050405020304" pitchFamily="18" charset="0"/>
                <a:ea typeface="Calibri" panose="020F0502020204030204" pitchFamily="34" charset="0"/>
                <a:cs typeface="Mangal" panose="02040503050203030202" pitchFamily="18" charset="0"/>
              </a:rPr>
              <a:t>SRM </a:t>
            </a:r>
            <a:r>
              <a:rPr lang="en-IN" kern="100" dirty="0" err="1">
                <a:latin typeface="Times New Roman" panose="02020603050405020304" pitchFamily="18" charset="0"/>
                <a:ea typeface="Calibri" panose="020F0502020204030204" pitchFamily="34" charset="0"/>
                <a:cs typeface="Mangal" panose="02040503050203030202" pitchFamily="18" charset="0"/>
              </a:rPr>
              <a:t>Modinagar</a:t>
            </a:r>
            <a:r>
              <a:rPr lang="en-IN" kern="100" dirty="0">
                <a:latin typeface="Times New Roman" panose="02020603050405020304" pitchFamily="18" charset="0"/>
                <a:ea typeface="Calibri" panose="020F0502020204030204" pitchFamily="34" charset="0"/>
                <a:cs typeface="Mangal" panose="02040503050203030202" pitchFamily="18" charset="0"/>
              </a:rPr>
              <a:t> College of Pharmacy, SRM Institute of Science and Technology (Deemed to be University), Delhi-NCR Campus, </a:t>
            </a:r>
            <a:r>
              <a:rPr lang="en-IN" kern="100" dirty="0" err="1">
                <a:latin typeface="Times New Roman" panose="02020603050405020304" pitchFamily="18" charset="0"/>
                <a:ea typeface="Calibri" panose="020F0502020204030204" pitchFamily="34" charset="0"/>
                <a:cs typeface="Mangal" panose="02040503050203030202" pitchFamily="18" charset="0"/>
              </a:rPr>
              <a:t>Modinagar</a:t>
            </a:r>
            <a:r>
              <a:rPr lang="en-IN" kern="100" dirty="0">
                <a:latin typeface="Times New Roman" panose="02020603050405020304" pitchFamily="18" charset="0"/>
                <a:ea typeface="Calibri" panose="020F0502020204030204" pitchFamily="34" charset="0"/>
                <a:cs typeface="Mangal" panose="02040503050203030202" pitchFamily="18" charset="0"/>
              </a:rPr>
              <a:t>, Ghaziabad, Uttar Pradesh, 201204, India</a:t>
            </a:r>
            <a:endParaRPr lang="en-IN" sz="1600" kern="100" dirty="0">
              <a:effectLst/>
              <a:latin typeface="Calibri" panose="020F0502020204030204" pitchFamily="34" charset="0"/>
              <a:ea typeface="Calibri" panose="020F0502020204030204" pitchFamily="34" charset="0"/>
              <a:cs typeface="Mangal" panose="02040503050203030202" pitchFamily="18" charset="0"/>
            </a:endParaRPr>
          </a:p>
          <a:p>
            <a:pPr algn="r">
              <a:lnSpc>
                <a:spcPct val="107000"/>
              </a:lnSpc>
              <a:spcAft>
                <a:spcPts val="0"/>
              </a:spcAft>
            </a:pPr>
            <a:r>
              <a:rPr lang="en-IN" b="1" kern="100" dirty="0">
                <a:latin typeface="Times New Roman" panose="02020603050405020304" pitchFamily="18" charset="0"/>
                <a:ea typeface="Calibri" panose="020F0502020204030204" pitchFamily="34" charset="0"/>
                <a:cs typeface="Mangal" panose="02040503050203030202" pitchFamily="18" charset="0"/>
              </a:rPr>
              <a:t>Corresponding Author*</a:t>
            </a:r>
            <a:endParaRPr lang="en-IN" sz="1600" kern="100" dirty="0">
              <a:effectLst/>
              <a:latin typeface="Calibri" panose="020F0502020204030204" pitchFamily="34" charset="0"/>
              <a:ea typeface="Calibri" panose="020F0502020204030204" pitchFamily="34" charset="0"/>
              <a:cs typeface="Mangal" panose="02040503050203030202" pitchFamily="18" charset="0"/>
            </a:endParaRPr>
          </a:p>
          <a:p>
            <a:pPr algn="r">
              <a:lnSpc>
                <a:spcPct val="107000"/>
              </a:lnSpc>
              <a:spcAft>
                <a:spcPts val="0"/>
              </a:spcAft>
            </a:pPr>
            <a:r>
              <a:rPr lang="en-IN" kern="100" dirty="0" err="1">
                <a:latin typeface="Times New Roman" panose="02020603050405020304" pitchFamily="18" charset="0"/>
                <a:ea typeface="Calibri" panose="020F0502020204030204" pitchFamily="34" charset="0"/>
                <a:cs typeface="Mangal" panose="02040503050203030202" pitchFamily="18" charset="0"/>
              </a:rPr>
              <a:t>Dr.</a:t>
            </a:r>
            <a:r>
              <a:rPr lang="en-IN" kern="100" dirty="0">
                <a:latin typeface="Times New Roman" panose="02020603050405020304" pitchFamily="18" charset="0"/>
                <a:ea typeface="Calibri" panose="020F0502020204030204" pitchFamily="34" charset="0"/>
                <a:cs typeface="Mangal" panose="02040503050203030202" pitchFamily="18" charset="0"/>
              </a:rPr>
              <a:t> Nidhi Tyagi</a:t>
            </a:r>
            <a:endParaRPr lang="en-IN" sz="1600" kern="100" dirty="0">
              <a:effectLst/>
              <a:latin typeface="Calibri" panose="020F0502020204030204" pitchFamily="34" charset="0"/>
              <a:ea typeface="Calibri" panose="020F0502020204030204" pitchFamily="34" charset="0"/>
              <a:cs typeface="Mangal" panose="02040503050203030202" pitchFamily="18" charset="0"/>
            </a:endParaRPr>
          </a:p>
          <a:p>
            <a:pPr algn="r">
              <a:lnSpc>
                <a:spcPct val="107000"/>
              </a:lnSpc>
              <a:spcAft>
                <a:spcPts val="0"/>
              </a:spcAft>
            </a:pPr>
            <a:r>
              <a:rPr lang="en-IN" kern="100" dirty="0">
                <a:latin typeface="Times New Roman" panose="02020603050405020304" pitchFamily="18" charset="0"/>
                <a:ea typeface="Calibri" panose="020F0502020204030204" pitchFamily="34" charset="0"/>
                <a:cs typeface="Mangal" panose="02040503050203030202" pitchFamily="18" charset="0"/>
              </a:rPr>
              <a:t>Assistant Professor</a:t>
            </a:r>
            <a:endParaRPr lang="en-IN" sz="1600" kern="100" dirty="0">
              <a:effectLst/>
              <a:latin typeface="Calibri" panose="020F0502020204030204" pitchFamily="34" charset="0"/>
              <a:ea typeface="Calibri" panose="020F0502020204030204" pitchFamily="34" charset="0"/>
              <a:cs typeface="Mangal" panose="02040503050203030202" pitchFamily="18" charset="0"/>
            </a:endParaRPr>
          </a:p>
          <a:p>
            <a:pPr algn="r">
              <a:lnSpc>
                <a:spcPct val="107000"/>
              </a:lnSpc>
              <a:spcAft>
                <a:spcPts val="0"/>
              </a:spcAft>
            </a:pPr>
            <a:r>
              <a:rPr lang="en-IN" kern="100" dirty="0">
                <a:latin typeface="Times New Roman" panose="02020603050405020304" pitchFamily="18" charset="0"/>
                <a:ea typeface="Calibri" panose="020F0502020204030204" pitchFamily="34" charset="0"/>
                <a:cs typeface="Mangal" panose="02040503050203030202" pitchFamily="18" charset="0"/>
              </a:rPr>
              <a:t>Department of Pharmacology,</a:t>
            </a:r>
            <a:endParaRPr lang="en-IN" sz="1600" kern="100" dirty="0">
              <a:effectLst/>
              <a:latin typeface="Calibri" panose="020F0502020204030204" pitchFamily="34" charset="0"/>
              <a:ea typeface="Calibri" panose="020F0502020204030204" pitchFamily="34" charset="0"/>
              <a:cs typeface="Mangal" panose="02040503050203030202" pitchFamily="18" charset="0"/>
            </a:endParaRPr>
          </a:p>
          <a:p>
            <a:pPr algn="r">
              <a:lnSpc>
                <a:spcPct val="107000"/>
              </a:lnSpc>
              <a:spcAft>
                <a:spcPts val="0"/>
              </a:spcAft>
            </a:pPr>
            <a:r>
              <a:rPr lang="en-IN" kern="100" dirty="0">
                <a:latin typeface="Times New Roman" panose="02020603050405020304" pitchFamily="18" charset="0"/>
                <a:ea typeface="Calibri" panose="020F0502020204030204" pitchFamily="34" charset="0"/>
                <a:cs typeface="Mangal" panose="02040503050203030202" pitchFamily="18" charset="0"/>
              </a:rPr>
              <a:t>SRM Institute of Science and Technology</a:t>
            </a:r>
            <a:endParaRPr lang="en-IN" sz="1600" kern="100" dirty="0">
              <a:effectLst/>
              <a:latin typeface="Calibri" panose="020F0502020204030204" pitchFamily="34" charset="0"/>
              <a:ea typeface="Calibri" panose="020F0502020204030204" pitchFamily="34" charset="0"/>
              <a:cs typeface="Mangal" panose="02040503050203030202" pitchFamily="18" charset="0"/>
            </a:endParaRPr>
          </a:p>
          <a:p>
            <a:pPr algn="r"/>
            <a:r>
              <a:rPr lang="en-IN" dirty="0">
                <a:latin typeface="Times New Roman" panose="02020603050405020304" pitchFamily="18" charset="0"/>
                <a:ea typeface="Calibri" panose="020F0502020204030204" pitchFamily="34" charset="0"/>
              </a:rPr>
              <a:t>Mail: </a:t>
            </a:r>
            <a:r>
              <a:rPr lang="en-IN" u="sng" dirty="0">
                <a:latin typeface="Times New Roman" panose="02020603050405020304" pitchFamily="18" charset="0"/>
                <a:ea typeface="Calibri" panose="020F0502020204030204" pitchFamily="34" charset="0"/>
                <a:cs typeface="Mangal" panose="02040503050203030202" pitchFamily="18" charset="0"/>
                <a:hlinkClick r:id="rId2">
                  <a:extLst>
                    <a:ext uri="{A12FA001-AC4F-418D-AE19-62706E023703}">
                      <ahyp:hlinkClr xmlns:ahyp="http://schemas.microsoft.com/office/drawing/2018/hyperlinkcolor" val="tx"/>
                    </a:ext>
                  </a:extLst>
                </a:hlinkClick>
              </a:rPr>
              <a:t>nidhityagi029@gmail.com</a:t>
            </a:r>
            <a:r>
              <a:rPr lang="en-IN" dirty="0">
                <a:latin typeface="Times New Roman" panose="02020603050405020304" pitchFamily="18" charset="0"/>
                <a:ea typeface="Calibri" panose="020F0502020204030204" pitchFamily="34" charset="0"/>
              </a:rPr>
              <a:t>, </a:t>
            </a:r>
            <a:r>
              <a:rPr lang="en-IN" u="sng" dirty="0">
                <a:latin typeface="Times New Roman" panose="02020603050405020304" pitchFamily="18" charset="0"/>
                <a:ea typeface="Calibri" panose="020F0502020204030204" pitchFamily="34" charset="0"/>
                <a:cs typeface="Mangal" panose="02040503050203030202" pitchFamily="18" charset="0"/>
                <a:hlinkClick r:id="rId3">
                  <a:extLst>
                    <a:ext uri="{A12FA001-AC4F-418D-AE19-62706E023703}">
                      <ahyp:hlinkClr xmlns:ahyp="http://schemas.microsoft.com/office/drawing/2018/hyperlinkcolor" val="tx"/>
                    </a:ext>
                  </a:extLst>
                </a:hlinkClick>
              </a:rPr>
              <a:t>nidhit@srmist.edu.in</a:t>
            </a:r>
            <a:r>
              <a:rPr lang="en-IN" dirty="0">
                <a:latin typeface="Times New Roman" panose="02020603050405020304" pitchFamily="18" charset="0"/>
                <a:ea typeface="Calibri" panose="020F0502020204030204" pitchFamily="34" charset="0"/>
              </a:rPr>
              <a:t> </a:t>
            </a:r>
            <a:endParaRPr lang="en-IN" dirty="0"/>
          </a:p>
        </p:txBody>
      </p:sp>
    </p:spTree>
    <p:extLst>
      <p:ext uri="{BB962C8B-B14F-4D97-AF65-F5344CB8AC3E}">
        <p14:creationId xmlns:p14="http://schemas.microsoft.com/office/powerpoint/2010/main" val="1676252419"/>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25516F-7159-4DB6-A9C6-2DB22C709B8D}"/>
              </a:ext>
            </a:extLst>
          </p:cNvPr>
          <p:cNvSpPr>
            <a:spLocks noGrp="1"/>
          </p:cNvSpPr>
          <p:nvPr>
            <p:ph type="title"/>
          </p:nvPr>
        </p:nvSpPr>
        <p:spPr>
          <a:xfrm>
            <a:off x="838200" y="532550"/>
            <a:ext cx="10515600" cy="755337"/>
          </a:xfrm>
        </p:spPr>
        <p:txBody>
          <a:bodyPr>
            <a:normAutofit/>
          </a:bodyPr>
          <a:lstStyle/>
          <a:p>
            <a:pPr algn="ctr"/>
            <a:r>
              <a:rPr lang="en-US" sz="4000" b="1" dirty="0">
                <a:latin typeface="Times New Roman" panose="02020603050405020304" pitchFamily="18" charset="0"/>
                <a:cs typeface="Times New Roman" panose="02020603050405020304" pitchFamily="18" charset="0"/>
              </a:rPr>
              <a:t>ABSTRACT </a:t>
            </a:r>
            <a:endParaRPr lang="en-IN" sz="40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84B32579-EE85-42F1-8AD9-E8F9B6C96432}"/>
              </a:ext>
            </a:extLst>
          </p:cNvPr>
          <p:cNvSpPr/>
          <p:nvPr/>
        </p:nvSpPr>
        <p:spPr>
          <a:xfrm>
            <a:off x="513008" y="1287887"/>
            <a:ext cx="11165983" cy="5062924"/>
          </a:xfrm>
          <a:prstGeom prst="rect">
            <a:avLst/>
          </a:prstGeom>
        </p:spPr>
        <p:txBody>
          <a:bodyPr wrap="square">
            <a:spAutoFit/>
          </a:bodyPr>
          <a:lstStyle/>
          <a:p>
            <a:pPr algn="just">
              <a:spcAft>
                <a:spcPts val="800"/>
              </a:spcAft>
            </a:pPr>
            <a:r>
              <a:rPr lang="en-US" sz="1900" i="1" kern="100" dirty="0">
                <a:latin typeface="Times New Roman" panose="02020603050405020304" pitchFamily="18" charset="0"/>
                <a:ea typeface="Calibri" panose="020F0502020204030204" pitchFamily="34" charset="0"/>
                <a:cs typeface="Mangal" panose="02040503050203030202" pitchFamily="18" charset="0"/>
              </a:rPr>
              <a:t>Artemisia vulgaris</a:t>
            </a:r>
            <a:r>
              <a:rPr lang="en-US" sz="1900" kern="100" dirty="0">
                <a:latin typeface="Times New Roman" panose="02020603050405020304" pitchFamily="18" charset="0"/>
                <a:ea typeface="Calibri" panose="020F0502020204030204" pitchFamily="34" charset="0"/>
                <a:cs typeface="Mangal" panose="02040503050203030202" pitchFamily="18" charset="0"/>
              </a:rPr>
              <a:t> plant has been used as a folk medicine for a long time. Therefore, being rich in flavonoids, terpenoids, and Phyto steroids, it is reported to have various crucial activities, such as antioxidant, anti-inflammatory, analgesic, etc. In the present study, the antioxidant, cytotoxic, and anti-inflammatory ability of the methanolic extract of </a:t>
            </a:r>
            <a:r>
              <a:rPr lang="en-US" sz="1900" i="1" kern="100" dirty="0">
                <a:latin typeface="Times New Roman" panose="02020603050405020304" pitchFamily="18" charset="0"/>
                <a:ea typeface="Calibri" panose="020F0502020204030204" pitchFamily="34" charset="0"/>
                <a:cs typeface="Mangal" panose="02040503050203030202" pitchFamily="18" charset="0"/>
              </a:rPr>
              <a:t>Artemisia vulgaris</a:t>
            </a:r>
            <a:r>
              <a:rPr lang="en-US" sz="1900" kern="100" dirty="0">
                <a:latin typeface="Times New Roman" panose="02020603050405020304" pitchFamily="18" charset="0"/>
                <a:ea typeface="Calibri" panose="020F0502020204030204" pitchFamily="34" charset="0"/>
                <a:cs typeface="Mangal" panose="02040503050203030202" pitchFamily="18" charset="0"/>
              </a:rPr>
              <a:t> (AVME) was carried out using SHSY-FY human neuroblastoma cell lines. Following the operation, the aerial parts of </a:t>
            </a:r>
            <a:r>
              <a:rPr lang="en-US" sz="1900" i="1" kern="100" dirty="0">
                <a:latin typeface="Times New Roman" panose="02020603050405020304" pitchFamily="18" charset="0"/>
                <a:ea typeface="Calibri" panose="020F0502020204030204" pitchFamily="34" charset="0"/>
                <a:cs typeface="Mangal" panose="02040503050203030202" pitchFamily="18" charset="0"/>
              </a:rPr>
              <a:t>Artemisia vulgaris</a:t>
            </a:r>
            <a:r>
              <a:rPr lang="en-US" sz="1900" kern="100" dirty="0">
                <a:latin typeface="Times New Roman" panose="02020603050405020304" pitchFamily="18" charset="0"/>
                <a:ea typeface="Calibri" panose="020F0502020204030204" pitchFamily="34" charset="0"/>
                <a:cs typeface="Mangal" panose="02040503050203030202" pitchFamily="18" charset="0"/>
              </a:rPr>
              <a:t> were taken and successively extracted by the Soxhlet apparatus using methanol as solvent, and the percentage yield was calculated. A preliminary and phytochemical study was also performed which exhibited the presence of some compounds namely- carbohydrates, proteins, tannins, steroids, glycosides, phenols, and flavonoids. To evaluate the antioxidant capacity, the concentration of phenols and flavonoids was calculated and found to be 179.406 mg GA/gm 136.138 mg QE/gm. DPPH (</a:t>
            </a:r>
            <a:r>
              <a:rPr lang="en-IN" sz="1900" kern="100" dirty="0">
                <a:latin typeface="Times New Roman" panose="02020603050405020304" pitchFamily="18" charset="0"/>
                <a:ea typeface="Calibri" panose="020F0502020204030204" pitchFamily="34" charset="0"/>
                <a:cs typeface="Mangal" panose="02040503050203030202" pitchFamily="18" charset="0"/>
              </a:rPr>
              <a:t>2,2-diphenyl-1-picrylhydrazyl)</a:t>
            </a:r>
            <a:r>
              <a:rPr lang="en-US" sz="1900" kern="100" dirty="0">
                <a:latin typeface="Times New Roman" panose="02020603050405020304" pitchFamily="18" charset="0"/>
                <a:ea typeface="Calibri" panose="020F0502020204030204" pitchFamily="34" charset="0"/>
                <a:cs typeface="Mangal" panose="02040503050203030202" pitchFamily="18" charset="0"/>
              </a:rPr>
              <a:t> method was used to determine the antioxidant capacity and the percentage inhibition was noted as 77.83±0.099 % in comparison to ascorbic acid (85.32±0.051 %). Furthermore, the MTT (</a:t>
            </a:r>
            <a:r>
              <a:rPr lang="en-IN" sz="1900" kern="100" dirty="0">
                <a:latin typeface="Times New Roman" panose="02020603050405020304" pitchFamily="18" charset="0"/>
                <a:ea typeface="Calibri" panose="020F0502020204030204" pitchFamily="34" charset="0"/>
                <a:cs typeface="Mangal" panose="02040503050203030202" pitchFamily="18" charset="0"/>
              </a:rPr>
              <a:t>3-(4,5-dimethylthiazol-2-yl)-2,5-diphenyltetrazolium)</a:t>
            </a:r>
            <a:r>
              <a:rPr lang="en-US" sz="1900" kern="100" dirty="0">
                <a:latin typeface="Times New Roman" panose="02020603050405020304" pitchFamily="18" charset="0"/>
                <a:ea typeface="Calibri" panose="020F0502020204030204" pitchFamily="34" charset="0"/>
                <a:cs typeface="Mangal" panose="02040503050203030202" pitchFamily="18" charset="0"/>
              </a:rPr>
              <a:t> assay has revealed a significant reduction in the viability of cells from 200-1200 µg/ml concentration. Besides this, AVME manifested a potent anti-inflammatory activity and antioxidant activity by reducing the IL-6 concentration to 44.10 and 9.87 </a:t>
            </a:r>
            <a:r>
              <a:rPr lang="en-US" sz="1900" kern="100" dirty="0" err="1">
                <a:latin typeface="Times New Roman" panose="02020603050405020304" pitchFamily="18" charset="0"/>
                <a:ea typeface="Calibri" panose="020F0502020204030204" pitchFamily="34" charset="0"/>
                <a:cs typeface="Mangal" panose="02040503050203030202" pitchFamily="18" charset="0"/>
              </a:rPr>
              <a:t>pg</a:t>
            </a:r>
            <a:r>
              <a:rPr lang="en-US" sz="1900" kern="100" dirty="0">
                <a:latin typeface="Times New Roman" panose="02020603050405020304" pitchFamily="18" charset="0"/>
                <a:ea typeface="Calibri" panose="020F0502020204030204" pitchFamily="34" charset="0"/>
                <a:cs typeface="Mangal" panose="02040503050203030202" pitchFamily="18" charset="0"/>
              </a:rPr>
              <a:t>/ml at the dose of 100 and 200 µg/ml and increasing the % SOD (Superoxide dismutase) release at both doses (65.77 and 71.52 %) respectively. Eventually, all these findings suggested that </a:t>
            </a:r>
            <a:r>
              <a:rPr lang="en-US" sz="1900" i="1" kern="100" dirty="0">
                <a:latin typeface="Times New Roman" panose="02020603050405020304" pitchFamily="18" charset="0"/>
                <a:ea typeface="Calibri" panose="020F0502020204030204" pitchFamily="34" charset="0"/>
                <a:cs typeface="Mangal" panose="02040503050203030202" pitchFamily="18" charset="0"/>
              </a:rPr>
              <a:t>Artemisia vulgaris </a:t>
            </a:r>
            <a:r>
              <a:rPr lang="en-US" sz="1900" kern="100" dirty="0">
                <a:latin typeface="Times New Roman" panose="02020603050405020304" pitchFamily="18" charset="0"/>
                <a:ea typeface="Calibri" panose="020F0502020204030204" pitchFamily="34" charset="0"/>
                <a:cs typeface="Mangal" panose="02040503050203030202" pitchFamily="18" charset="0"/>
              </a:rPr>
              <a:t>could be a potential aid in the treatment of diseases linked with oxidation and inflammation.</a:t>
            </a:r>
            <a:endParaRPr lang="en-IN" sz="1900" kern="1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460000164"/>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6CA27E-94E5-4557-BD25-9057EB0A3364}"/>
              </a:ext>
            </a:extLst>
          </p:cNvPr>
          <p:cNvSpPr>
            <a:spLocks noGrp="1"/>
          </p:cNvSpPr>
          <p:nvPr>
            <p:ph type="title"/>
          </p:nvPr>
        </p:nvSpPr>
        <p:spPr>
          <a:xfrm>
            <a:off x="838199" y="372741"/>
            <a:ext cx="10515600" cy="781094"/>
          </a:xfrm>
        </p:spPr>
        <p:txBody>
          <a:bodyPr>
            <a:normAutofit/>
          </a:bodyPr>
          <a:lstStyle/>
          <a:p>
            <a:pPr algn="ctr"/>
            <a:r>
              <a:rPr lang="en-US" sz="4000" b="1" dirty="0">
                <a:latin typeface="Times New Roman" panose="02020603050405020304" pitchFamily="18" charset="0"/>
                <a:cs typeface="Times New Roman" panose="02020603050405020304" pitchFamily="18" charset="0"/>
              </a:rPr>
              <a:t>INTRODUCTION</a:t>
            </a:r>
            <a:endParaRPr lang="en-IN" sz="40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7A562C7F-4608-4D1A-92BF-58F69ED79F21}"/>
              </a:ext>
            </a:extLst>
          </p:cNvPr>
          <p:cNvSpPr/>
          <p:nvPr/>
        </p:nvSpPr>
        <p:spPr>
          <a:xfrm>
            <a:off x="364900" y="1135693"/>
            <a:ext cx="11462197" cy="5544210"/>
          </a:xfrm>
          <a:prstGeom prst="rect">
            <a:avLst/>
          </a:prstGeom>
        </p:spPr>
        <p:txBody>
          <a:bodyPr wrap="square">
            <a:spAutoFit/>
          </a:bodyPr>
          <a:lstStyle/>
          <a:p>
            <a:pPr algn="just">
              <a:lnSpc>
                <a:spcPct val="150000"/>
              </a:lnSpc>
              <a:spcAft>
                <a:spcPts val="800"/>
              </a:spcAft>
            </a:pPr>
            <a:r>
              <a:rPr lang="en-IN" sz="1700" kern="100" dirty="0">
                <a:latin typeface="Times New Roman" panose="02020603050405020304" pitchFamily="18" charset="0"/>
                <a:ea typeface="Calibri" panose="020F0502020204030204" pitchFamily="34" charset="0"/>
                <a:cs typeface="Mangal" panose="02040503050203030202" pitchFamily="18" charset="0"/>
              </a:rPr>
              <a:t>Artemisia is a shrub or little plant that thrives in arid and semi-arid environments. This genus is mostly found in the northern hemisphere and less often in the southern hemisphere. The genus Artemisia is a member of the </a:t>
            </a:r>
            <a:r>
              <a:rPr lang="en-IN" sz="1700" kern="100" dirty="0" err="1">
                <a:latin typeface="Times New Roman" panose="02020603050405020304" pitchFamily="18" charset="0"/>
                <a:ea typeface="Calibri" panose="020F0502020204030204" pitchFamily="34" charset="0"/>
                <a:cs typeface="Mangal" panose="02040503050203030202" pitchFamily="18" charset="0"/>
              </a:rPr>
              <a:t>Anthemideae</a:t>
            </a:r>
            <a:r>
              <a:rPr lang="en-IN" sz="1700" kern="100" dirty="0">
                <a:latin typeface="Times New Roman" panose="02020603050405020304" pitchFamily="18" charset="0"/>
                <a:ea typeface="Calibri" panose="020F0502020204030204" pitchFamily="34" charset="0"/>
                <a:cs typeface="Mangal" panose="02040503050203030202" pitchFamily="18" charset="0"/>
              </a:rPr>
              <a:t> tribe of the Asteraceae family. This genus comprises over 500 species of plants and shrubs (1). Artemisia vulgaris, often known as </a:t>
            </a:r>
            <a:r>
              <a:rPr lang="en-IN" sz="1700" kern="100" dirty="0" err="1">
                <a:latin typeface="Times New Roman" panose="02020603050405020304" pitchFamily="18" charset="0"/>
                <a:ea typeface="Calibri" panose="020F0502020204030204" pitchFamily="34" charset="0"/>
                <a:cs typeface="Mangal" panose="02040503050203030202" pitchFamily="18" charset="0"/>
              </a:rPr>
              <a:t>mugwort</a:t>
            </a:r>
            <a:r>
              <a:rPr lang="en-IN" sz="1700" kern="100" dirty="0">
                <a:latin typeface="Times New Roman" panose="02020603050405020304" pitchFamily="18" charset="0"/>
                <a:ea typeface="Calibri" panose="020F0502020204030204" pitchFamily="34" charset="0"/>
                <a:cs typeface="Mangal" panose="02040503050203030202" pitchFamily="18" charset="0"/>
              </a:rPr>
              <a:t>, is a perennial plant found in Europe, Asia, and North America. It has long been utilized in herbal medicine for its medicinal characteristics, which include treating digestive issues, and menstrual irregularities, and acting as an anti-inflammatory agent. The plant includes a variety of bioactive chemicals, including flavonoids, terpenoids, and essential oils, which contribute to its therapeutic qualities, including antioxidant, antibacterial, and antispasmodic activity. Artemisia vulgaris is an excellent topic for pharmacological study due to its rich phytochemical profile (2).  Antioxidants are essential for controlling inflammation because they neutralize free radicals, which may cause inflammatory reactions. Chronic oxidative stress has been linked to the development of inflammatory illnesses such as arthritis, cardiovascular ailments, and neurological conditions. Antioxidants aid in reducing oxidative damage, which in turn helps to moderate inflammatory pathways and improve cellular health (3). The SH-SY5Y cell line, generated from human neuroblastoma, is often utilized in neurological research because of its propensity to develop into neuron-like cells. It is a useful model for investigating neurodegenerative disorders, neurotoxicity, and neuronal function. SH-SY5Y cells are especially useful for studying pathways behind Parkinson's and Alzheimer's illnesses (4).</a:t>
            </a:r>
            <a:endParaRPr lang="en-IN" sz="1700" kern="1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3027092642"/>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F8A8B8-1A3B-4249-8B53-8C3974E0D716}"/>
              </a:ext>
            </a:extLst>
          </p:cNvPr>
          <p:cNvSpPr>
            <a:spLocks noGrp="1"/>
          </p:cNvSpPr>
          <p:nvPr>
            <p:ph type="title"/>
          </p:nvPr>
        </p:nvSpPr>
        <p:spPr>
          <a:xfrm>
            <a:off x="838200" y="584067"/>
            <a:ext cx="10515600" cy="652304"/>
          </a:xfrm>
        </p:spPr>
        <p:txBody>
          <a:bodyPr>
            <a:normAutofit/>
          </a:bodyPr>
          <a:lstStyle/>
          <a:p>
            <a:pPr algn="ctr"/>
            <a:r>
              <a:rPr lang="en-IN" sz="4000" b="1" dirty="0">
                <a:latin typeface="Times New Roman" panose="02020603050405020304" pitchFamily="18" charset="0"/>
                <a:cs typeface="Times New Roman" panose="02020603050405020304" pitchFamily="18" charset="0"/>
              </a:rPr>
              <a:t>MATERIAL AND METHODS</a:t>
            </a:r>
            <a:endParaRPr lang="en-IN" sz="4000"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52CB45D5-FA7D-4269-893A-3E4DC3DACF1A}"/>
              </a:ext>
            </a:extLst>
          </p:cNvPr>
          <p:cNvSpPr/>
          <p:nvPr/>
        </p:nvSpPr>
        <p:spPr>
          <a:xfrm>
            <a:off x="266163" y="1236371"/>
            <a:ext cx="11518005" cy="5131341"/>
          </a:xfrm>
          <a:prstGeom prst="rect">
            <a:avLst/>
          </a:prstGeom>
        </p:spPr>
        <p:txBody>
          <a:bodyPr wrap="square">
            <a:spAutoFit/>
          </a:bodyPr>
          <a:lstStyle/>
          <a:p>
            <a:pPr marL="628650" lvl="1" indent="-171450" algn="just">
              <a:lnSpc>
                <a:spcPct val="150000"/>
              </a:lnSpc>
              <a:spcAft>
                <a:spcPts val="800"/>
              </a:spcAft>
              <a:buFont typeface="Arial" panose="020B0604020202020204" pitchFamily="34" charset="0"/>
              <a:buChar char="•"/>
            </a:pPr>
            <a:r>
              <a:rPr lang="en-IN" b="1" kern="100" dirty="0">
                <a:effectLst/>
                <a:latin typeface="Times New Roman" panose="02020603050405020304" pitchFamily="18" charset="0"/>
                <a:ea typeface="Calibri" panose="020F0502020204030204" pitchFamily="34" charset="0"/>
                <a:cs typeface="Times New Roman" panose="02020603050405020304" pitchFamily="18" charset="0"/>
              </a:rPr>
              <a:t>Extract</a:t>
            </a:r>
            <a:endParaRPr lang="en-IN"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41910" algn="just">
              <a:lnSpc>
                <a:spcPct val="150000"/>
              </a:lnSpc>
              <a:spcAft>
                <a:spcPts val="800"/>
              </a:spcAft>
            </a:pPr>
            <a:r>
              <a:rPr lang="en-IN" kern="100" dirty="0">
                <a:effectLst/>
                <a:latin typeface="Times New Roman" panose="02020603050405020304" pitchFamily="18" charset="0"/>
                <a:ea typeface="Calibri" panose="020F0502020204030204" pitchFamily="34" charset="0"/>
                <a:cs typeface="Times New Roman" panose="02020603050405020304" pitchFamily="18" charset="0"/>
              </a:rPr>
              <a:t>Plant material (Aerial parts) was procured from Khari </a:t>
            </a:r>
            <a:r>
              <a:rPr lang="en-IN" kern="100" dirty="0" err="1">
                <a:effectLst/>
                <a:latin typeface="Times New Roman" panose="02020603050405020304" pitchFamily="18" charset="0"/>
                <a:ea typeface="Calibri" panose="020F0502020204030204" pitchFamily="34" charset="0"/>
                <a:cs typeface="Times New Roman" panose="02020603050405020304" pitchFamily="18" charset="0"/>
              </a:rPr>
              <a:t>Baoli</a:t>
            </a:r>
            <a:r>
              <a:rPr lang="en-IN" kern="100" dirty="0">
                <a:effectLst/>
                <a:latin typeface="Times New Roman" panose="02020603050405020304" pitchFamily="18" charset="0"/>
                <a:ea typeface="Calibri" panose="020F0502020204030204" pitchFamily="34" charset="0"/>
                <a:cs typeface="Times New Roman" panose="02020603050405020304" pitchFamily="18" charset="0"/>
              </a:rPr>
              <a:t>, Delhi, India, and validated at CCS University, Meerut, Uttar Pradesh. The material was washed, shade dried, powdered, and finally extracted by Soxhlet apparatus with methanol. The obtained extract was reduced with a rotary evaporator, weighed, collected in a container, and preserved in a refrigerator for further analysis.    </a:t>
            </a:r>
          </a:p>
          <a:p>
            <a:pPr marL="213360" indent="-171450" algn="just">
              <a:lnSpc>
                <a:spcPct val="150000"/>
              </a:lnSpc>
              <a:spcAft>
                <a:spcPts val="800"/>
              </a:spcAft>
              <a:buFont typeface="Arial" panose="020B0604020202020204" pitchFamily="34" charset="0"/>
              <a:buChar char="•"/>
            </a:pPr>
            <a:r>
              <a:rPr lang="en-IN" b="1" kern="100" dirty="0">
                <a:effectLst/>
                <a:latin typeface="Times New Roman" panose="02020603050405020304" pitchFamily="18" charset="0"/>
                <a:ea typeface="Calibri" panose="020F0502020204030204" pitchFamily="34" charset="0"/>
                <a:cs typeface="Times New Roman" panose="02020603050405020304" pitchFamily="18" charset="0"/>
              </a:rPr>
              <a:t>Total phenol and flavonoid content</a:t>
            </a:r>
            <a:endParaRPr lang="en-IN"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IN" kern="100" dirty="0">
                <a:effectLst/>
                <a:latin typeface="Times New Roman" panose="02020603050405020304" pitchFamily="18" charset="0"/>
                <a:ea typeface="Calibri" panose="020F0502020204030204" pitchFamily="34" charset="0"/>
                <a:cs typeface="Times New Roman" panose="02020603050405020304" pitchFamily="18" charset="0"/>
              </a:rPr>
              <a:t>In plant extract, the concentration of phenols was analysed by the </a:t>
            </a:r>
            <a:r>
              <a:rPr lang="en-IN" kern="100" dirty="0" err="1">
                <a:effectLst/>
                <a:latin typeface="Times New Roman" panose="02020603050405020304" pitchFamily="18" charset="0"/>
                <a:ea typeface="Calibri" panose="020F0502020204030204" pitchFamily="34" charset="0"/>
                <a:cs typeface="Times New Roman" panose="02020603050405020304" pitchFamily="18" charset="0"/>
              </a:rPr>
              <a:t>Folin</a:t>
            </a:r>
            <a:r>
              <a:rPr lang="en-IN"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IN" kern="100" dirty="0" err="1">
                <a:effectLst/>
                <a:latin typeface="Times New Roman" panose="02020603050405020304" pitchFamily="18" charset="0"/>
                <a:ea typeface="Calibri" panose="020F0502020204030204" pitchFamily="34" charset="0"/>
                <a:cs typeface="Times New Roman" panose="02020603050405020304" pitchFamily="18" charset="0"/>
              </a:rPr>
              <a:t>Ciocalteu</a:t>
            </a:r>
            <a:r>
              <a:rPr lang="en-IN" kern="100" dirty="0">
                <a:effectLst/>
                <a:latin typeface="Times New Roman" panose="02020603050405020304" pitchFamily="18" charset="0"/>
                <a:ea typeface="Calibri" panose="020F0502020204030204" pitchFamily="34" charset="0"/>
                <a:cs typeface="Times New Roman" panose="02020603050405020304" pitchFamily="18" charset="0"/>
              </a:rPr>
              <a:t> method used by Singleton et al., 1999 and total flavonoid concentration by the AlCl</a:t>
            </a:r>
            <a:r>
              <a:rPr lang="en-IN" kern="100" baseline="-25000" dirty="0">
                <a:effectLst/>
                <a:latin typeface="Times New Roman" panose="02020603050405020304" pitchFamily="18" charset="0"/>
                <a:ea typeface="Calibri" panose="020F0502020204030204" pitchFamily="34" charset="0"/>
                <a:cs typeface="Times New Roman" panose="02020603050405020304" pitchFamily="18" charset="0"/>
              </a:rPr>
              <a:t>3</a:t>
            </a:r>
            <a:r>
              <a:rPr lang="en-IN" kern="100" dirty="0">
                <a:effectLst/>
                <a:latin typeface="Times New Roman" panose="02020603050405020304" pitchFamily="18" charset="0"/>
                <a:ea typeface="Calibri" panose="020F0502020204030204" pitchFamily="34" charset="0"/>
                <a:cs typeface="Times New Roman" panose="02020603050405020304" pitchFamily="18" charset="0"/>
              </a:rPr>
              <a:t> method described by </a:t>
            </a:r>
            <a:r>
              <a:rPr lang="en-IN" kern="100" dirty="0" err="1">
                <a:effectLst/>
                <a:latin typeface="Times New Roman" panose="02020603050405020304" pitchFamily="18" charset="0"/>
                <a:ea typeface="Calibri" panose="020F0502020204030204" pitchFamily="34" charset="0"/>
                <a:cs typeface="Times New Roman" panose="02020603050405020304" pitchFamily="18" charset="0"/>
              </a:rPr>
              <a:t>Ebrahimzadeh</a:t>
            </a:r>
            <a:r>
              <a:rPr lang="en-IN" kern="100" dirty="0">
                <a:effectLst/>
                <a:latin typeface="Times New Roman" panose="02020603050405020304" pitchFamily="18" charset="0"/>
                <a:ea typeface="Calibri" panose="020F0502020204030204" pitchFamily="34" charset="0"/>
                <a:cs typeface="Times New Roman" panose="02020603050405020304" pitchFamily="18" charset="0"/>
              </a:rPr>
              <a:t> et al., 2008 (5,6).</a:t>
            </a:r>
          </a:p>
          <a:p>
            <a:pPr marL="171450" indent="-171450" algn="just">
              <a:lnSpc>
                <a:spcPct val="150000"/>
              </a:lnSpc>
              <a:spcAft>
                <a:spcPts val="800"/>
              </a:spcAft>
              <a:buFont typeface="Arial" panose="020B0604020202020204" pitchFamily="34" charset="0"/>
              <a:buChar char="•"/>
            </a:pPr>
            <a:r>
              <a:rPr lang="en-IN"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IN" b="1" kern="100" dirty="0">
                <a:effectLst/>
                <a:latin typeface="Times New Roman" panose="02020603050405020304" pitchFamily="18" charset="0"/>
                <a:ea typeface="Calibri" panose="020F0502020204030204" pitchFamily="34" charset="0"/>
                <a:cs typeface="Times New Roman" panose="02020603050405020304" pitchFamily="18" charset="0"/>
              </a:rPr>
              <a:t>Culture of cells</a:t>
            </a:r>
            <a:endParaRPr lang="en-IN"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IN" kern="100" dirty="0">
                <a:effectLst/>
                <a:latin typeface="Times New Roman" panose="02020603050405020304" pitchFamily="18" charset="0"/>
                <a:ea typeface="Calibri" panose="020F0502020204030204" pitchFamily="34" charset="0"/>
                <a:cs typeface="Times New Roman" panose="02020603050405020304" pitchFamily="18" charset="0"/>
              </a:rPr>
              <a:t>The SHSY-5Y cells were grown in Dulbecco’s Modified Eagle Medium (DMEM) supplemented with 10% </a:t>
            </a:r>
            <a:r>
              <a:rPr lang="en-IN" kern="100" dirty="0" err="1">
                <a:effectLst/>
                <a:latin typeface="Times New Roman" panose="02020603050405020304" pitchFamily="18" charset="0"/>
                <a:ea typeface="Calibri" panose="020F0502020204030204" pitchFamily="34" charset="0"/>
                <a:cs typeface="Times New Roman" panose="02020603050405020304" pitchFamily="18" charset="0"/>
              </a:rPr>
              <a:t>fetal</a:t>
            </a:r>
            <a:r>
              <a:rPr lang="en-IN" kern="100" dirty="0">
                <a:effectLst/>
                <a:latin typeface="Times New Roman" panose="02020603050405020304" pitchFamily="18" charset="0"/>
                <a:ea typeface="Calibri" panose="020F0502020204030204" pitchFamily="34" charset="0"/>
                <a:cs typeface="Times New Roman" panose="02020603050405020304" pitchFamily="18" charset="0"/>
              </a:rPr>
              <a:t> bovine serum (FBS), antibiotics, and growth factors at 37°C in a humidified environment with 5% CO2 (7)(8).</a:t>
            </a:r>
          </a:p>
        </p:txBody>
      </p:sp>
    </p:spTree>
    <p:extLst>
      <p:ext uri="{BB962C8B-B14F-4D97-AF65-F5344CB8AC3E}">
        <p14:creationId xmlns:p14="http://schemas.microsoft.com/office/powerpoint/2010/main" val="3205741200"/>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55BF5B0-B48E-40E6-AD31-D5C0877AD375}"/>
              </a:ext>
            </a:extLst>
          </p:cNvPr>
          <p:cNvSpPr/>
          <p:nvPr/>
        </p:nvSpPr>
        <p:spPr>
          <a:xfrm>
            <a:off x="364901" y="489198"/>
            <a:ext cx="11462198" cy="6075125"/>
          </a:xfrm>
          <a:prstGeom prst="rect">
            <a:avLst/>
          </a:prstGeom>
        </p:spPr>
        <p:txBody>
          <a:bodyPr wrap="square">
            <a:spAutoFit/>
          </a:bodyPr>
          <a:lstStyle/>
          <a:p>
            <a:pPr marL="171450" indent="-171450" algn="just">
              <a:lnSpc>
                <a:spcPct val="150000"/>
              </a:lnSpc>
              <a:spcAft>
                <a:spcPts val="800"/>
              </a:spcAft>
              <a:buFont typeface="Arial" panose="020B0604020202020204" pitchFamily="34" charset="0"/>
              <a:buChar char="•"/>
            </a:pPr>
            <a:r>
              <a:rPr lang="en-IN" sz="1700" b="1" kern="100" dirty="0">
                <a:effectLst/>
                <a:latin typeface="Times New Roman" panose="02020603050405020304" pitchFamily="18" charset="0"/>
                <a:ea typeface="Calibri" panose="020F0502020204030204" pitchFamily="34" charset="0"/>
                <a:cs typeface="Times New Roman" panose="02020603050405020304" pitchFamily="18" charset="0"/>
              </a:rPr>
              <a:t>DPPH assay</a:t>
            </a:r>
            <a:endParaRPr lang="en-IN" sz="17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IN" sz="1700" kern="100" dirty="0">
                <a:effectLst/>
                <a:latin typeface="Times New Roman" panose="02020603050405020304" pitchFamily="18" charset="0"/>
                <a:ea typeface="Calibri" panose="020F0502020204030204" pitchFamily="34" charset="0"/>
                <a:cs typeface="Times New Roman" panose="02020603050405020304" pitchFamily="18" charset="0"/>
              </a:rPr>
              <a:t>The radical scavenging activity of AVME was assessed by the DPPH method used by Munda et. al., 2019 (9).</a:t>
            </a:r>
          </a:p>
          <a:p>
            <a:pPr marL="171450" indent="-171450" algn="just">
              <a:lnSpc>
                <a:spcPct val="150000"/>
              </a:lnSpc>
              <a:spcAft>
                <a:spcPts val="800"/>
              </a:spcAft>
              <a:buFont typeface="Arial" panose="020B0604020202020204" pitchFamily="34" charset="0"/>
              <a:buChar char="•"/>
            </a:pPr>
            <a:r>
              <a:rPr lang="en-IN" sz="1700" b="1" kern="100" dirty="0">
                <a:effectLst/>
                <a:latin typeface="Times New Roman" panose="02020603050405020304" pitchFamily="18" charset="0"/>
                <a:ea typeface="Calibri" panose="020F0502020204030204" pitchFamily="34" charset="0"/>
                <a:cs typeface="Times New Roman" panose="02020603050405020304" pitchFamily="18" charset="0"/>
              </a:rPr>
              <a:t>MTT Assay</a:t>
            </a:r>
            <a:endParaRPr lang="en-IN" sz="17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IN" sz="1700" kern="100" dirty="0">
                <a:effectLst/>
                <a:latin typeface="Times New Roman" panose="02020603050405020304" pitchFamily="18" charset="0"/>
                <a:ea typeface="Calibri" panose="020F0502020204030204" pitchFamily="34" charset="0"/>
                <a:cs typeface="Times New Roman" panose="02020603050405020304" pitchFamily="18" charset="0"/>
              </a:rPr>
              <a:t>SH-SY5Y cells were cultured at 37°C with 5% CO₂ in high-glucose DMEM supplemented with 10% </a:t>
            </a:r>
            <a:r>
              <a:rPr lang="en-IN" sz="1700" kern="100" dirty="0" err="1">
                <a:effectLst/>
                <a:latin typeface="Times New Roman" panose="02020603050405020304" pitchFamily="18" charset="0"/>
                <a:ea typeface="Calibri" panose="020F0502020204030204" pitchFamily="34" charset="0"/>
                <a:cs typeface="Times New Roman" panose="02020603050405020304" pitchFamily="18" charset="0"/>
              </a:rPr>
              <a:t>fetal</a:t>
            </a:r>
            <a:r>
              <a:rPr lang="en-IN" sz="1700" kern="100" dirty="0">
                <a:effectLst/>
                <a:latin typeface="Times New Roman" panose="02020603050405020304" pitchFamily="18" charset="0"/>
                <a:ea typeface="Calibri" panose="020F0502020204030204" pitchFamily="34" charset="0"/>
                <a:cs typeface="Times New Roman" panose="02020603050405020304" pitchFamily="18" charset="0"/>
              </a:rPr>
              <a:t> bovine serum. The cytotoxic effects of varying extract concentrations on SH-SY5Y cells were evaluated using the MTT assay reported by Shivani et. al., 2021 (8)(10).</a:t>
            </a:r>
          </a:p>
          <a:p>
            <a:pPr marL="171450" indent="-171450" algn="just">
              <a:lnSpc>
                <a:spcPct val="150000"/>
              </a:lnSpc>
              <a:spcAft>
                <a:spcPts val="800"/>
              </a:spcAft>
              <a:buFont typeface="Arial" panose="020B0604020202020204" pitchFamily="34" charset="0"/>
              <a:buChar char="•"/>
            </a:pPr>
            <a:r>
              <a:rPr lang="en-IN" sz="1700" b="1" kern="100" dirty="0">
                <a:effectLst/>
                <a:latin typeface="Times New Roman" panose="02020603050405020304" pitchFamily="18" charset="0"/>
                <a:ea typeface="Calibri" panose="020F0502020204030204" pitchFamily="34" charset="0"/>
                <a:cs typeface="Times New Roman" panose="02020603050405020304" pitchFamily="18" charset="0"/>
              </a:rPr>
              <a:t>IL-6 measurement</a:t>
            </a:r>
            <a:endParaRPr lang="en-IN" sz="17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IN" sz="1700" kern="100" dirty="0">
                <a:effectLst/>
                <a:latin typeface="Times New Roman" panose="02020603050405020304" pitchFamily="18" charset="0"/>
                <a:ea typeface="Calibri" panose="020F0502020204030204" pitchFamily="34" charset="0"/>
                <a:cs typeface="Times New Roman" panose="02020603050405020304" pitchFamily="18" charset="0"/>
              </a:rPr>
              <a:t>The concentration of interleukin-6 was determined by the method described by Shivani et. al., 2021 (8).</a:t>
            </a:r>
          </a:p>
          <a:p>
            <a:pPr marL="171450" indent="-171450" algn="just">
              <a:lnSpc>
                <a:spcPct val="150000"/>
              </a:lnSpc>
              <a:spcAft>
                <a:spcPts val="800"/>
              </a:spcAft>
              <a:buFont typeface="Arial" panose="020B0604020202020204" pitchFamily="34" charset="0"/>
              <a:buChar char="•"/>
            </a:pPr>
            <a:r>
              <a:rPr lang="en-IN" sz="1700" b="1" kern="100" dirty="0">
                <a:effectLst/>
                <a:latin typeface="Times New Roman" panose="02020603050405020304" pitchFamily="18" charset="0"/>
                <a:ea typeface="Calibri" panose="020F0502020204030204" pitchFamily="34" charset="0"/>
                <a:cs typeface="Times New Roman" panose="02020603050405020304" pitchFamily="18" charset="0"/>
              </a:rPr>
              <a:t>Measurement of SOD-2</a:t>
            </a:r>
            <a:endParaRPr lang="en-IN" sz="17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IN" sz="1700" kern="100" dirty="0">
                <a:effectLst/>
                <a:latin typeface="Times New Roman" panose="02020603050405020304" pitchFamily="18" charset="0"/>
                <a:ea typeface="Calibri" panose="020F0502020204030204" pitchFamily="34" charset="0"/>
                <a:cs typeface="Times New Roman" panose="02020603050405020304" pitchFamily="18" charset="0"/>
              </a:rPr>
              <a:t>The percentage of SOD release was determined with the help of the instructions given by the manufacturer in the kit (11)(10).</a:t>
            </a:r>
          </a:p>
          <a:p>
            <a:pPr marL="171450" indent="-171450" algn="just">
              <a:lnSpc>
                <a:spcPct val="150000"/>
              </a:lnSpc>
              <a:spcAft>
                <a:spcPts val="800"/>
              </a:spcAft>
              <a:buFont typeface="Arial" panose="020B0604020202020204" pitchFamily="34" charset="0"/>
              <a:buChar char="•"/>
            </a:pPr>
            <a:r>
              <a:rPr lang="en-IN" sz="1700" b="1" kern="100" dirty="0">
                <a:effectLst/>
                <a:latin typeface="Times New Roman" panose="02020603050405020304" pitchFamily="18" charset="0"/>
                <a:ea typeface="Calibri" panose="020F0502020204030204" pitchFamily="34" charset="0"/>
                <a:cs typeface="Times New Roman" panose="02020603050405020304" pitchFamily="18" charset="0"/>
              </a:rPr>
              <a:t>Statistical analysis</a:t>
            </a:r>
            <a:endParaRPr lang="en-IN" sz="17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IN" sz="1700" kern="100" dirty="0">
                <a:effectLst/>
                <a:latin typeface="Times New Roman" panose="02020603050405020304" pitchFamily="18" charset="0"/>
                <a:ea typeface="Calibri" panose="020F0502020204030204" pitchFamily="34" charset="0"/>
                <a:cs typeface="Times New Roman" panose="02020603050405020304" pitchFamily="18" charset="0"/>
              </a:rPr>
              <a:t>All the results were interpreted with the help of Graph Pad Prism software. Version 5.01 applying the T-test and One-way ANOVA method accompanied by the Tukey post hoc test. Results are expressed in mean ± SEM with p&lt;0.05 probability value.</a:t>
            </a:r>
          </a:p>
        </p:txBody>
      </p:sp>
    </p:spTree>
    <p:extLst>
      <p:ext uri="{BB962C8B-B14F-4D97-AF65-F5344CB8AC3E}">
        <p14:creationId xmlns:p14="http://schemas.microsoft.com/office/powerpoint/2010/main" val="4144908752"/>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32C5CF-A0C6-400F-9C0F-E58ACA6F8268}"/>
              </a:ext>
            </a:extLst>
          </p:cNvPr>
          <p:cNvSpPr>
            <a:spLocks noGrp="1"/>
          </p:cNvSpPr>
          <p:nvPr>
            <p:ph type="title"/>
          </p:nvPr>
        </p:nvSpPr>
        <p:spPr>
          <a:xfrm>
            <a:off x="838200" y="468157"/>
            <a:ext cx="10515600" cy="742458"/>
          </a:xfrm>
        </p:spPr>
        <p:txBody>
          <a:bodyPr>
            <a:normAutofit/>
          </a:bodyPr>
          <a:lstStyle/>
          <a:p>
            <a:pPr algn="ctr"/>
            <a:r>
              <a:rPr lang="en-IN" sz="4000" b="1" dirty="0">
                <a:latin typeface="Times New Roman" panose="02020603050405020304" pitchFamily="18" charset="0"/>
                <a:cs typeface="Times New Roman" panose="02020603050405020304" pitchFamily="18" charset="0"/>
              </a:rPr>
              <a:t>RESULTS</a:t>
            </a:r>
            <a:endParaRPr lang="en-IN" sz="40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7316A435-611C-429C-A9D4-F2DF58E07D2E}"/>
              </a:ext>
            </a:extLst>
          </p:cNvPr>
          <p:cNvSpPr/>
          <p:nvPr/>
        </p:nvSpPr>
        <p:spPr>
          <a:xfrm>
            <a:off x="227527" y="1210615"/>
            <a:ext cx="6250546" cy="5028749"/>
          </a:xfrm>
          <a:prstGeom prst="rect">
            <a:avLst/>
          </a:prstGeom>
        </p:spPr>
        <p:txBody>
          <a:bodyPr wrap="square">
            <a:spAutoFit/>
          </a:bodyPr>
          <a:lstStyle/>
          <a:p>
            <a:pPr marL="628650" lvl="1" indent="-171450" algn="just">
              <a:lnSpc>
                <a:spcPct val="150000"/>
              </a:lnSpc>
              <a:spcAft>
                <a:spcPts val="800"/>
              </a:spcAft>
              <a:buFont typeface="Wingdings" panose="05000000000000000000" pitchFamily="2" charset="2"/>
              <a:buChar char="v"/>
            </a:pPr>
            <a:r>
              <a:rPr lang="en-IN" b="1" kern="100" dirty="0">
                <a:effectLst/>
                <a:latin typeface="Times New Roman" panose="02020603050405020304" pitchFamily="18" charset="0"/>
                <a:ea typeface="Calibri" panose="020F0502020204030204" pitchFamily="34" charset="0"/>
                <a:cs typeface="Times New Roman" panose="02020603050405020304" pitchFamily="18" charset="0"/>
              </a:rPr>
              <a:t> Total phenol and flavonoid concentration in AVME</a:t>
            </a:r>
            <a:endParaRPr lang="en-IN"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IN" kern="100" dirty="0">
                <a:effectLst/>
                <a:latin typeface="Times New Roman" panose="02020603050405020304" pitchFamily="18" charset="0"/>
                <a:ea typeface="Calibri" panose="020F0502020204030204" pitchFamily="34" charset="0"/>
                <a:cs typeface="Times New Roman" panose="02020603050405020304" pitchFamily="18" charset="0"/>
              </a:rPr>
              <a:t>In both estimations, it was found that AVME contained 179.406 mg GAE/g phenols and 136.138 mg QE/g of flavonoids.</a:t>
            </a:r>
          </a:p>
          <a:p>
            <a:pPr marL="628650" lvl="1" indent="-171450" algn="just">
              <a:lnSpc>
                <a:spcPct val="150000"/>
              </a:lnSpc>
              <a:spcAft>
                <a:spcPts val="800"/>
              </a:spcAft>
              <a:buFont typeface="Wingdings" panose="05000000000000000000" pitchFamily="2" charset="2"/>
              <a:buChar char="v"/>
            </a:pPr>
            <a:r>
              <a:rPr lang="en-IN" b="1" kern="100" dirty="0">
                <a:effectLst/>
                <a:latin typeface="Times New Roman" panose="02020603050405020304" pitchFamily="18" charset="0"/>
                <a:ea typeface="Calibri" panose="020F0502020204030204" pitchFamily="34" charset="0"/>
                <a:cs typeface="Times New Roman" panose="02020603050405020304" pitchFamily="18" charset="0"/>
              </a:rPr>
              <a:t> Inhibitory actions of AVME on DPPH</a:t>
            </a:r>
            <a:endParaRPr lang="en-IN"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IN" kern="100" dirty="0">
                <a:effectLst/>
                <a:latin typeface="Times New Roman" panose="02020603050405020304" pitchFamily="18" charset="0"/>
                <a:ea typeface="Calibri" panose="020F0502020204030204" pitchFamily="34" charset="0"/>
                <a:cs typeface="Times New Roman" panose="02020603050405020304" pitchFamily="18" charset="0"/>
              </a:rPr>
              <a:t>Significant percentage inhibition was manifested by AVME (77.84%) in comparison to ascorbic acid (85.32%) (p&lt;0.001). (Figure-1)</a:t>
            </a:r>
          </a:p>
          <a:p>
            <a:pPr algn="just">
              <a:lnSpc>
                <a:spcPct val="150000"/>
              </a:lnSpc>
              <a:spcAft>
                <a:spcPts val="800"/>
              </a:spcAft>
            </a:pPr>
            <a:r>
              <a:rPr lang="en-US" kern="100" dirty="0">
                <a:latin typeface="Times New Roman" panose="02020603050405020304" pitchFamily="18" charset="0"/>
                <a:ea typeface="Calibri" panose="020F0502020204030204" pitchFamily="34" charset="0"/>
                <a:cs typeface="Times New Roman" panose="02020603050405020304" pitchFamily="18" charset="0"/>
              </a:rPr>
              <a:t>The sample cuvette contained DPPH solution with AVME in the U.V spectrophotometer and the % inhibition of the test sample was compared by Ascorbic acid at different concentrations. Data were measured by T-test and represented as </a:t>
            </a:r>
            <a:r>
              <a:rPr lang="en-US" kern="100" dirty="0" err="1">
                <a:latin typeface="Times New Roman" panose="02020603050405020304" pitchFamily="18" charset="0"/>
                <a:ea typeface="Calibri" panose="020F0502020204030204" pitchFamily="34" charset="0"/>
                <a:cs typeface="Times New Roman" panose="02020603050405020304" pitchFamily="18" charset="0"/>
              </a:rPr>
              <a:t>mean±SEM</a:t>
            </a:r>
            <a:r>
              <a:rPr lang="en-US" kern="100" dirty="0">
                <a:latin typeface="Times New Roman" panose="02020603050405020304" pitchFamily="18" charset="0"/>
                <a:ea typeface="Calibri" panose="020F0502020204030204" pitchFamily="34" charset="0"/>
                <a:cs typeface="Times New Roman" panose="02020603050405020304" pitchFamily="18" charset="0"/>
              </a:rPr>
              <a:t>, p&lt;0.05.</a:t>
            </a:r>
            <a:endParaRPr lang="en-IN" kern="100" dirty="0">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4" name="Picture 3">
            <a:extLst>
              <a:ext uri="{FF2B5EF4-FFF2-40B4-BE49-F238E27FC236}">
                <a16:creationId xmlns:a16="http://schemas.microsoft.com/office/drawing/2014/main" id="{93583F37-2CF0-4B78-B6F2-9F520CB038AF}"/>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722772" y="1210614"/>
            <a:ext cx="5241701" cy="4327301"/>
          </a:xfrm>
          <a:prstGeom prst="rect">
            <a:avLst/>
          </a:prstGeom>
          <a:noFill/>
          <a:ln>
            <a:noFill/>
          </a:ln>
        </p:spPr>
      </p:pic>
      <p:sp>
        <p:nvSpPr>
          <p:cNvPr id="5" name="Rectangle 4">
            <a:extLst>
              <a:ext uri="{FF2B5EF4-FFF2-40B4-BE49-F238E27FC236}">
                <a16:creationId xmlns:a16="http://schemas.microsoft.com/office/drawing/2014/main" id="{B35A8A82-788B-40E7-A013-3A3F762BD59B}"/>
              </a:ext>
            </a:extLst>
          </p:cNvPr>
          <p:cNvSpPr/>
          <p:nvPr/>
        </p:nvSpPr>
        <p:spPr>
          <a:xfrm>
            <a:off x="7490514" y="5647386"/>
            <a:ext cx="3985258" cy="369332"/>
          </a:xfrm>
          <a:prstGeom prst="rect">
            <a:avLst/>
          </a:prstGeom>
        </p:spPr>
        <p:txBody>
          <a:bodyPr wrap="none">
            <a:spAutoFit/>
          </a:bodyPr>
          <a:lstStyle/>
          <a:p>
            <a:r>
              <a:rPr lang="en-IN" b="1" dirty="0">
                <a:latin typeface="Times New Roman" panose="02020603050405020304" pitchFamily="18" charset="0"/>
                <a:ea typeface="Calibri" panose="020F0502020204030204" pitchFamily="34" charset="0"/>
              </a:rPr>
              <a:t>Figure: 1</a:t>
            </a:r>
            <a:r>
              <a:rPr lang="en-IN" dirty="0">
                <a:latin typeface="Times New Roman" panose="02020603050405020304" pitchFamily="18" charset="0"/>
                <a:ea typeface="Calibri" panose="020F0502020204030204" pitchFamily="34" charset="0"/>
              </a:rPr>
              <a:t> Antioxidant activity of AVME.</a:t>
            </a:r>
            <a:endParaRPr lang="en-IN" dirty="0"/>
          </a:p>
        </p:txBody>
      </p:sp>
    </p:spTree>
    <p:extLst>
      <p:ext uri="{BB962C8B-B14F-4D97-AF65-F5344CB8AC3E}">
        <p14:creationId xmlns:p14="http://schemas.microsoft.com/office/powerpoint/2010/main" val="2762611926"/>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D8AB0F8-C61D-4E79-96E4-B6DF28C8BD3D}"/>
              </a:ext>
            </a:extLst>
          </p:cNvPr>
          <p:cNvSpPr/>
          <p:nvPr/>
        </p:nvSpPr>
        <p:spPr>
          <a:xfrm>
            <a:off x="279043" y="406560"/>
            <a:ext cx="5816957" cy="4408066"/>
          </a:xfrm>
          <a:prstGeom prst="rect">
            <a:avLst/>
          </a:prstGeom>
        </p:spPr>
        <p:txBody>
          <a:bodyPr wrap="square">
            <a:spAutoFit/>
          </a:bodyPr>
          <a:lstStyle/>
          <a:p>
            <a:pPr marL="742950" lvl="1" indent="-285750" algn="just">
              <a:lnSpc>
                <a:spcPct val="150000"/>
              </a:lnSpc>
              <a:spcAft>
                <a:spcPts val="800"/>
              </a:spcAft>
              <a:buFont typeface="Wingdings" panose="05000000000000000000" pitchFamily="2" charset="2"/>
              <a:buChar char="v"/>
            </a:pPr>
            <a:r>
              <a:rPr lang="en-US" b="1" kern="100" dirty="0">
                <a:effectLst/>
                <a:latin typeface="Times New Roman" panose="02020603050405020304" pitchFamily="18" charset="0"/>
                <a:ea typeface="Calibri" panose="020F0502020204030204" pitchFamily="34" charset="0"/>
                <a:cs typeface="Times New Roman" panose="02020603050405020304" pitchFamily="18" charset="0"/>
              </a:rPr>
              <a:t>Inhibitory actions of AVME on cell viability</a:t>
            </a:r>
            <a:endParaRPr lang="en-IN"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US" kern="100" dirty="0">
                <a:effectLst/>
                <a:latin typeface="Times New Roman" panose="02020603050405020304" pitchFamily="18" charset="0"/>
                <a:ea typeface="Calibri" panose="020F0502020204030204" pitchFamily="34" charset="0"/>
                <a:cs typeface="Times New Roman" panose="02020603050405020304" pitchFamily="18" charset="0"/>
              </a:rPr>
              <a:t>The remarkable reduction was exhibited in the percentage of cell viability when treated with AVME at the dose of 200-1200 µg/ml (p&lt;0.00001). </a:t>
            </a:r>
            <a:r>
              <a:rPr lang="en-IN" kern="100" dirty="0">
                <a:effectLst/>
                <a:latin typeface="Times New Roman" panose="02020603050405020304" pitchFamily="18" charset="0"/>
                <a:ea typeface="Calibri" panose="020F0502020204030204" pitchFamily="34" charset="0"/>
                <a:cs typeface="Times New Roman" panose="02020603050405020304" pitchFamily="18" charset="0"/>
              </a:rPr>
              <a:t>(Figure-2)</a:t>
            </a:r>
          </a:p>
          <a:p>
            <a:pPr algn="just">
              <a:lnSpc>
                <a:spcPct val="150000"/>
              </a:lnSpc>
              <a:spcAft>
                <a:spcPts val="800"/>
              </a:spcAft>
            </a:pPr>
            <a:r>
              <a:rPr lang="en-US" kern="100" dirty="0">
                <a:latin typeface="Times New Roman" panose="02020603050405020304" pitchFamily="18" charset="0"/>
                <a:ea typeface="Calibri" panose="020F0502020204030204" pitchFamily="34" charset="0"/>
                <a:cs typeface="Times New Roman" panose="02020603050405020304" pitchFamily="18" charset="0"/>
              </a:rPr>
              <a:t>After the treatment of the cells, viability was measured on the basis of the concentration of formazan produced by mitochondrial dehydrogenase enzymes in the cells and compared to the untreated cells. Data were measured by One-way ANOVA followed by Tukey post hoc test and represented as </a:t>
            </a:r>
            <a:r>
              <a:rPr lang="en-US" kern="100" dirty="0" err="1">
                <a:latin typeface="Times New Roman" panose="02020603050405020304" pitchFamily="18" charset="0"/>
                <a:ea typeface="Calibri" panose="020F0502020204030204" pitchFamily="34" charset="0"/>
                <a:cs typeface="Times New Roman" panose="02020603050405020304" pitchFamily="18" charset="0"/>
              </a:rPr>
              <a:t>mean±SEM</a:t>
            </a:r>
            <a:r>
              <a:rPr lang="en-US" kern="100" dirty="0">
                <a:latin typeface="Times New Roman" panose="02020603050405020304" pitchFamily="18" charset="0"/>
                <a:ea typeface="Calibri" panose="020F0502020204030204" pitchFamily="34" charset="0"/>
                <a:cs typeface="Times New Roman" panose="02020603050405020304" pitchFamily="18" charset="0"/>
              </a:rPr>
              <a:t>. p&lt;0.05. b, c, d, e, f, g, h versus a.</a:t>
            </a:r>
            <a:endParaRPr lang="en-IN" kern="100" dirty="0">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3" name="Picture 2">
            <a:extLst>
              <a:ext uri="{FF2B5EF4-FFF2-40B4-BE49-F238E27FC236}">
                <a16:creationId xmlns:a16="http://schemas.microsoft.com/office/drawing/2014/main" id="{47ED4902-70E6-4DE0-A196-4C5950BF6182}"/>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400800" y="614679"/>
            <a:ext cx="5512158" cy="4910357"/>
          </a:xfrm>
          <a:prstGeom prst="rect">
            <a:avLst/>
          </a:prstGeom>
          <a:noFill/>
          <a:ln>
            <a:noFill/>
          </a:ln>
        </p:spPr>
      </p:pic>
      <p:sp>
        <p:nvSpPr>
          <p:cNvPr id="4" name="Rectangle 3">
            <a:extLst>
              <a:ext uri="{FF2B5EF4-FFF2-40B4-BE49-F238E27FC236}">
                <a16:creationId xmlns:a16="http://schemas.microsoft.com/office/drawing/2014/main" id="{AB8CF8CA-2873-4DD2-832F-09C16FA3FA5D}"/>
              </a:ext>
            </a:extLst>
          </p:cNvPr>
          <p:cNvSpPr/>
          <p:nvPr/>
        </p:nvSpPr>
        <p:spPr>
          <a:xfrm>
            <a:off x="6772288" y="5631409"/>
            <a:ext cx="5126596" cy="463397"/>
          </a:xfrm>
          <a:prstGeom prst="rect">
            <a:avLst/>
          </a:prstGeom>
        </p:spPr>
        <p:txBody>
          <a:bodyPr wrap="none">
            <a:spAutoFit/>
          </a:bodyPr>
          <a:lstStyle/>
          <a:p>
            <a:pPr algn="ctr">
              <a:lnSpc>
                <a:spcPct val="150000"/>
              </a:lnSpc>
              <a:spcAft>
                <a:spcPts val="800"/>
              </a:spcAft>
            </a:pPr>
            <a:r>
              <a:rPr lang="en-US" b="1" kern="100" dirty="0">
                <a:latin typeface="Times New Roman" panose="02020603050405020304" pitchFamily="18" charset="0"/>
                <a:ea typeface="Calibri" panose="020F0502020204030204" pitchFamily="34" charset="0"/>
                <a:cs typeface="Mangal" panose="02040503050203030202" pitchFamily="18" charset="0"/>
              </a:rPr>
              <a:t>Figure: 2 </a:t>
            </a:r>
            <a:r>
              <a:rPr lang="en-US" kern="100" dirty="0">
                <a:latin typeface="Times New Roman" panose="02020603050405020304" pitchFamily="18" charset="0"/>
                <a:ea typeface="Calibri" panose="020F0502020204030204" pitchFamily="34" charset="0"/>
                <a:cs typeface="Mangal" panose="02040503050203030202" pitchFamily="18" charset="0"/>
              </a:rPr>
              <a:t>Cytotoxic effect of AVME on cell viability.</a:t>
            </a:r>
            <a:endParaRPr lang="en-IN" sz="1600" kern="1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1713236237"/>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73DFB50-027B-4032-9963-39449116EF29}"/>
              </a:ext>
            </a:extLst>
          </p:cNvPr>
          <p:cNvSpPr/>
          <p:nvPr/>
        </p:nvSpPr>
        <p:spPr>
          <a:xfrm>
            <a:off x="497983" y="590032"/>
            <a:ext cx="5598017" cy="4818242"/>
          </a:xfrm>
          <a:prstGeom prst="rect">
            <a:avLst/>
          </a:prstGeom>
        </p:spPr>
        <p:txBody>
          <a:bodyPr wrap="square">
            <a:spAutoFit/>
          </a:bodyPr>
          <a:lstStyle/>
          <a:p>
            <a:pPr marL="742950" lvl="1" indent="-285750" algn="just">
              <a:lnSpc>
                <a:spcPct val="150000"/>
              </a:lnSpc>
              <a:spcAft>
                <a:spcPts val="800"/>
              </a:spcAft>
              <a:buFont typeface="Wingdings" panose="05000000000000000000" pitchFamily="2" charset="2"/>
              <a:buChar char="v"/>
            </a:pPr>
            <a:r>
              <a:rPr lang="en-IN" b="1" kern="100" dirty="0">
                <a:effectLst/>
                <a:latin typeface="Times New Roman" panose="02020603050405020304" pitchFamily="18" charset="0"/>
                <a:ea typeface="Calibri" panose="020F0502020204030204" pitchFamily="34" charset="0"/>
                <a:cs typeface="Times New Roman" panose="02020603050405020304" pitchFamily="18" charset="0"/>
              </a:rPr>
              <a:t>Inhibitory actions of AVME on IL-6 </a:t>
            </a:r>
            <a:endParaRPr lang="en-IN"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IN" kern="100" dirty="0">
                <a:effectLst/>
                <a:latin typeface="Times New Roman" panose="02020603050405020304" pitchFamily="18" charset="0"/>
                <a:ea typeface="Calibri" panose="020F0502020204030204" pitchFamily="34" charset="0"/>
                <a:cs typeface="Times New Roman" panose="02020603050405020304" pitchFamily="18" charset="0"/>
              </a:rPr>
              <a:t>A notable reduction was observed in IL-6 concentration when cells were treated with AVME at the dose of 100 µg/ml as compared to LPS-treated ones (p&lt;0.0001). The AVME</a:t>
            </a:r>
            <a:r>
              <a:rPr lang="en-IN" b="1"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IN" kern="100" dirty="0">
                <a:effectLst/>
                <a:latin typeface="Times New Roman" panose="02020603050405020304" pitchFamily="18" charset="0"/>
                <a:ea typeface="Calibri" panose="020F0502020204030204" pitchFamily="34" charset="0"/>
                <a:cs typeface="Times New Roman" panose="02020603050405020304" pitchFamily="18" charset="0"/>
              </a:rPr>
              <a:t>200 µg/ml) has also reduced the concentration of IL-6 compared to AVME (100 </a:t>
            </a:r>
            <a:r>
              <a:rPr lang="en-IN" kern="100" dirty="0" err="1">
                <a:effectLst/>
                <a:latin typeface="Times New Roman" panose="02020603050405020304" pitchFamily="18" charset="0"/>
                <a:ea typeface="Calibri" panose="020F0502020204030204" pitchFamily="34" charset="0"/>
                <a:cs typeface="Times New Roman" panose="02020603050405020304" pitchFamily="18" charset="0"/>
              </a:rPr>
              <a:t>μg</a:t>
            </a:r>
            <a:r>
              <a:rPr lang="en-IN" kern="100" dirty="0">
                <a:effectLst/>
                <a:latin typeface="Times New Roman" panose="02020603050405020304" pitchFamily="18" charset="0"/>
                <a:ea typeface="Calibri" panose="020F0502020204030204" pitchFamily="34" charset="0"/>
                <a:cs typeface="Times New Roman" panose="02020603050405020304" pitchFamily="18" charset="0"/>
              </a:rPr>
              <a:t>/ml)</a:t>
            </a:r>
            <a:r>
              <a:rPr lang="en-IN" b="1"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IN" kern="100" dirty="0">
                <a:effectLst/>
                <a:latin typeface="Times New Roman" panose="02020603050405020304" pitchFamily="18" charset="0"/>
                <a:ea typeface="Calibri" panose="020F0502020204030204" pitchFamily="34" charset="0"/>
                <a:cs typeface="Times New Roman" panose="02020603050405020304" pitchFamily="18" charset="0"/>
              </a:rPr>
              <a:t>(p&lt;0.0001). (Figure-3)</a:t>
            </a:r>
          </a:p>
          <a:p>
            <a:pPr algn="just">
              <a:lnSpc>
                <a:spcPct val="150000"/>
              </a:lnSpc>
              <a:spcAft>
                <a:spcPts val="800"/>
              </a:spcAft>
            </a:pPr>
            <a:r>
              <a:rPr lang="en-US" kern="100" dirty="0">
                <a:latin typeface="Times New Roman" panose="02020603050405020304" pitchFamily="18" charset="0"/>
                <a:ea typeface="Calibri" panose="020F0502020204030204" pitchFamily="34" charset="0"/>
                <a:cs typeface="Times New Roman" panose="02020603050405020304" pitchFamily="18" charset="0"/>
              </a:rPr>
              <a:t>Data were measured by One-way ANOVA followed by Tukey post hoc test and represented as mean ± SEM. # versus Normal control; ## versus LPS (1 </a:t>
            </a:r>
            <a:r>
              <a:rPr lang="en-US" kern="100" dirty="0" err="1">
                <a:latin typeface="Times New Roman" panose="02020603050405020304" pitchFamily="18" charset="0"/>
                <a:ea typeface="Calibri" panose="020F0502020204030204" pitchFamily="34" charset="0"/>
                <a:cs typeface="Times New Roman" panose="02020603050405020304" pitchFamily="18" charset="0"/>
              </a:rPr>
              <a:t>μg</a:t>
            </a:r>
            <a:r>
              <a:rPr lang="en-US" kern="100" dirty="0">
                <a:latin typeface="Times New Roman" panose="02020603050405020304" pitchFamily="18" charset="0"/>
                <a:ea typeface="Calibri" panose="020F0502020204030204" pitchFamily="34" charset="0"/>
                <a:cs typeface="Times New Roman" panose="02020603050405020304" pitchFamily="18" charset="0"/>
              </a:rPr>
              <a:t>/ml); ### versus AVME (100 </a:t>
            </a:r>
            <a:r>
              <a:rPr lang="en-US" kern="100" dirty="0" err="1">
                <a:latin typeface="Times New Roman" panose="02020603050405020304" pitchFamily="18" charset="0"/>
                <a:ea typeface="Calibri" panose="020F0502020204030204" pitchFamily="34" charset="0"/>
                <a:cs typeface="Times New Roman" panose="02020603050405020304" pitchFamily="18" charset="0"/>
              </a:rPr>
              <a:t>μg</a:t>
            </a:r>
            <a:r>
              <a:rPr lang="en-US" kern="100" dirty="0">
                <a:latin typeface="Times New Roman" panose="02020603050405020304" pitchFamily="18" charset="0"/>
                <a:ea typeface="Calibri" panose="020F0502020204030204" pitchFamily="34" charset="0"/>
                <a:cs typeface="Times New Roman" panose="02020603050405020304" pitchFamily="18" charset="0"/>
              </a:rPr>
              <a:t>/ml).</a:t>
            </a:r>
            <a:endParaRPr lang="en-IN" kern="100" dirty="0">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3" name="Picture 2">
            <a:extLst>
              <a:ext uri="{FF2B5EF4-FFF2-40B4-BE49-F238E27FC236}">
                <a16:creationId xmlns:a16="http://schemas.microsoft.com/office/drawing/2014/main" id="{8AC57C64-3AC4-4BF4-981E-A2B344329C92}"/>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302062" y="590032"/>
            <a:ext cx="5598017" cy="4402744"/>
          </a:xfrm>
          <a:prstGeom prst="rect">
            <a:avLst/>
          </a:prstGeom>
          <a:noFill/>
          <a:ln>
            <a:noFill/>
          </a:ln>
        </p:spPr>
      </p:pic>
      <p:sp>
        <p:nvSpPr>
          <p:cNvPr id="4" name="Rectangle 3">
            <a:extLst>
              <a:ext uri="{FF2B5EF4-FFF2-40B4-BE49-F238E27FC236}">
                <a16:creationId xmlns:a16="http://schemas.microsoft.com/office/drawing/2014/main" id="{50CACA17-DB76-4F68-AACB-78D1139CC257}"/>
              </a:ext>
            </a:extLst>
          </p:cNvPr>
          <p:cNvSpPr/>
          <p:nvPr/>
        </p:nvSpPr>
        <p:spPr>
          <a:xfrm>
            <a:off x="6182039" y="5090496"/>
            <a:ext cx="5746894" cy="463397"/>
          </a:xfrm>
          <a:prstGeom prst="rect">
            <a:avLst/>
          </a:prstGeom>
        </p:spPr>
        <p:txBody>
          <a:bodyPr wrap="none">
            <a:spAutoFit/>
          </a:bodyPr>
          <a:lstStyle/>
          <a:p>
            <a:pPr algn="ctr">
              <a:lnSpc>
                <a:spcPct val="150000"/>
              </a:lnSpc>
              <a:spcAft>
                <a:spcPts val="800"/>
              </a:spcAft>
            </a:pPr>
            <a:r>
              <a:rPr lang="en-IN" b="1" kern="100" dirty="0">
                <a:latin typeface="Times New Roman" panose="02020603050405020304" pitchFamily="18" charset="0"/>
                <a:ea typeface="Calibri" panose="020F0502020204030204" pitchFamily="34" charset="0"/>
                <a:cs typeface="Mangal" panose="02040503050203030202" pitchFamily="18" charset="0"/>
              </a:rPr>
              <a:t>Figure: 3</a:t>
            </a:r>
            <a:r>
              <a:rPr lang="en-IN" kern="100" dirty="0">
                <a:latin typeface="Times New Roman" panose="02020603050405020304" pitchFamily="18" charset="0"/>
                <a:ea typeface="Calibri" panose="020F0502020204030204" pitchFamily="34" charset="0"/>
                <a:cs typeface="Mangal" panose="02040503050203030202" pitchFamily="18" charset="0"/>
              </a:rPr>
              <a:t> Inhibitory action of AVME </a:t>
            </a:r>
            <a:r>
              <a:rPr lang="en-IN" sz="1600" kern="100" dirty="0">
                <a:effectLst/>
                <a:latin typeface="Calibri" panose="020F0502020204030204" pitchFamily="34" charset="0"/>
                <a:ea typeface="Calibri" panose="020F0502020204030204" pitchFamily="34" charset="0"/>
                <a:cs typeface="Mangal" panose="02040503050203030202" pitchFamily="18" charset="0"/>
              </a:rPr>
              <a:t>on</a:t>
            </a:r>
            <a:r>
              <a:rPr lang="en-IN" kern="100" dirty="0">
                <a:latin typeface="Times New Roman" panose="02020603050405020304" pitchFamily="18" charset="0"/>
                <a:ea typeface="Calibri" panose="020F0502020204030204" pitchFamily="34" charset="0"/>
                <a:cs typeface="Mangal" panose="02040503050203030202" pitchFamily="18" charset="0"/>
              </a:rPr>
              <a:t> IL-6 concentration.</a:t>
            </a:r>
            <a:endParaRPr lang="en-IN" sz="1600" kern="1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4268598773"/>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0140941-5F4A-43B7-8605-7CA580ECED87}"/>
              </a:ext>
            </a:extLst>
          </p:cNvPr>
          <p:cNvSpPr/>
          <p:nvPr/>
        </p:nvSpPr>
        <p:spPr>
          <a:xfrm>
            <a:off x="304800" y="583488"/>
            <a:ext cx="5791200" cy="6064737"/>
          </a:xfrm>
          <a:prstGeom prst="rect">
            <a:avLst/>
          </a:prstGeom>
        </p:spPr>
        <p:txBody>
          <a:bodyPr wrap="square">
            <a:spAutoFit/>
          </a:bodyPr>
          <a:lstStyle/>
          <a:p>
            <a:pPr marL="742950" lvl="1" indent="-285750" algn="just">
              <a:lnSpc>
                <a:spcPct val="150000"/>
              </a:lnSpc>
              <a:spcAft>
                <a:spcPts val="800"/>
              </a:spcAft>
              <a:buFont typeface="Wingdings" panose="05000000000000000000" pitchFamily="2" charset="2"/>
              <a:buChar char="v"/>
            </a:pPr>
            <a:r>
              <a:rPr lang="en-US" b="1" kern="100" dirty="0">
                <a:effectLst/>
                <a:latin typeface="Times New Roman" panose="02020603050405020304" pitchFamily="18" charset="0"/>
                <a:ea typeface="Calibri" panose="020F0502020204030204" pitchFamily="34" charset="0"/>
                <a:cs typeface="Times New Roman" panose="02020603050405020304" pitchFamily="18" charset="0"/>
              </a:rPr>
              <a:t>Excitatory actions of AVME on SOD-2 release</a:t>
            </a:r>
            <a:endParaRPr lang="en-IN"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US" kern="100" dirty="0">
                <a:effectLst/>
                <a:latin typeface="Times New Roman" panose="02020603050405020304" pitchFamily="18" charset="0"/>
                <a:ea typeface="Calibri" panose="020F0502020204030204" pitchFamily="34" charset="0"/>
                <a:cs typeface="Times New Roman" panose="02020603050405020304" pitchFamily="18" charset="0"/>
              </a:rPr>
              <a:t>In comparison to the normal control group, the LPS-treated cells showed a heavy reduction in the release of SOD (p&lt;0.0001). On the other hand, AVME-100μg/ml treated cells significantly increased the % release as compared to the treated group. Along with it, the AVME-200μg/ml group manifested elevation in % release more significantly than AVME-100μg/ml (p&lt;0.001). </a:t>
            </a:r>
            <a:r>
              <a:rPr lang="en-IN" kern="100" dirty="0">
                <a:effectLst/>
                <a:latin typeface="Times New Roman" panose="02020603050405020304" pitchFamily="18" charset="0"/>
                <a:ea typeface="Calibri" panose="020F0502020204030204" pitchFamily="34" charset="0"/>
                <a:cs typeface="Times New Roman" panose="02020603050405020304" pitchFamily="18" charset="0"/>
              </a:rPr>
              <a:t>(Figure-4)</a:t>
            </a:r>
          </a:p>
          <a:p>
            <a:pPr algn="just">
              <a:lnSpc>
                <a:spcPct val="150000"/>
              </a:lnSpc>
              <a:spcAft>
                <a:spcPts val="800"/>
              </a:spcAft>
            </a:pPr>
            <a:r>
              <a:rPr lang="en-US" kern="100" dirty="0">
                <a:latin typeface="Times New Roman" panose="02020603050405020304" pitchFamily="18" charset="0"/>
                <a:ea typeface="Calibri" panose="020F0502020204030204" pitchFamily="34" charset="0"/>
                <a:cs typeface="Times New Roman" panose="02020603050405020304" pitchFamily="18" charset="0"/>
              </a:rPr>
              <a:t>Group-1 was normal control, and the toxin group (Group-2) was given LPS (1 </a:t>
            </a:r>
            <a:r>
              <a:rPr lang="en-US" kern="100" dirty="0" err="1">
                <a:latin typeface="Times New Roman" panose="02020603050405020304" pitchFamily="18" charset="0"/>
                <a:ea typeface="Calibri" panose="020F0502020204030204" pitchFamily="34" charset="0"/>
                <a:cs typeface="Times New Roman" panose="02020603050405020304" pitchFamily="18" charset="0"/>
              </a:rPr>
              <a:t>μg</a:t>
            </a:r>
            <a:r>
              <a:rPr lang="en-US" kern="100" dirty="0">
                <a:latin typeface="Times New Roman" panose="02020603050405020304" pitchFamily="18" charset="0"/>
                <a:ea typeface="Calibri" panose="020F0502020204030204" pitchFamily="34" charset="0"/>
                <a:cs typeface="Times New Roman" panose="02020603050405020304" pitchFamily="18" charset="0"/>
              </a:rPr>
              <a:t>/ml), and both test groups (Group-3 &amp; 4) were treated with AVME (100 and 200 </a:t>
            </a:r>
            <a:r>
              <a:rPr lang="en-US" kern="100" dirty="0" err="1">
                <a:latin typeface="Times New Roman" panose="02020603050405020304" pitchFamily="18" charset="0"/>
                <a:ea typeface="Calibri" panose="020F0502020204030204" pitchFamily="34" charset="0"/>
                <a:cs typeface="Times New Roman" panose="02020603050405020304" pitchFamily="18" charset="0"/>
              </a:rPr>
              <a:t>μg</a:t>
            </a:r>
            <a:r>
              <a:rPr lang="en-US" kern="100" dirty="0">
                <a:latin typeface="Times New Roman" panose="02020603050405020304" pitchFamily="18" charset="0"/>
                <a:ea typeface="Calibri" panose="020F0502020204030204" pitchFamily="34" charset="0"/>
                <a:cs typeface="Times New Roman" panose="02020603050405020304" pitchFamily="18" charset="0"/>
              </a:rPr>
              <a:t>/ml). Data were measured by One-way ANOVA followed by Tukey post hoc test and represented as </a:t>
            </a:r>
            <a:r>
              <a:rPr lang="en-US" kern="100" dirty="0" err="1">
                <a:latin typeface="Times New Roman" panose="02020603050405020304" pitchFamily="18" charset="0"/>
                <a:ea typeface="Calibri" panose="020F0502020204030204" pitchFamily="34" charset="0"/>
                <a:cs typeface="Times New Roman" panose="02020603050405020304" pitchFamily="18" charset="0"/>
              </a:rPr>
              <a:t>mean±SEM</a:t>
            </a:r>
            <a:r>
              <a:rPr lang="en-US" kern="100" dirty="0">
                <a:latin typeface="Times New Roman" panose="02020603050405020304" pitchFamily="18" charset="0"/>
                <a:ea typeface="Calibri" panose="020F0502020204030204" pitchFamily="34" charset="0"/>
                <a:cs typeface="Times New Roman" panose="02020603050405020304" pitchFamily="18" charset="0"/>
              </a:rPr>
              <a:t>. # versus Normal control; ## versus LPS (1 </a:t>
            </a:r>
            <a:r>
              <a:rPr lang="en-US" kern="100" dirty="0" err="1">
                <a:latin typeface="Times New Roman" panose="02020603050405020304" pitchFamily="18" charset="0"/>
                <a:ea typeface="Calibri" panose="020F0502020204030204" pitchFamily="34" charset="0"/>
                <a:cs typeface="Times New Roman" panose="02020603050405020304" pitchFamily="18" charset="0"/>
              </a:rPr>
              <a:t>μg</a:t>
            </a:r>
            <a:r>
              <a:rPr lang="en-US" kern="100" dirty="0">
                <a:latin typeface="Times New Roman" panose="02020603050405020304" pitchFamily="18" charset="0"/>
                <a:ea typeface="Calibri" panose="020F0502020204030204" pitchFamily="34" charset="0"/>
                <a:cs typeface="Times New Roman" panose="02020603050405020304" pitchFamily="18" charset="0"/>
              </a:rPr>
              <a:t>/ml); ### versus AVME (100 </a:t>
            </a:r>
            <a:r>
              <a:rPr lang="en-US" kern="100" dirty="0" err="1">
                <a:latin typeface="Times New Roman" panose="02020603050405020304" pitchFamily="18" charset="0"/>
                <a:ea typeface="Calibri" panose="020F0502020204030204" pitchFamily="34" charset="0"/>
                <a:cs typeface="Times New Roman" panose="02020603050405020304" pitchFamily="18" charset="0"/>
              </a:rPr>
              <a:t>μg</a:t>
            </a:r>
            <a:r>
              <a:rPr lang="en-US" kern="100" dirty="0">
                <a:latin typeface="Times New Roman" panose="02020603050405020304" pitchFamily="18" charset="0"/>
                <a:ea typeface="Calibri" panose="020F0502020204030204" pitchFamily="34" charset="0"/>
                <a:cs typeface="Times New Roman" panose="02020603050405020304" pitchFamily="18" charset="0"/>
              </a:rPr>
              <a:t>/ml).</a:t>
            </a:r>
            <a:endParaRPr lang="en-IN" kern="100" dirty="0">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3" name="Picture 2">
            <a:extLst>
              <a:ext uri="{FF2B5EF4-FFF2-40B4-BE49-F238E27FC236}">
                <a16:creationId xmlns:a16="http://schemas.microsoft.com/office/drawing/2014/main" id="{CEE8E165-0245-4320-9904-E7EA0D354DA1}"/>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194738" y="583487"/>
            <a:ext cx="5576552" cy="4941549"/>
          </a:xfrm>
          <a:prstGeom prst="rect">
            <a:avLst/>
          </a:prstGeom>
          <a:noFill/>
          <a:ln>
            <a:noFill/>
          </a:ln>
        </p:spPr>
      </p:pic>
      <p:sp>
        <p:nvSpPr>
          <p:cNvPr id="4" name="Rectangle 3">
            <a:extLst>
              <a:ext uri="{FF2B5EF4-FFF2-40B4-BE49-F238E27FC236}">
                <a16:creationId xmlns:a16="http://schemas.microsoft.com/office/drawing/2014/main" id="{28F47FBD-5459-40B6-BD9C-1D640984A0F5}"/>
              </a:ext>
            </a:extLst>
          </p:cNvPr>
          <p:cNvSpPr/>
          <p:nvPr/>
        </p:nvSpPr>
        <p:spPr>
          <a:xfrm>
            <a:off x="6435778" y="5717078"/>
            <a:ext cx="5094472" cy="369332"/>
          </a:xfrm>
          <a:prstGeom prst="rect">
            <a:avLst/>
          </a:prstGeom>
        </p:spPr>
        <p:txBody>
          <a:bodyPr wrap="none">
            <a:spAutoFit/>
          </a:bodyPr>
          <a:lstStyle/>
          <a:p>
            <a:r>
              <a:rPr lang="en-IN" b="1" dirty="0">
                <a:latin typeface="Times New Roman" panose="02020603050405020304" pitchFamily="18" charset="0"/>
                <a:ea typeface="Calibri" panose="020F0502020204030204" pitchFamily="34" charset="0"/>
              </a:rPr>
              <a:t>Figure:4</a:t>
            </a:r>
            <a:r>
              <a:rPr lang="en-IN" dirty="0">
                <a:latin typeface="Times New Roman" panose="02020603050405020304" pitchFamily="18" charset="0"/>
                <a:ea typeface="Calibri" panose="020F0502020204030204" pitchFamily="34" charset="0"/>
              </a:rPr>
              <a:t> Protective action of AVME on SOD release</a:t>
            </a:r>
            <a:endParaRPr lang="en-IN" dirty="0"/>
          </a:p>
        </p:txBody>
      </p:sp>
    </p:spTree>
    <p:extLst>
      <p:ext uri="{BB962C8B-B14F-4D97-AF65-F5344CB8AC3E}">
        <p14:creationId xmlns:p14="http://schemas.microsoft.com/office/powerpoint/2010/main" val="3260649244"/>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6D38ED-0013-4E8E-A3E0-3FEBC0B2625A}"/>
              </a:ext>
            </a:extLst>
          </p:cNvPr>
          <p:cNvSpPr>
            <a:spLocks noGrp="1"/>
          </p:cNvSpPr>
          <p:nvPr>
            <p:ph type="title"/>
          </p:nvPr>
        </p:nvSpPr>
        <p:spPr>
          <a:xfrm>
            <a:off x="838200" y="532552"/>
            <a:ext cx="10515600" cy="793972"/>
          </a:xfrm>
        </p:spPr>
        <p:txBody>
          <a:bodyPr>
            <a:normAutofit/>
          </a:bodyPr>
          <a:lstStyle/>
          <a:p>
            <a:pPr algn="ctr"/>
            <a:r>
              <a:rPr lang="en-US" sz="4000" b="1" dirty="0">
                <a:latin typeface="Times New Roman" panose="02020603050405020304" pitchFamily="18" charset="0"/>
                <a:cs typeface="Times New Roman" panose="02020603050405020304" pitchFamily="18" charset="0"/>
              </a:rPr>
              <a:t>CONCLUSION </a:t>
            </a:r>
            <a:endParaRPr lang="en-IN" sz="40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7FC3C672-BE61-47F9-8D58-ADCD075DF3A8}"/>
              </a:ext>
            </a:extLst>
          </p:cNvPr>
          <p:cNvSpPr/>
          <p:nvPr/>
        </p:nvSpPr>
        <p:spPr>
          <a:xfrm>
            <a:off x="1047482" y="1326524"/>
            <a:ext cx="10097036" cy="3787383"/>
          </a:xfrm>
          <a:prstGeom prst="rect">
            <a:avLst/>
          </a:prstGeom>
        </p:spPr>
        <p:txBody>
          <a:bodyPr wrap="square">
            <a:spAutoFit/>
          </a:bodyPr>
          <a:lstStyle/>
          <a:p>
            <a:pPr algn="just">
              <a:lnSpc>
                <a:spcPct val="150000"/>
              </a:lnSpc>
              <a:spcAft>
                <a:spcPts val="800"/>
              </a:spcAft>
            </a:pPr>
            <a:r>
              <a:rPr lang="en-US" kern="100" dirty="0">
                <a:latin typeface="Times New Roman" panose="02020603050405020304" pitchFamily="18" charset="0"/>
                <a:ea typeface="Calibri" panose="020F0502020204030204" pitchFamily="34" charset="0"/>
                <a:cs typeface="Mangal" panose="02040503050203030202" pitchFamily="18" charset="0"/>
              </a:rPr>
              <a:t>The antioxidant and anti-inflammatory activity of methanolic extract of </a:t>
            </a:r>
            <a:r>
              <a:rPr lang="en-US" i="1" kern="100" dirty="0">
                <a:latin typeface="Times New Roman" panose="02020603050405020304" pitchFamily="18" charset="0"/>
                <a:ea typeface="Calibri" panose="020F0502020204030204" pitchFamily="34" charset="0"/>
                <a:cs typeface="Mangal" panose="02040503050203030202" pitchFamily="18" charset="0"/>
              </a:rPr>
              <a:t>Artemisia vulgaris</a:t>
            </a:r>
            <a:r>
              <a:rPr lang="en-US" kern="100" dirty="0">
                <a:latin typeface="Times New Roman" panose="02020603050405020304" pitchFamily="18" charset="0"/>
                <a:ea typeface="Calibri" panose="020F0502020204030204" pitchFamily="34" charset="0"/>
                <a:cs typeface="Mangal" panose="02040503050203030202" pitchFamily="18" charset="0"/>
              </a:rPr>
              <a:t> was evaluated. In the preliminary study, because of the non-aqueous nature of the solvent, the extract showed a good concentration of phenols and flavonoids which are known for their antioxidant and anti-inflammatory actions. Therefore, in the DPPH assay, AVME revealed a notable percentage of radical scavenging activity. Additionally, the extract considerably reduced the concentration of IL-6 and enhanced the % release of SOD at both doses which proclaimed its anti-inflammatory activity. Supplementary studies are needed to identify and find out the concentration of compounds responsible for these actions.  All the interpretation has signalized that the aerial parts of </a:t>
            </a:r>
            <a:r>
              <a:rPr lang="en-US" i="1" kern="100" dirty="0">
                <a:latin typeface="Times New Roman" panose="02020603050405020304" pitchFamily="18" charset="0"/>
                <a:ea typeface="Calibri" panose="020F0502020204030204" pitchFamily="34" charset="0"/>
                <a:cs typeface="Mangal" panose="02040503050203030202" pitchFamily="18" charset="0"/>
              </a:rPr>
              <a:t>Artemisia vulgaris</a:t>
            </a:r>
            <a:r>
              <a:rPr lang="en-US" kern="100" dirty="0">
                <a:latin typeface="Times New Roman" panose="02020603050405020304" pitchFamily="18" charset="0"/>
                <a:ea typeface="Calibri" panose="020F0502020204030204" pitchFamily="34" charset="0"/>
                <a:cs typeface="Mangal" panose="02040503050203030202" pitchFamily="18" charset="0"/>
              </a:rPr>
              <a:t> could be a better alternative for the treatment of conditions associated with oxidation and inflammation.</a:t>
            </a:r>
            <a:endParaRPr lang="en-IN" sz="1600" kern="1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3729638371"/>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15518B-3EF5-4017-B83F-894ED8A714AB}"/>
              </a:ext>
            </a:extLst>
          </p:cNvPr>
          <p:cNvSpPr>
            <a:spLocks noGrp="1"/>
          </p:cNvSpPr>
          <p:nvPr>
            <p:ph type="title"/>
          </p:nvPr>
        </p:nvSpPr>
        <p:spPr>
          <a:xfrm>
            <a:off x="838200" y="519672"/>
            <a:ext cx="10515600" cy="703821"/>
          </a:xfrm>
        </p:spPr>
        <p:txBody>
          <a:bodyPr>
            <a:normAutofit/>
          </a:bodyPr>
          <a:lstStyle/>
          <a:p>
            <a:pPr algn="ctr"/>
            <a:r>
              <a:rPr lang="en-US" sz="4000" b="1" dirty="0">
                <a:latin typeface="Times New Roman" panose="02020603050405020304" pitchFamily="18" charset="0"/>
                <a:cs typeface="Times New Roman" panose="02020603050405020304" pitchFamily="18" charset="0"/>
              </a:rPr>
              <a:t>REFERENCES</a:t>
            </a:r>
            <a:endParaRPr lang="en-IN" sz="40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218C9BC4-BBBF-4134-B61D-77DDBAE501C4}"/>
              </a:ext>
            </a:extLst>
          </p:cNvPr>
          <p:cNvSpPr/>
          <p:nvPr/>
        </p:nvSpPr>
        <p:spPr>
          <a:xfrm>
            <a:off x="618186" y="1122565"/>
            <a:ext cx="11191741" cy="5654561"/>
          </a:xfrm>
          <a:prstGeom prst="rect">
            <a:avLst/>
          </a:prstGeom>
        </p:spPr>
        <p:txBody>
          <a:bodyPr wrap="square">
            <a:spAutoFit/>
          </a:bodyPr>
          <a:lstStyle/>
          <a:p>
            <a:pPr marL="342900" lvl="0" indent="-342900" algn="just">
              <a:lnSpc>
                <a:spcPct val="150000"/>
              </a:lnSpc>
              <a:spcAft>
                <a:spcPts val="0"/>
              </a:spcAft>
              <a:buFont typeface="Wingdings" panose="05000000000000000000" pitchFamily="2" charset="2"/>
              <a:buChar char="q"/>
            </a:pPr>
            <a:r>
              <a:rPr lang="en-IN" i="1" kern="0" dirty="0" err="1">
                <a:latin typeface="Times New Roman" panose="02020603050405020304" pitchFamily="18" charset="0"/>
                <a:ea typeface="Calibri" panose="020F0502020204030204" pitchFamily="34" charset="0"/>
                <a:cs typeface="Times New Roman" panose="02020603050405020304" pitchFamily="18" charset="0"/>
              </a:rPr>
              <a:t>Vallès</a:t>
            </a:r>
            <a:r>
              <a:rPr lang="en-IN" i="1" kern="0" dirty="0">
                <a:latin typeface="Times New Roman" panose="02020603050405020304" pitchFamily="18" charset="0"/>
                <a:ea typeface="Calibri" panose="020F0502020204030204" pitchFamily="34" charset="0"/>
                <a:cs typeface="Times New Roman" panose="02020603050405020304" pitchFamily="18" charset="0"/>
              </a:rPr>
              <a:t> J ME. Artemisia systematics and phylogeny: cytogenetic and molecular insights. and DJ Fairbanks (eds.),. In: Proceedings of shrubland ecosystem genetics and biodiversity. 2001. p. 67–74. </a:t>
            </a:r>
            <a:endParaRPr lang="en-IN" i="1"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0"/>
              </a:spcAft>
              <a:buFont typeface="Wingdings" panose="05000000000000000000" pitchFamily="2" charset="2"/>
              <a:buChar char="q"/>
            </a:pPr>
            <a:r>
              <a:rPr lang="en-IN" i="1" kern="0" dirty="0" err="1">
                <a:latin typeface="Times New Roman" panose="02020603050405020304" pitchFamily="18" charset="0"/>
                <a:ea typeface="Calibri" panose="020F0502020204030204" pitchFamily="34" charset="0"/>
                <a:cs typeface="Times New Roman" panose="02020603050405020304" pitchFamily="18" charset="0"/>
              </a:rPr>
              <a:t>Obistioiu</a:t>
            </a:r>
            <a:r>
              <a:rPr lang="en-IN" i="1" kern="0" dirty="0">
                <a:latin typeface="Times New Roman" panose="02020603050405020304" pitchFamily="18" charset="0"/>
                <a:ea typeface="Calibri" panose="020F0502020204030204" pitchFamily="34" charset="0"/>
                <a:cs typeface="Times New Roman" panose="02020603050405020304" pitchFamily="18" charset="0"/>
              </a:rPr>
              <a:t> D, Cristina RT, </a:t>
            </a:r>
            <a:r>
              <a:rPr lang="en-IN" i="1" kern="0" dirty="0" err="1">
                <a:latin typeface="Times New Roman" panose="02020603050405020304" pitchFamily="18" charset="0"/>
                <a:ea typeface="Calibri" panose="020F0502020204030204" pitchFamily="34" charset="0"/>
                <a:cs typeface="Times New Roman" panose="02020603050405020304" pitchFamily="18" charset="0"/>
              </a:rPr>
              <a:t>Schmerold</a:t>
            </a:r>
            <a:r>
              <a:rPr lang="en-IN" i="1" kern="0" dirty="0">
                <a:latin typeface="Times New Roman" panose="02020603050405020304" pitchFamily="18" charset="0"/>
                <a:ea typeface="Calibri" panose="020F0502020204030204" pitchFamily="34" charset="0"/>
                <a:cs typeface="Times New Roman" panose="02020603050405020304" pitchFamily="18" charset="0"/>
              </a:rPr>
              <a:t> I, </a:t>
            </a:r>
            <a:r>
              <a:rPr lang="en-IN" i="1" kern="0" dirty="0" err="1">
                <a:latin typeface="Times New Roman" panose="02020603050405020304" pitchFamily="18" charset="0"/>
                <a:ea typeface="Calibri" panose="020F0502020204030204" pitchFamily="34" charset="0"/>
                <a:cs typeface="Times New Roman" panose="02020603050405020304" pitchFamily="18" charset="0"/>
              </a:rPr>
              <a:t>Chizzola</a:t>
            </a:r>
            <a:r>
              <a:rPr lang="en-IN" i="1" kern="0" dirty="0">
                <a:latin typeface="Times New Roman" panose="02020603050405020304" pitchFamily="18" charset="0"/>
                <a:ea typeface="Calibri" panose="020F0502020204030204" pitchFamily="34" charset="0"/>
                <a:cs typeface="Times New Roman" panose="02020603050405020304" pitchFamily="18" charset="0"/>
              </a:rPr>
              <a:t> R, </a:t>
            </a:r>
            <a:r>
              <a:rPr lang="en-IN" i="1" kern="0" dirty="0" err="1">
                <a:latin typeface="Times New Roman" panose="02020603050405020304" pitchFamily="18" charset="0"/>
                <a:ea typeface="Calibri" panose="020F0502020204030204" pitchFamily="34" charset="0"/>
                <a:cs typeface="Times New Roman" panose="02020603050405020304" pitchFamily="18" charset="0"/>
              </a:rPr>
              <a:t>Stolze</a:t>
            </a:r>
            <a:r>
              <a:rPr lang="en-IN" i="1" kern="0" dirty="0">
                <a:latin typeface="Times New Roman" panose="02020603050405020304" pitchFamily="18" charset="0"/>
                <a:ea typeface="Calibri" panose="020F0502020204030204" pitchFamily="34" charset="0"/>
                <a:cs typeface="Times New Roman" panose="02020603050405020304" pitchFamily="18" charset="0"/>
              </a:rPr>
              <a:t> K, </a:t>
            </a:r>
            <a:r>
              <a:rPr lang="en-IN" i="1" kern="0" dirty="0" err="1">
                <a:latin typeface="Times New Roman" panose="02020603050405020304" pitchFamily="18" charset="0"/>
                <a:ea typeface="Calibri" panose="020F0502020204030204" pitchFamily="34" charset="0"/>
                <a:cs typeface="Times New Roman" panose="02020603050405020304" pitchFamily="18" charset="0"/>
              </a:rPr>
              <a:t>Nichita</a:t>
            </a:r>
            <a:r>
              <a:rPr lang="en-IN" i="1" kern="0" dirty="0">
                <a:latin typeface="Times New Roman" panose="02020603050405020304" pitchFamily="18" charset="0"/>
                <a:ea typeface="Calibri" panose="020F0502020204030204" pitchFamily="34" charset="0"/>
                <a:cs typeface="Times New Roman" panose="02020603050405020304" pitchFamily="18" charset="0"/>
              </a:rPr>
              <a:t> I, et al. Chemical characterization by GC-MS and in vitro activity against Candida albicans of volatile fractions prepared from Artemisia </a:t>
            </a:r>
            <a:r>
              <a:rPr lang="en-IN" i="1" kern="0" dirty="0" err="1">
                <a:latin typeface="Times New Roman" panose="02020603050405020304" pitchFamily="18" charset="0"/>
                <a:ea typeface="Calibri" panose="020F0502020204030204" pitchFamily="34" charset="0"/>
                <a:cs typeface="Times New Roman" panose="02020603050405020304" pitchFamily="18" charset="0"/>
              </a:rPr>
              <a:t>dracunculus</a:t>
            </a:r>
            <a:r>
              <a:rPr lang="en-IN" i="1" kern="0" dirty="0">
                <a:latin typeface="Times New Roman" panose="02020603050405020304" pitchFamily="18" charset="0"/>
                <a:ea typeface="Calibri" panose="020F0502020204030204" pitchFamily="34" charset="0"/>
                <a:cs typeface="Times New Roman" panose="02020603050405020304" pitchFamily="18" charset="0"/>
              </a:rPr>
              <a:t>, Artemisia abrotanum, Artemisia </a:t>
            </a:r>
            <a:r>
              <a:rPr lang="en-IN" i="1" kern="0" dirty="0" err="1">
                <a:latin typeface="Times New Roman" panose="02020603050405020304" pitchFamily="18" charset="0"/>
                <a:ea typeface="Calibri" panose="020F0502020204030204" pitchFamily="34" charset="0"/>
                <a:cs typeface="Times New Roman" panose="02020603050405020304" pitchFamily="18" charset="0"/>
              </a:rPr>
              <a:t>absinthium</a:t>
            </a:r>
            <a:r>
              <a:rPr lang="en-IN" i="1" kern="0" dirty="0">
                <a:latin typeface="Times New Roman" panose="02020603050405020304" pitchFamily="18" charset="0"/>
                <a:ea typeface="Calibri" panose="020F0502020204030204" pitchFamily="34" charset="0"/>
                <a:cs typeface="Times New Roman" panose="02020603050405020304" pitchFamily="18" charset="0"/>
              </a:rPr>
              <a:t> and Artemisia vulgaris. Chem Cent J. 2014;8(1). </a:t>
            </a:r>
            <a:endParaRPr lang="en-IN" i="1"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0"/>
              </a:spcAft>
              <a:buFont typeface="Wingdings" panose="05000000000000000000" pitchFamily="2" charset="2"/>
              <a:buChar char="q"/>
            </a:pPr>
            <a:r>
              <a:rPr lang="en-IN" i="1" kern="0" dirty="0">
                <a:latin typeface="Times New Roman" panose="02020603050405020304" pitchFamily="18" charset="0"/>
                <a:ea typeface="Calibri" panose="020F0502020204030204" pitchFamily="34" charset="0"/>
                <a:cs typeface="Times New Roman" panose="02020603050405020304" pitchFamily="18" charset="0"/>
              </a:rPr>
              <a:t>Biswas SK. Does the Interdependence between Oxidative Stress and Inflammation Explain the Antioxidant Paradox? Oxid Med Cell </a:t>
            </a:r>
            <a:r>
              <a:rPr lang="en-IN" i="1" kern="0" dirty="0" err="1">
                <a:latin typeface="Times New Roman" panose="02020603050405020304" pitchFamily="18" charset="0"/>
                <a:ea typeface="Calibri" panose="020F0502020204030204" pitchFamily="34" charset="0"/>
                <a:cs typeface="Times New Roman" panose="02020603050405020304" pitchFamily="18" charset="0"/>
              </a:rPr>
              <a:t>Longev</a:t>
            </a:r>
            <a:r>
              <a:rPr lang="en-IN" i="1" kern="0" dirty="0">
                <a:latin typeface="Times New Roman" panose="02020603050405020304" pitchFamily="18" charset="0"/>
                <a:ea typeface="Calibri" panose="020F0502020204030204" pitchFamily="34" charset="0"/>
                <a:cs typeface="Times New Roman" panose="02020603050405020304" pitchFamily="18" charset="0"/>
              </a:rPr>
              <a:t>. 2016;2016:17–9. </a:t>
            </a:r>
            <a:endParaRPr lang="en-IN" i="1"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Wingdings" panose="05000000000000000000" pitchFamily="2" charset="2"/>
              <a:buChar char="q"/>
            </a:pPr>
            <a:r>
              <a:rPr lang="en-IN" i="1" kern="0" dirty="0" err="1">
                <a:latin typeface="Times New Roman" panose="02020603050405020304" pitchFamily="18" charset="0"/>
                <a:ea typeface="Calibri" panose="020F0502020204030204" pitchFamily="34" charset="0"/>
                <a:cs typeface="Times New Roman" panose="02020603050405020304" pitchFamily="18" charset="0"/>
              </a:rPr>
              <a:t>Xicoy</a:t>
            </a:r>
            <a:r>
              <a:rPr lang="en-IN" i="1" kern="0" dirty="0">
                <a:latin typeface="Times New Roman" panose="02020603050405020304" pitchFamily="18" charset="0"/>
                <a:ea typeface="Calibri" panose="020F0502020204030204" pitchFamily="34" charset="0"/>
                <a:cs typeface="Times New Roman" panose="02020603050405020304" pitchFamily="18" charset="0"/>
              </a:rPr>
              <a:t> H, </a:t>
            </a:r>
            <a:r>
              <a:rPr lang="en-IN" i="1" kern="0" dirty="0" err="1">
                <a:latin typeface="Times New Roman" panose="02020603050405020304" pitchFamily="18" charset="0"/>
                <a:ea typeface="Calibri" panose="020F0502020204030204" pitchFamily="34" charset="0"/>
                <a:cs typeface="Times New Roman" panose="02020603050405020304" pitchFamily="18" charset="0"/>
              </a:rPr>
              <a:t>Wieringa</a:t>
            </a:r>
            <a:r>
              <a:rPr lang="en-IN" i="1" kern="0" dirty="0">
                <a:latin typeface="Times New Roman" panose="02020603050405020304" pitchFamily="18" charset="0"/>
                <a:ea typeface="Calibri" panose="020F0502020204030204" pitchFamily="34" charset="0"/>
                <a:cs typeface="Times New Roman" panose="02020603050405020304" pitchFamily="18" charset="0"/>
              </a:rPr>
              <a:t> B, Martens GJM. The SH-SY5Y cell line in Parkinson’s disease research: a systematic review. Mol </a:t>
            </a:r>
            <a:r>
              <a:rPr lang="en-IN" i="1" kern="0" dirty="0" err="1">
                <a:latin typeface="Times New Roman" panose="02020603050405020304" pitchFamily="18" charset="0"/>
                <a:ea typeface="Calibri" panose="020F0502020204030204" pitchFamily="34" charset="0"/>
                <a:cs typeface="Times New Roman" panose="02020603050405020304" pitchFamily="18" charset="0"/>
              </a:rPr>
              <a:t>Neurodegener</a:t>
            </a:r>
            <a:r>
              <a:rPr lang="en-IN" i="1" kern="0" dirty="0">
                <a:latin typeface="Times New Roman" panose="02020603050405020304" pitchFamily="18" charset="0"/>
                <a:ea typeface="Calibri" panose="020F0502020204030204" pitchFamily="34" charset="0"/>
                <a:cs typeface="Times New Roman" panose="02020603050405020304" pitchFamily="18" charset="0"/>
              </a:rPr>
              <a:t> [Internet]. 2017;12(1):1–11. Available from: http://dx.doi.org/10.1186/s13024-017-0149-0</a:t>
            </a:r>
          </a:p>
          <a:p>
            <a:pPr marL="342900" lvl="0" indent="-342900" algn="just">
              <a:lnSpc>
                <a:spcPct val="150000"/>
              </a:lnSpc>
              <a:spcAft>
                <a:spcPts val="800"/>
              </a:spcAft>
              <a:buFont typeface="Wingdings" panose="05000000000000000000" pitchFamily="2" charset="2"/>
              <a:buChar char="q"/>
            </a:pPr>
            <a:r>
              <a:rPr lang="en-IN" i="1" kern="100" dirty="0" err="1">
                <a:latin typeface="Times New Roman" panose="02020603050405020304" pitchFamily="18" charset="0"/>
                <a:ea typeface="Calibri" panose="020F0502020204030204" pitchFamily="34" charset="0"/>
                <a:cs typeface="Times New Roman" panose="02020603050405020304" pitchFamily="18" charset="0"/>
              </a:rPr>
              <a:t>Ebrahimzadeh</a:t>
            </a:r>
            <a:r>
              <a:rPr lang="en-IN" i="1" kern="100" dirty="0">
                <a:latin typeface="Times New Roman" panose="02020603050405020304" pitchFamily="18" charset="0"/>
                <a:ea typeface="Calibri" panose="020F0502020204030204" pitchFamily="34" charset="0"/>
                <a:cs typeface="Times New Roman" panose="02020603050405020304" pitchFamily="18" charset="0"/>
              </a:rPr>
              <a:t> MA, </a:t>
            </a:r>
            <a:r>
              <a:rPr lang="en-IN" i="1" kern="100" dirty="0" err="1">
                <a:latin typeface="Times New Roman" panose="02020603050405020304" pitchFamily="18" charset="0"/>
                <a:ea typeface="Calibri" panose="020F0502020204030204" pitchFamily="34" charset="0"/>
                <a:cs typeface="Times New Roman" panose="02020603050405020304" pitchFamily="18" charset="0"/>
              </a:rPr>
              <a:t>Pourmorad</a:t>
            </a:r>
            <a:r>
              <a:rPr lang="en-IN" i="1" kern="100" dirty="0">
                <a:latin typeface="Times New Roman" panose="02020603050405020304" pitchFamily="18" charset="0"/>
                <a:ea typeface="Calibri" panose="020F0502020204030204" pitchFamily="34" charset="0"/>
                <a:cs typeface="Times New Roman" panose="02020603050405020304" pitchFamily="18" charset="0"/>
              </a:rPr>
              <a:t> F, </a:t>
            </a:r>
            <a:r>
              <a:rPr lang="en-IN" i="1" kern="100" dirty="0" err="1">
                <a:latin typeface="Times New Roman" panose="02020603050405020304" pitchFamily="18" charset="0"/>
                <a:ea typeface="Calibri" panose="020F0502020204030204" pitchFamily="34" charset="0"/>
                <a:cs typeface="Times New Roman" panose="02020603050405020304" pitchFamily="18" charset="0"/>
              </a:rPr>
              <a:t>Bekhradnia</a:t>
            </a:r>
            <a:r>
              <a:rPr lang="en-IN" i="1" kern="100" dirty="0">
                <a:latin typeface="Times New Roman" panose="02020603050405020304" pitchFamily="18" charset="0"/>
                <a:ea typeface="Calibri" panose="020F0502020204030204" pitchFamily="34" charset="0"/>
                <a:cs typeface="Times New Roman" panose="02020603050405020304" pitchFamily="18" charset="0"/>
              </a:rPr>
              <a:t> AR. Iron chelating activity, phenol and flavonoid content of some medicinal plants from Iran. African J </a:t>
            </a:r>
            <a:r>
              <a:rPr lang="en-IN" i="1" kern="100" dirty="0" err="1">
                <a:latin typeface="Times New Roman" panose="02020603050405020304" pitchFamily="18" charset="0"/>
                <a:ea typeface="Calibri" panose="020F0502020204030204" pitchFamily="34" charset="0"/>
                <a:cs typeface="Times New Roman" panose="02020603050405020304" pitchFamily="18" charset="0"/>
              </a:rPr>
              <a:t>Biotechnol</a:t>
            </a:r>
            <a:r>
              <a:rPr lang="en-IN" i="1" kern="100" dirty="0">
                <a:latin typeface="Times New Roman" panose="02020603050405020304" pitchFamily="18" charset="0"/>
                <a:ea typeface="Calibri" panose="020F0502020204030204" pitchFamily="34" charset="0"/>
                <a:cs typeface="Times New Roman" panose="02020603050405020304" pitchFamily="18" charset="0"/>
              </a:rPr>
              <a:t>. 2008;7(18):3188–92. </a:t>
            </a:r>
          </a:p>
          <a:p>
            <a:pPr marL="342900" lvl="0" indent="-342900" algn="just">
              <a:lnSpc>
                <a:spcPct val="150000"/>
              </a:lnSpc>
              <a:spcAft>
                <a:spcPts val="800"/>
              </a:spcAft>
              <a:buFont typeface="Wingdings" panose="05000000000000000000" pitchFamily="2" charset="2"/>
              <a:buChar char="q"/>
            </a:pPr>
            <a:r>
              <a:rPr lang="en-IN" i="1" kern="100" dirty="0">
                <a:latin typeface="Times New Roman" panose="02020603050405020304" pitchFamily="18" charset="0"/>
                <a:ea typeface="Calibri" panose="020F0502020204030204" pitchFamily="34" charset="0"/>
                <a:cs typeface="Times New Roman" panose="02020603050405020304" pitchFamily="18" charset="0"/>
              </a:rPr>
              <a:t>Vernon L. Singleton, Rudolf Orthofer A. Analysis of Total Phenols and Other Oxidation Substrates and Antioxidants by Means of </a:t>
            </a:r>
            <a:r>
              <a:rPr lang="en-IN" i="1" kern="100" dirty="0" err="1">
                <a:latin typeface="Times New Roman" panose="02020603050405020304" pitchFamily="18" charset="0"/>
                <a:ea typeface="Calibri" panose="020F0502020204030204" pitchFamily="34" charset="0"/>
                <a:cs typeface="Times New Roman" panose="02020603050405020304" pitchFamily="18" charset="0"/>
              </a:rPr>
              <a:t>Folin-Ciocalteu</a:t>
            </a:r>
            <a:r>
              <a:rPr lang="en-IN" i="1" kern="100" dirty="0">
                <a:latin typeface="Times New Roman" panose="02020603050405020304" pitchFamily="18" charset="0"/>
                <a:ea typeface="Calibri" panose="020F0502020204030204" pitchFamily="34" charset="0"/>
                <a:cs typeface="Times New Roman" panose="02020603050405020304" pitchFamily="18" charset="0"/>
              </a:rPr>
              <a:t> Reagent. Lipids. 1968;3(6):561. </a:t>
            </a:r>
            <a:endParaRPr lang="en-IN" sz="1600" kern="1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4238633356"/>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507FEA-D0D3-4643-8A35-52E23C6AAC8B}"/>
              </a:ext>
            </a:extLst>
          </p:cNvPr>
          <p:cNvSpPr>
            <a:spLocks noGrp="1"/>
          </p:cNvSpPr>
          <p:nvPr>
            <p:ph type="title"/>
          </p:nvPr>
        </p:nvSpPr>
        <p:spPr>
          <a:xfrm>
            <a:off x="4636931" y="2680247"/>
            <a:ext cx="2918138" cy="1497505"/>
          </a:xfrm>
        </p:spPr>
        <p:txBody>
          <a:bodyPr>
            <a:noAutofit/>
          </a:bodyPr>
          <a:lstStyle/>
          <a:p>
            <a:pPr algn="ctr"/>
            <a:r>
              <a:rPr lang="en-IN" sz="5000" b="1" dirty="0">
                <a:latin typeface="Times New Roman" panose="02020603050405020304" pitchFamily="18" charset="0"/>
                <a:cs typeface="Times New Roman" panose="02020603050405020304" pitchFamily="18" charset="0"/>
              </a:rPr>
              <a:t>THANK</a:t>
            </a:r>
            <a:br>
              <a:rPr lang="en-IN" sz="5000" b="1" dirty="0">
                <a:latin typeface="Times New Roman" panose="02020603050405020304" pitchFamily="18" charset="0"/>
                <a:cs typeface="Times New Roman" panose="02020603050405020304" pitchFamily="18" charset="0"/>
              </a:rPr>
            </a:br>
            <a:r>
              <a:rPr lang="en-IN" sz="5000" b="1" dirty="0">
                <a:latin typeface="Times New Roman" panose="02020603050405020304" pitchFamily="18" charset="0"/>
                <a:cs typeface="Times New Roman" panose="02020603050405020304" pitchFamily="18" charset="0"/>
              </a:rPr>
              <a:t>YOU</a:t>
            </a:r>
          </a:p>
        </p:txBody>
      </p:sp>
    </p:spTree>
    <p:extLst>
      <p:ext uri="{BB962C8B-B14F-4D97-AF65-F5344CB8AC3E}">
        <p14:creationId xmlns:p14="http://schemas.microsoft.com/office/powerpoint/2010/main" val="4278827877"/>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amask">
  <a:themeElements>
    <a:clrScheme name="Damask">
      <a:dk1>
        <a:sysClr val="windowText" lastClr="000000"/>
      </a:dk1>
      <a:lt1>
        <a:sysClr val="window" lastClr="FFFFFF"/>
      </a:lt1>
      <a:dk2>
        <a:srgbClr val="2A5B7F"/>
      </a:dk2>
      <a:lt2>
        <a:srgbClr val="ABDAFC"/>
      </a:lt2>
      <a:accent1>
        <a:srgbClr val="9EC544"/>
      </a:accent1>
      <a:accent2>
        <a:srgbClr val="50BEA3"/>
      </a:accent2>
      <a:accent3>
        <a:srgbClr val="4A9CCC"/>
      </a:accent3>
      <a:accent4>
        <a:srgbClr val="9A66CA"/>
      </a:accent4>
      <a:accent5>
        <a:srgbClr val="C54F71"/>
      </a:accent5>
      <a:accent6>
        <a:srgbClr val="DE9C3C"/>
      </a:accent6>
      <a:hlink>
        <a:srgbClr val="6BA9DA"/>
      </a:hlink>
      <a:folHlink>
        <a:srgbClr val="A0BCD3"/>
      </a:folHlink>
    </a:clrScheme>
    <a:fontScheme name="Damask">
      <a:majorFont>
        <a:latin typeface="Bookman Old Style" panose="02050604050505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amask">
      <a:fillStyleLst>
        <a:solidFill>
          <a:schemeClr val="phClr"/>
        </a:solidFill>
        <a:gradFill rotWithShape="1">
          <a:gsLst>
            <a:gs pos="0">
              <a:schemeClr val="phClr">
                <a:tint val="48000"/>
                <a:satMod val="105000"/>
                <a:lumMod val="110000"/>
              </a:schemeClr>
            </a:gs>
            <a:gs pos="100000">
              <a:schemeClr val="phClr">
                <a:tint val="78000"/>
                <a:satMod val="109000"/>
                <a:lumMod val="100000"/>
              </a:schemeClr>
            </a:gs>
          </a:gsLst>
          <a:lin ang="5400000" scaled="0"/>
        </a:gradFill>
        <a:gradFill rotWithShape="1">
          <a:gsLst>
            <a:gs pos="0">
              <a:schemeClr val="phClr">
                <a:tint val="94000"/>
                <a:satMod val="100000"/>
                <a:lumMod val="104000"/>
              </a:schemeClr>
            </a:gs>
            <a:gs pos="69000">
              <a:schemeClr val="phClr">
                <a:shade val="86000"/>
                <a:satMod val="130000"/>
                <a:lumMod val="102000"/>
              </a:schemeClr>
            </a:gs>
            <a:gs pos="100000">
              <a:schemeClr val="phClr">
                <a:shade val="72000"/>
                <a:satMod val="130000"/>
                <a:lumMod val="100000"/>
              </a:scheme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38100" dir="5400000" sy="96000" rotWithShape="0">
              <a:srgbClr val="000000">
                <a:alpha val="54000"/>
              </a:srgbClr>
            </a:outerShdw>
          </a:effectLst>
        </a:effectStyle>
        <a:effectStyle>
          <a:effectLst>
            <a:outerShdw blurRad="76200" dist="38100" dir="5400000" algn="ctr" rotWithShape="0">
              <a:srgbClr val="000000">
                <a:alpha val="76000"/>
              </a:srgbClr>
            </a:outerShdw>
          </a:effectLst>
          <a:scene3d>
            <a:camera prst="orthographicFront">
              <a:rot lat="0" lon="0" rev="0"/>
            </a:camera>
            <a:lightRig rig="balanced" dir="t"/>
          </a:scene3d>
          <a:sp3d prstMaterial="matte">
            <a:bevelT w="25400" h="25400" prst="relaxedInset"/>
          </a:sp3d>
        </a:effectStyle>
      </a:effectStyleLst>
      <a:bgFillStyleLst>
        <a:solidFill>
          <a:schemeClr val="phClr"/>
        </a:solidFill>
        <a:solidFill>
          <a:schemeClr val="phClr">
            <a:tint val="95000"/>
            <a:satMod val="170000"/>
          </a:schemeClr>
        </a:solidFill>
        <a:blipFill rotWithShape="1">
          <a:blip xmlns:r="http://schemas.openxmlformats.org/officeDocument/2006/relationships" r:embed="rId1">
            <a:duotone>
              <a:schemeClr val="phClr">
                <a:shade val="18000"/>
                <a:satMod val="160000"/>
                <a:lumMod val="28000"/>
              </a:schemeClr>
              <a:schemeClr val="phClr">
                <a:tint val="95000"/>
                <a:satMod val="160000"/>
                <a:lumMod val="116000"/>
              </a:schemeClr>
            </a:duotone>
          </a:blip>
          <a:stretch/>
        </a:blipFill>
      </a:bgFillStyleLst>
    </a:fmtScheme>
  </a:themeElements>
  <a:objectDefaults/>
  <a:extraClrSchemeLst/>
  <a:extLst>
    <a:ext uri="{05A4C25C-085E-4340-85A3-A5531E510DB2}">
      <thm15:themeFamily xmlns:thm15="http://schemas.microsoft.com/office/thememl/2012/main" name="Damask" id="{F9A299A0-33D0-4E0F-9F3F-7163E3744208}" vid="{746EEEEA-FB6A-406B-B510-531588D54811}"/>
    </a:ext>
  </a:extLst>
</a:theme>
</file>

<file path=docProps/app.xml><?xml version="1.0" encoding="utf-8"?>
<Properties xmlns="http://schemas.openxmlformats.org/officeDocument/2006/extended-properties" xmlns:vt="http://schemas.openxmlformats.org/officeDocument/2006/docPropsVTypes">
  <Template>Damask</Template>
  <TotalTime>14</TotalTime>
  <Words>1938</Words>
  <Application>Microsoft Office PowerPoint</Application>
  <PresentationFormat>Widescreen</PresentationFormat>
  <Paragraphs>59</Paragraphs>
  <Slides>12</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12</vt:i4>
      </vt:variant>
    </vt:vector>
  </HeadingPairs>
  <TitlesOfParts>
    <vt:vector size="20" baseType="lpstr">
      <vt:lpstr>Arial</vt:lpstr>
      <vt:lpstr>Bookman Old Style</vt:lpstr>
      <vt:lpstr>Calibri</vt:lpstr>
      <vt:lpstr>Mangal</vt:lpstr>
      <vt:lpstr>Rockwell</vt:lpstr>
      <vt:lpstr>Times New Roman</vt:lpstr>
      <vt:lpstr>Wingdings</vt:lpstr>
      <vt:lpstr>Damask</vt:lpstr>
      <vt:lpstr>In-vitro evaluation of cytotoxic, antioxidant, and anti-inflammatory potential of methanolic extract of Artemisia vulgaris on SHSY-5Y cells</vt:lpstr>
      <vt:lpstr>ABSTRACT </vt:lpstr>
      <vt:lpstr>INTRODUCTION</vt:lpstr>
      <vt:lpstr>MATERIAL AND METHODS</vt:lpstr>
      <vt:lpstr>PowerPoint Presentation</vt:lpstr>
      <vt:lpstr>RESULTS</vt:lpstr>
      <vt:lpstr>PowerPoint Presentation</vt:lpstr>
      <vt:lpstr>PowerPoint Presentation</vt:lpstr>
      <vt:lpstr>PowerPoint Presentation</vt:lpstr>
      <vt:lpstr>CONCLUSION </vt:lpstr>
      <vt:lpstr>REFERENCES</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In-vitro evaluation of cytotoxic, antioxidant, and anti-inflammatory potential of methanolic extract of Artemisia vulgaris on SHSY-5Y cells</dc:title>
  <dc:creator>qwe</dc:creator>
  <cp:lastModifiedBy>qwe</cp:lastModifiedBy>
  <cp:revision>48</cp:revision>
  <dcterms:created xsi:type="dcterms:W3CDTF">2024-11-27T13:08:30Z</dcterms:created>
  <dcterms:modified xsi:type="dcterms:W3CDTF">2024-11-27T13:22:30Z</dcterms:modified>
</cp:coreProperties>
</file>