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664ED588-BC1C-4BEE-8C11-043F200459DC}" type="datetimeFigureOut">
              <a:rPr lang="en-IN" smtClean="0"/>
              <a:t>16-01-2025</a:t>
            </a:fld>
            <a:endParaRPr lang="en-IN"/>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1912C5A2-F540-4A98-BAA9-56EE7339B705}" type="slidenum">
              <a:rPr lang="en-IN" smtClean="0"/>
              <a:t>‹#›</a:t>
            </a:fld>
            <a:endParaRPr lang="en-IN"/>
          </a:p>
        </p:txBody>
      </p:sp>
    </p:spTree>
    <p:extLst>
      <p:ext uri="{BB962C8B-B14F-4D97-AF65-F5344CB8AC3E}">
        <p14:creationId xmlns:p14="http://schemas.microsoft.com/office/powerpoint/2010/main" val="177564591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4ED588-BC1C-4BEE-8C11-043F200459DC}"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12C5A2-F540-4A98-BAA9-56EE7339B705}" type="slidenum">
              <a:rPr lang="en-IN" smtClean="0"/>
              <a:t>‹#›</a:t>
            </a:fld>
            <a:endParaRPr lang="en-IN"/>
          </a:p>
        </p:txBody>
      </p:sp>
    </p:spTree>
    <p:extLst>
      <p:ext uri="{BB962C8B-B14F-4D97-AF65-F5344CB8AC3E}">
        <p14:creationId xmlns:p14="http://schemas.microsoft.com/office/powerpoint/2010/main" val="429025444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64ED588-BC1C-4BEE-8C11-043F200459DC}"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12C5A2-F540-4A98-BAA9-56EE7339B705}" type="slidenum">
              <a:rPr lang="en-IN" smtClean="0"/>
              <a:t>‹#›</a:t>
            </a:fld>
            <a:endParaRPr lang="en-IN"/>
          </a:p>
        </p:txBody>
      </p:sp>
    </p:spTree>
    <p:extLst>
      <p:ext uri="{BB962C8B-B14F-4D97-AF65-F5344CB8AC3E}">
        <p14:creationId xmlns:p14="http://schemas.microsoft.com/office/powerpoint/2010/main" val="124131939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64ED588-BC1C-4BEE-8C11-043F200459DC}"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912C5A2-F540-4A98-BAA9-56EE7339B705}" type="slidenum">
              <a:rPr lang="en-IN" smtClean="0"/>
              <a:t>‹#›</a:t>
            </a:fld>
            <a:endParaRPr lang="en-IN"/>
          </a:p>
        </p:txBody>
      </p:sp>
    </p:spTree>
    <p:extLst>
      <p:ext uri="{BB962C8B-B14F-4D97-AF65-F5344CB8AC3E}">
        <p14:creationId xmlns:p14="http://schemas.microsoft.com/office/powerpoint/2010/main" val="303064007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64ED588-BC1C-4BEE-8C11-043F200459DC}" type="datetimeFigureOut">
              <a:rPr lang="en-IN" smtClean="0"/>
              <a:t>16-01-2025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912C5A2-F540-4A98-BAA9-56EE7339B705}" type="slidenum">
              <a:rPr lang="en-IN" smtClean="0"/>
              <a:t>‹#›</a:t>
            </a:fld>
            <a:endParaRPr lang="en-IN"/>
          </a:p>
        </p:txBody>
      </p:sp>
    </p:spTree>
    <p:extLst>
      <p:ext uri="{BB962C8B-B14F-4D97-AF65-F5344CB8AC3E}">
        <p14:creationId xmlns:p14="http://schemas.microsoft.com/office/powerpoint/2010/main" val="168431974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64ED588-BC1C-4BEE-8C11-043F200459DC}" type="datetimeFigureOut">
              <a:rPr lang="en-IN" smtClean="0"/>
              <a:t>16-01-2025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912C5A2-F540-4A98-BAA9-56EE7339B705}" type="slidenum">
              <a:rPr lang="en-IN" smtClean="0"/>
              <a:t>‹#›</a:t>
            </a:fld>
            <a:endParaRPr lang="en-IN"/>
          </a:p>
        </p:txBody>
      </p:sp>
    </p:spTree>
    <p:extLst>
      <p:ext uri="{BB962C8B-B14F-4D97-AF65-F5344CB8AC3E}">
        <p14:creationId xmlns:p14="http://schemas.microsoft.com/office/powerpoint/2010/main" val="155632727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4ED588-BC1C-4BEE-8C11-043F200459DC}" type="datetimeFigureOut">
              <a:rPr lang="en-IN" smtClean="0"/>
              <a:t>16-01-2025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912C5A2-F540-4A98-BAA9-56EE7339B705}" type="slidenum">
              <a:rPr lang="en-IN" smtClean="0"/>
              <a:t>‹#›</a:t>
            </a:fld>
            <a:endParaRPr lang="en-IN"/>
          </a:p>
        </p:txBody>
      </p:sp>
    </p:spTree>
    <p:extLst>
      <p:ext uri="{BB962C8B-B14F-4D97-AF65-F5344CB8AC3E}">
        <p14:creationId xmlns:p14="http://schemas.microsoft.com/office/powerpoint/2010/main" val="65329569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a:t>Edit Master text styles</a:t>
            </a:r>
          </a:p>
        </p:txBody>
      </p:sp>
      <p:sp>
        <p:nvSpPr>
          <p:cNvPr id="5" name="Date Placeholder 4"/>
          <p:cNvSpPr>
            <a:spLocks noGrp="1"/>
          </p:cNvSpPr>
          <p:nvPr>
            <p:ph type="dt" sz="half" idx="10"/>
          </p:nvPr>
        </p:nvSpPr>
        <p:spPr/>
        <p:txBody>
          <a:bodyPr/>
          <a:lstStyle/>
          <a:p>
            <a:fld id="{664ED588-BC1C-4BEE-8C11-043F200459DC}" type="datetimeFigureOut">
              <a:rPr lang="en-IN" smtClean="0"/>
              <a:t>16-01-2025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1912C5A2-F540-4A98-BAA9-56EE7339B705}" type="slidenum">
              <a:rPr lang="en-IN" smtClean="0"/>
              <a:t>‹#›</a:t>
            </a:fld>
            <a:endParaRPr lang="en-IN"/>
          </a:p>
        </p:txBody>
      </p:sp>
    </p:spTree>
    <p:extLst>
      <p:ext uri="{BB962C8B-B14F-4D97-AF65-F5344CB8AC3E}">
        <p14:creationId xmlns:p14="http://schemas.microsoft.com/office/powerpoint/2010/main" val="303330861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2192000" cy="5330952"/>
          </a:xfrm>
          <a:solidFill>
            <a:schemeClr val="accent1">
              <a:lumMod val="40000"/>
              <a:lumOff val="60000"/>
            </a:schemeClr>
          </a:solid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664ED588-BC1C-4BEE-8C11-043F200459DC}" type="datetimeFigureOut">
              <a:rPr lang="en-IN" smtClean="0"/>
              <a:t>16-01-2025</a:t>
            </a:fld>
            <a:endParaRPr lang="en-IN"/>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IN"/>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1912C5A2-F540-4A98-BAA9-56EE7339B705}" type="slidenum">
              <a:rPr lang="en-IN" smtClean="0"/>
              <a:t>‹#›</a:t>
            </a:fld>
            <a:endParaRPr lang="en-IN"/>
          </a:p>
        </p:txBody>
      </p:sp>
    </p:spTree>
    <p:extLst>
      <p:ext uri="{BB962C8B-B14F-4D97-AF65-F5344CB8AC3E}">
        <p14:creationId xmlns:p14="http://schemas.microsoft.com/office/powerpoint/2010/main" val="36687904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4ED588-BC1C-4BEE-8C11-043F200459DC}"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12C5A2-F540-4A98-BAA9-56EE7339B705}" type="slidenum">
              <a:rPr lang="en-IN" smtClean="0"/>
              <a:t>‹#›</a:t>
            </a:fld>
            <a:endParaRPr lang="en-IN"/>
          </a:p>
        </p:txBody>
      </p:sp>
    </p:spTree>
    <p:extLst>
      <p:ext uri="{BB962C8B-B14F-4D97-AF65-F5344CB8AC3E}">
        <p14:creationId xmlns:p14="http://schemas.microsoft.com/office/powerpoint/2010/main" val="419453922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64ED588-BC1C-4BEE-8C11-043F200459DC}" type="datetimeFigureOut">
              <a:rPr lang="en-IN" smtClean="0"/>
              <a:t>16-01-2025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912C5A2-F540-4A98-BAA9-56EE7339B705}" type="slidenum">
              <a:rPr lang="en-IN" smtClean="0"/>
              <a:t>‹#›</a:t>
            </a:fld>
            <a:endParaRPr lang="en-IN"/>
          </a:p>
        </p:txBody>
      </p:sp>
    </p:spTree>
    <p:extLst>
      <p:ext uri="{BB962C8B-B14F-4D97-AF65-F5344CB8AC3E}">
        <p14:creationId xmlns:p14="http://schemas.microsoft.com/office/powerpoint/2010/main" val="103031167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664ED588-BC1C-4BEE-8C11-043F200459DC}" type="datetimeFigureOut">
              <a:rPr lang="en-IN" smtClean="0"/>
              <a:t>16-01-2025</a:t>
            </a:fld>
            <a:endParaRPr lang="en-IN"/>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IN"/>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1912C5A2-F540-4A98-BAA9-56EE7339B705}" type="slidenum">
              <a:rPr lang="en-IN" smtClean="0"/>
              <a:t>‹#›</a:t>
            </a:fld>
            <a:endParaRPr lang="en-IN"/>
          </a:p>
        </p:txBody>
      </p:sp>
    </p:spTree>
    <p:extLst>
      <p:ext uri="{BB962C8B-B14F-4D97-AF65-F5344CB8AC3E}">
        <p14:creationId xmlns:p14="http://schemas.microsoft.com/office/powerpoint/2010/main" val="30899640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808F5-ACFF-4D12-910F-1FE777F0E2F3}"/>
              </a:ext>
            </a:extLst>
          </p:cNvPr>
          <p:cNvSpPr>
            <a:spLocks noGrp="1"/>
          </p:cNvSpPr>
          <p:nvPr>
            <p:ph type="ctrTitle"/>
          </p:nvPr>
        </p:nvSpPr>
        <p:spPr>
          <a:xfrm>
            <a:off x="1524000" y="1600200"/>
            <a:ext cx="9144000" cy="895552"/>
          </a:xfrm>
        </p:spPr>
        <p:txBody>
          <a:bodyPr>
            <a:normAutofit/>
          </a:bodyPr>
          <a:lstStyle/>
          <a:p>
            <a:pPr algn="ctr"/>
            <a:r>
              <a:rPr lang="en-US" sz="2500" b="1" dirty="0">
                <a:latin typeface="Times New Roman" panose="02020603050405020304" pitchFamily="18" charset="0"/>
                <a:cs typeface="Times New Roman" panose="02020603050405020304" pitchFamily="18" charset="0"/>
              </a:rPr>
              <a:t>ANALYSIS OF RISK IN E-BANKING AT NATIONAL AND INTERNATIONAL LEVELS</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6F0504A5-6459-4631-A90B-ADDA15D6E1D8}"/>
              </a:ext>
            </a:extLst>
          </p:cNvPr>
          <p:cNvSpPr/>
          <p:nvPr/>
        </p:nvSpPr>
        <p:spPr>
          <a:xfrm>
            <a:off x="5842716" y="5141592"/>
            <a:ext cx="6096000" cy="1365758"/>
          </a:xfrm>
          <a:prstGeom prst="rect">
            <a:avLst/>
          </a:prstGeom>
        </p:spPr>
        <p:txBody>
          <a:bodyPr>
            <a:spAutoFit/>
          </a:bodyPr>
          <a:lstStyle/>
          <a:p>
            <a:pPr algn="r">
              <a:lnSpc>
                <a:spcPct val="107000"/>
              </a:lnSpc>
              <a:spcAft>
                <a:spcPts val="800"/>
              </a:spcAft>
            </a:pPr>
            <a:r>
              <a:rPr lang="en-US" b="1" kern="100" baseline="30000" dirty="0">
                <a:latin typeface="Times New Roman" panose="02020603050405020304" pitchFamily="18" charset="0"/>
                <a:ea typeface="Calibri" panose="020F0502020204030204" pitchFamily="34" charset="0"/>
                <a:cs typeface="SimSun" panose="02010600030101010101" pitchFamily="2" charset="-122"/>
              </a:rPr>
              <a:t>1</a:t>
            </a:r>
            <a:r>
              <a:rPr lang="en-US" b="1" kern="100" dirty="0">
                <a:latin typeface="Times New Roman" panose="02020603050405020304" pitchFamily="18" charset="0"/>
                <a:ea typeface="Calibri" panose="020F0502020204030204" pitchFamily="34" charset="0"/>
                <a:cs typeface="SimSun" panose="02010600030101010101" pitchFamily="2" charset="-122"/>
              </a:rPr>
              <a:t>Zehra Fatima</a:t>
            </a:r>
            <a:r>
              <a:rPr lang="en-US" kern="100" dirty="0">
                <a:latin typeface="Times New Roman" panose="02020603050405020304" pitchFamily="18" charset="0"/>
                <a:ea typeface="Calibri" panose="020F0502020204030204" pitchFamily="34" charset="0"/>
                <a:cs typeface="SimSun" panose="02010600030101010101" pitchFamily="2" charset="-122"/>
              </a:rPr>
              <a:t> (Research Scholar) Dept. of Commerce, </a:t>
            </a:r>
            <a:r>
              <a:rPr lang="en-US" b="1" kern="100" dirty="0">
                <a:latin typeface="Times New Roman" panose="02020603050405020304" pitchFamily="18" charset="0"/>
                <a:ea typeface="Calibri" panose="020F0502020204030204" pitchFamily="34" charset="0"/>
                <a:cs typeface="SimSun" panose="02010600030101010101" pitchFamily="2" charset="-122"/>
              </a:rPr>
              <a:t>P.K. University,</a:t>
            </a:r>
            <a:r>
              <a:rPr lang="en-US" kern="100" dirty="0">
                <a:latin typeface="Times New Roman" panose="02020603050405020304" pitchFamily="18" charset="0"/>
                <a:ea typeface="Calibri" panose="020F0502020204030204" pitchFamily="34" charset="0"/>
                <a:cs typeface="SimSun" panose="02010600030101010101" pitchFamily="2" charset="-122"/>
              </a:rPr>
              <a:t> Shivpuri, M.P.</a:t>
            </a:r>
            <a:endParaRPr lang="en-IN" sz="2400" kern="100" dirty="0">
              <a:effectLst/>
              <a:latin typeface="Calibri" panose="020F0502020204030204" pitchFamily="34" charset="0"/>
              <a:ea typeface="Calibri" panose="020F0502020204030204" pitchFamily="34" charset="0"/>
              <a:cs typeface="SimSun" panose="02010600030101010101" pitchFamily="2" charset="-122"/>
            </a:endParaRPr>
          </a:p>
          <a:p>
            <a:pPr algn="r">
              <a:lnSpc>
                <a:spcPct val="107000"/>
              </a:lnSpc>
              <a:spcAft>
                <a:spcPts val="800"/>
              </a:spcAft>
            </a:pPr>
            <a:r>
              <a:rPr lang="en-US" b="1" kern="100" baseline="30000" dirty="0">
                <a:latin typeface="Times New Roman" panose="02020603050405020304" pitchFamily="18" charset="0"/>
                <a:ea typeface="Calibri" panose="020F0502020204030204" pitchFamily="34" charset="0"/>
                <a:cs typeface="SimSun" panose="02010600030101010101" pitchFamily="2" charset="-122"/>
              </a:rPr>
              <a:t>2</a:t>
            </a:r>
            <a:r>
              <a:rPr lang="en-US" b="1" kern="100" dirty="0">
                <a:latin typeface="Times New Roman" panose="02020603050405020304" pitchFamily="18" charset="0"/>
                <a:ea typeface="Calibri" panose="020F0502020204030204" pitchFamily="34" charset="0"/>
                <a:cs typeface="SimSun" panose="02010600030101010101" pitchFamily="2" charset="-122"/>
              </a:rPr>
              <a:t>Dr. </a:t>
            </a:r>
            <a:r>
              <a:rPr lang="en-US" b="1" kern="100" dirty="0" err="1">
                <a:latin typeface="Times New Roman" panose="02020603050405020304" pitchFamily="18" charset="0"/>
                <a:ea typeface="Calibri" panose="020F0502020204030204" pitchFamily="34" charset="0"/>
                <a:cs typeface="SimSun" panose="02010600030101010101" pitchFamily="2" charset="-122"/>
              </a:rPr>
              <a:t>Aiman</a:t>
            </a:r>
            <a:r>
              <a:rPr lang="en-US" b="1" kern="100" dirty="0">
                <a:latin typeface="Times New Roman" panose="02020603050405020304" pitchFamily="18" charset="0"/>
                <a:ea typeface="Calibri" panose="020F0502020204030204" pitchFamily="34" charset="0"/>
                <a:cs typeface="SimSun" panose="02010600030101010101" pitchFamily="2" charset="-122"/>
              </a:rPr>
              <a:t> Fatma</a:t>
            </a:r>
            <a:r>
              <a:rPr lang="en-US" kern="100" dirty="0">
                <a:latin typeface="Times New Roman" panose="02020603050405020304" pitchFamily="18" charset="0"/>
                <a:ea typeface="Calibri" panose="020F0502020204030204" pitchFamily="34" charset="0"/>
                <a:cs typeface="SimSun" panose="02010600030101010101" pitchFamily="2" charset="-122"/>
              </a:rPr>
              <a:t> (Associate Professor</a:t>
            </a:r>
            <a:r>
              <a:rPr lang="en-US" b="1" kern="100" dirty="0">
                <a:latin typeface="Times New Roman" panose="02020603050405020304" pitchFamily="18" charset="0"/>
                <a:ea typeface="Calibri" panose="020F0502020204030204" pitchFamily="34" charset="0"/>
                <a:cs typeface="SimSun" panose="02010600030101010101" pitchFamily="2" charset="-122"/>
              </a:rPr>
              <a:t>) </a:t>
            </a:r>
            <a:r>
              <a:rPr lang="en-US" kern="100" dirty="0">
                <a:latin typeface="Times New Roman" panose="02020603050405020304" pitchFamily="18" charset="0"/>
                <a:ea typeface="Calibri" panose="020F0502020204030204" pitchFamily="34" charset="0"/>
                <a:cs typeface="SimSun" panose="02010600030101010101" pitchFamily="2" charset="-122"/>
              </a:rPr>
              <a:t>Dept. of Commerce, </a:t>
            </a:r>
            <a:r>
              <a:rPr lang="en-US" b="1" kern="100" dirty="0">
                <a:latin typeface="Times New Roman" panose="02020603050405020304" pitchFamily="18" charset="0"/>
                <a:ea typeface="Calibri" panose="020F0502020204030204" pitchFamily="34" charset="0"/>
                <a:cs typeface="SimSun" panose="02010600030101010101" pitchFamily="2" charset="-122"/>
              </a:rPr>
              <a:t>P.K. University,</a:t>
            </a:r>
            <a:r>
              <a:rPr lang="en-US" kern="100" dirty="0">
                <a:latin typeface="Times New Roman" panose="02020603050405020304" pitchFamily="18" charset="0"/>
                <a:ea typeface="Calibri" panose="020F0502020204030204" pitchFamily="34" charset="0"/>
                <a:cs typeface="SimSun" panose="02010600030101010101" pitchFamily="2" charset="-122"/>
              </a:rPr>
              <a:t> Shivpuri, M.P.</a:t>
            </a:r>
            <a:endParaRPr lang="en-IN" sz="2400" kern="100" dirty="0">
              <a:effectLst/>
              <a:latin typeface="Calibri" panose="020F0502020204030204" pitchFamily="34" charset="0"/>
              <a:ea typeface="Calibri" panose="020F0502020204030204" pitchFamily="34" charset="0"/>
              <a:cs typeface="SimSun" panose="02010600030101010101" pitchFamily="2" charset="-122"/>
            </a:endParaRPr>
          </a:p>
        </p:txBody>
      </p:sp>
    </p:spTree>
    <p:extLst>
      <p:ext uri="{BB962C8B-B14F-4D97-AF65-F5344CB8AC3E}">
        <p14:creationId xmlns:p14="http://schemas.microsoft.com/office/powerpoint/2010/main" val="155206038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E87B7-F3B0-4E69-ADD6-98615C8A5E59}"/>
              </a:ext>
            </a:extLst>
          </p:cNvPr>
          <p:cNvSpPr>
            <a:spLocks noGrp="1"/>
          </p:cNvSpPr>
          <p:nvPr>
            <p:ph type="title"/>
          </p:nvPr>
        </p:nvSpPr>
        <p:spPr>
          <a:xfrm>
            <a:off x="838200" y="584066"/>
            <a:ext cx="10515600" cy="652305"/>
          </a:xfrm>
        </p:spPr>
        <p:txBody>
          <a:bodyPr>
            <a:normAutofit/>
          </a:bodyPr>
          <a:lstStyle/>
          <a:p>
            <a:pPr algn="ctr"/>
            <a:r>
              <a:rPr lang="en-IN" sz="4000" b="1" dirty="0">
                <a:latin typeface="Times New Roman" panose="02020603050405020304" pitchFamily="18" charset="0"/>
                <a:cs typeface="Times New Roman" panose="02020603050405020304" pitchFamily="18" charset="0"/>
              </a:rPr>
              <a:t>ABSTRACT</a:t>
            </a:r>
          </a:p>
        </p:txBody>
      </p:sp>
      <p:sp>
        <p:nvSpPr>
          <p:cNvPr id="3" name="Rectangle 2">
            <a:extLst>
              <a:ext uri="{FF2B5EF4-FFF2-40B4-BE49-F238E27FC236}">
                <a16:creationId xmlns:a16="http://schemas.microsoft.com/office/drawing/2014/main" id="{1DC371E7-CDD9-4FF3-B022-F8B70F9A6C2A}"/>
              </a:ext>
            </a:extLst>
          </p:cNvPr>
          <p:cNvSpPr/>
          <p:nvPr/>
        </p:nvSpPr>
        <p:spPr>
          <a:xfrm>
            <a:off x="579548" y="1210612"/>
            <a:ext cx="11346288" cy="5033879"/>
          </a:xfrm>
          <a:prstGeom prst="rect">
            <a:avLst/>
          </a:prstGeom>
        </p:spPr>
        <p:txBody>
          <a:bodyPr wrap="square">
            <a:spAutoFit/>
          </a:bodyPr>
          <a:lstStyle/>
          <a:p>
            <a:pPr algn="just">
              <a:lnSpc>
                <a:spcPct val="150000"/>
              </a:lnSpc>
              <a:spcAft>
                <a:spcPts val="800"/>
              </a:spcAft>
            </a:pPr>
            <a:r>
              <a:rPr lang="en-US" kern="100" dirty="0">
                <a:latin typeface="Times New Roman" panose="02020603050405020304" pitchFamily="18" charset="0"/>
                <a:ea typeface="Calibri" panose="020F0502020204030204" pitchFamily="34" charset="0"/>
                <a:cs typeface="SimSun" panose="02010600030101010101" pitchFamily="2" charset="-122"/>
              </a:rPr>
              <a:t>E-banking has revolutionized the financial services industry by providing greater accessibility, convenience, and efficiency in conducting banking transactions. However, its rapid growth has introduced new risks, both at the national and international levels, posing challenges to financial institutions, regulators, and customers. This paper explores the various types of risks associated with e-banking, including cyber threats, data breaches, financial fraud, and system failures, which can undermine the security and reliability of online banking platforms. It also examines the regulatory frameworks in place to mitigate these risks, focusing on the differences in national regulations across various countries and the need for international collaboration to address global threats. Through a comparative analysis, this study highlights the vulnerabilities that arise from cross-border e-banking transactions, such as money laundering, identity theft, and digital currency fraud. Furthermore, the paper suggests strategies for improving risk management in e-banking, such as advanced cybersecurity measures, stricter regulatory standards, and enhanced consumer awareness. The findings underscore the importance of adopting a unified approach to e-banking risk management, emphasizing both national and international efforts to safeguard the future of digital banking.</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p:txBody>
      </p:sp>
    </p:spTree>
    <p:extLst>
      <p:ext uri="{BB962C8B-B14F-4D97-AF65-F5344CB8AC3E}">
        <p14:creationId xmlns:p14="http://schemas.microsoft.com/office/powerpoint/2010/main" val="40486656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5DA7B-63D2-419F-BC76-1F3173637CBF}"/>
              </a:ext>
            </a:extLst>
          </p:cNvPr>
          <p:cNvSpPr>
            <a:spLocks noGrp="1"/>
          </p:cNvSpPr>
          <p:nvPr>
            <p:ph type="title"/>
          </p:nvPr>
        </p:nvSpPr>
        <p:spPr>
          <a:xfrm>
            <a:off x="838200" y="485935"/>
            <a:ext cx="10515600" cy="703820"/>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p>
        </p:txBody>
      </p:sp>
      <p:sp>
        <p:nvSpPr>
          <p:cNvPr id="3" name="Rectangle 2">
            <a:extLst>
              <a:ext uri="{FF2B5EF4-FFF2-40B4-BE49-F238E27FC236}">
                <a16:creationId xmlns:a16="http://schemas.microsoft.com/office/drawing/2014/main" id="{FFD3FAA1-3FAA-4A03-8165-43F639D29F54}"/>
              </a:ext>
            </a:extLst>
          </p:cNvPr>
          <p:cNvSpPr/>
          <p:nvPr/>
        </p:nvSpPr>
        <p:spPr>
          <a:xfrm>
            <a:off x="502277" y="1189755"/>
            <a:ext cx="11384924" cy="5370701"/>
          </a:xfrm>
          <a:prstGeom prst="rect">
            <a:avLst/>
          </a:prstGeom>
        </p:spPr>
        <p:txBody>
          <a:bodyPr wrap="square">
            <a:spAutoFit/>
          </a:bodyPr>
          <a:lstStyle/>
          <a:p>
            <a:pPr algn="just">
              <a:spcAft>
                <a:spcPts val="800"/>
              </a:spcAft>
            </a:pPr>
            <a:r>
              <a:rPr lang="en-US" sz="1900" kern="100" dirty="0">
                <a:latin typeface="Times New Roman" panose="02020603050405020304" pitchFamily="18" charset="0"/>
                <a:ea typeface="Calibri" panose="020F0502020204030204" pitchFamily="34" charset="0"/>
                <a:cs typeface="Times New Roman" panose="02020603050405020304" pitchFamily="18" charset="0"/>
              </a:rPr>
              <a:t>The rise of electronic banking (e-banking) has revolutionized the financial industry, providing consumers with convenient, accessible, and cost-effective means to perform transactions. However, as the adoption of e-banking increases globally, so do the risks associated with it. These risks span a wide range of areas, from technological vulnerabilities to regulatory challenges, and can affect both financial institutions and their customers.</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900" kern="100" dirty="0">
                <a:latin typeface="Times New Roman" panose="02020603050405020304" pitchFamily="18" charset="0"/>
                <a:ea typeface="Calibri" panose="020F0502020204030204" pitchFamily="34" charset="0"/>
                <a:cs typeface="Times New Roman" panose="02020603050405020304" pitchFamily="18" charset="0"/>
              </a:rPr>
              <a:t>At the </a:t>
            </a: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national level</a:t>
            </a:r>
            <a:r>
              <a:rPr lang="en-US" sz="1900" kern="100" dirty="0">
                <a:latin typeface="Times New Roman" panose="02020603050405020304" pitchFamily="18" charset="0"/>
                <a:ea typeface="Calibri" panose="020F0502020204030204" pitchFamily="34" charset="0"/>
                <a:cs typeface="Times New Roman" panose="02020603050405020304" pitchFamily="18" charset="0"/>
              </a:rPr>
              <a:t>, e-banking introduces challenges related to security, privacy, regulatory compliance, and the stability of financial systems. Governments and regulatory bodies in individual countries face the complex task of creating frameworks that protect consumers while fostering innovation. Common risks include cyberattacks, data breaches, fraud, and system failures, which can significantly damage the reputation of banks and undermine public trust in e-banking services.</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900" kern="100" dirty="0">
                <a:latin typeface="Times New Roman" panose="02020603050405020304" pitchFamily="18" charset="0"/>
                <a:ea typeface="Calibri" panose="020F0502020204030204" pitchFamily="34" charset="0"/>
                <a:cs typeface="Times New Roman" panose="02020603050405020304" pitchFamily="18" charset="0"/>
              </a:rPr>
              <a:t>On the </a:t>
            </a: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international level</a:t>
            </a:r>
            <a:r>
              <a:rPr lang="en-US" sz="1900" kern="100" dirty="0">
                <a:latin typeface="Times New Roman" panose="02020603050405020304" pitchFamily="18" charset="0"/>
                <a:ea typeface="Calibri" panose="020F0502020204030204" pitchFamily="34" charset="0"/>
                <a:cs typeface="Times New Roman" panose="02020603050405020304" pitchFamily="18" charset="0"/>
              </a:rPr>
              <a:t>, e-banking risks become even more intricate due to the interconnectedness of global financial markets, cross-border regulations, and the diversity of legal and regulatory frameworks. Issues such as money laundering, cross-border fraud, and discrepancies in data protection laws pose significant challenges for international financial institutions. Moreover, as cybercriminals operate on a global scale, banks must contend with ever-evolving threats that transcend national boundaries.</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900" kern="100" dirty="0">
                <a:latin typeface="Times New Roman" panose="02020603050405020304" pitchFamily="18" charset="0"/>
                <a:ea typeface="Calibri" panose="020F0502020204030204" pitchFamily="34" charset="0"/>
                <a:cs typeface="Times New Roman" panose="02020603050405020304" pitchFamily="18" charset="0"/>
              </a:rPr>
              <a:t>This analysis explores the key risks inherent in e-banking both at the national and international levels, identifying the critical areas of concern for financial institutions, regulators, and consumers. Furthermore, it discusses potential strategies to mitigate these risks, ensuring the continued growth and trust in e-banking services worldwide.</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215962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D2283-64C8-47AB-9D90-355AC164736B}"/>
              </a:ext>
            </a:extLst>
          </p:cNvPr>
          <p:cNvSpPr>
            <a:spLocks noGrp="1"/>
          </p:cNvSpPr>
          <p:nvPr>
            <p:ph type="title"/>
          </p:nvPr>
        </p:nvSpPr>
        <p:spPr>
          <a:xfrm>
            <a:off x="838200" y="545430"/>
            <a:ext cx="10515600" cy="781094"/>
          </a:xfrm>
        </p:spPr>
        <p:txBody>
          <a:bodyPr>
            <a:normAutofit/>
          </a:bodyPr>
          <a:lstStyle/>
          <a:p>
            <a:pPr algn="ctr"/>
            <a:r>
              <a:rPr lang="en-IN" sz="4000" b="1" dirty="0">
                <a:latin typeface="Times New Roman" panose="02020603050405020304" pitchFamily="18" charset="0"/>
                <a:cs typeface="Times New Roman" panose="02020603050405020304" pitchFamily="18" charset="0"/>
              </a:rPr>
              <a:t>REVIEW OF LITERATURE</a:t>
            </a:r>
          </a:p>
        </p:txBody>
      </p:sp>
      <p:sp>
        <p:nvSpPr>
          <p:cNvPr id="3" name="Rectangle 2">
            <a:extLst>
              <a:ext uri="{FF2B5EF4-FFF2-40B4-BE49-F238E27FC236}">
                <a16:creationId xmlns:a16="http://schemas.microsoft.com/office/drawing/2014/main" id="{2888DE27-4DE6-4269-B620-463931A0E050}"/>
              </a:ext>
            </a:extLst>
          </p:cNvPr>
          <p:cNvSpPr/>
          <p:nvPr/>
        </p:nvSpPr>
        <p:spPr>
          <a:xfrm>
            <a:off x="409977" y="1326524"/>
            <a:ext cx="11490101" cy="5283498"/>
          </a:xfrm>
          <a:prstGeom prst="rect">
            <a:avLst/>
          </a:prstGeom>
        </p:spPr>
        <p:txBody>
          <a:bodyPr wrap="square">
            <a:spAutoFit/>
          </a:bodyPr>
          <a:lstStyle/>
          <a:p>
            <a:pPr algn="just">
              <a:spcAft>
                <a:spcPts val="800"/>
              </a:spcAft>
            </a:pP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Susan M.H.M. and S.A. Finn (2018)</a:t>
            </a:r>
            <a:r>
              <a:rPr lang="en-US" sz="1900" kern="100" dirty="0">
                <a:latin typeface="Times New Roman" panose="02020603050405020304" pitchFamily="18" charset="0"/>
                <a:ea typeface="Calibri" panose="020F0502020204030204" pitchFamily="34" charset="0"/>
                <a:cs typeface="Times New Roman" panose="02020603050405020304" pitchFamily="18" charset="0"/>
              </a:rPr>
              <a:t> discuss key principles for managing cyber risks in financial institutions. Their work highlights the dynamic nature of cyber threats and the necessity for real-time monitoring and response mechanisms.</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Christopher L. Culp (2010)</a:t>
            </a:r>
            <a:r>
              <a:rPr lang="en-US" sz="1900" kern="100" dirty="0">
                <a:latin typeface="Times New Roman" panose="02020603050405020304" pitchFamily="18" charset="0"/>
                <a:ea typeface="Calibri" panose="020F0502020204030204" pitchFamily="34" charset="0"/>
                <a:cs typeface="Times New Roman" panose="02020603050405020304" pitchFamily="18" charset="0"/>
              </a:rPr>
              <a:t> explores the operational risks faced by financial institutions, particularly in the context of system failures, human errors, and inadequate infrastructure. His work underscores the need for rigorous operational risk management frameworks.</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FATF Guidelines</a:t>
            </a:r>
            <a:r>
              <a:rPr lang="en-US" sz="1900" kern="100" dirty="0">
                <a:latin typeface="Times New Roman" panose="02020603050405020304" pitchFamily="18" charset="0"/>
                <a:ea typeface="Calibri" panose="020F0502020204030204" pitchFamily="34" charset="0"/>
                <a:cs typeface="Times New Roman" panose="02020603050405020304" pitchFamily="18" charset="0"/>
              </a:rPr>
              <a:t> stress the importance of combating money laundering and terrorism financing in the context of e-banking. The focus on compliance with anti-money laundering (AML) and know-your-customer (KYC) regulations is critical for mitigating these risks.</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IMF (2017)</a:t>
            </a:r>
            <a:r>
              <a:rPr lang="en-US" sz="1900" kern="100" dirty="0">
                <a:latin typeface="Times New Roman" panose="02020603050405020304" pitchFamily="18" charset="0"/>
                <a:ea typeface="Calibri" panose="020F0502020204030204" pitchFamily="34" charset="0"/>
                <a:cs typeface="Times New Roman" panose="02020603050405020304" pitchFamily="18" charset="0"/>
              </a:rPr>
              <a:t> reports on global trends in e-banking, emphasizing challenges such as currency exchange risks, cross-border fraud, and discrepancies in data privacy laws.</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McKinsey &amp; Company (2013)</a:t>
            </a:r>
            <a:r>
              <a:rPr lang="en-US" sz="1900" kern="100" dirty="0">
                <a:latin typeface="Times New Roman" panose="02020603050405020304" pitchFamily="18" charset="0"/>
                <a:ea typeface="Calibri" panose="020F0502020204030204" pitchFamily="34" charset="0"/>
                <a:cs typeface="Times New Roman" panose="02020603050405020304" pitchFamily="18" charset="0"/>
              </a:rPr>
              <a:t> provide insights into reputational risks associated with e-banking, particularly in cases of fraud, data breaches, or system failures. The report suggests proactive communication and transparency to rebuild customer trust.</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David G. Mayes (2008)</a:t>
            </a:r>
            <a:r>
              <a:rPr lang="en-US" sz="1900" kern="100" dirty="0">
                <a:latin typeface="Times New Roman" panose="02020603050405020304" pitchFamily="18" charset="0"/>
                <a:ea typeface="Calibri" panose="020F0502020204030204" pitchFamily="34" charset="0"/>
                <a:cs typeface="Times New Roman" panose="02020603050405020304" pitchFamily="18" charset="0"/>
              </a:rPr>
              <a:t> discusses frameworks for e-banking regulation and supervision, offering practical strategies for mitigating operational and compliance risks.</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087375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EAB6A-CFD4-4948-A105-E4EDFB982AD3}"/>
              </a:ext>
            </a:extLst>
          </p:cNvPr>
          <p:cNvSpPr>
            <a:spLocks noGrp="1"/>
          </p:cNvSpPr>
          <p:nvPr>
            <p:ph type="title"/>
          </p:nvPr>
        </p:nvSpPr>
        <p:spPr>
          <a:xfrm>
            <a:off x="838200" y="210579"/>
            <a:ext cx="10515600" cy="716700"/>
          </a:xfrm>
        </p:spPr>
        <p:txBody>
          <a:bodyPr>
            <a:normAutofit/>
          </a:bodyPr>
          <a:lstStyle/>
          <a:p>
            <a:pPr algn="ctr"/>
            <a:r>
              <a:rPr lang="en-US" sz="4000" b="1" dirty="0">
                <a:latin typeface="Times New Roman" panose="02020603050405020304" pitchFamily="18" charset="0"/>
                <a:cs typeface="Times New Roman" panose="02020603050405020304" pitchFamily="18" charset="0"/>
              </a:rPr>
              <a:t>TYPES OF RISKS IN E-BANKING</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1F05DE2D-A624-4C3F-9A2A-803B81F82CB1}"/>
              </a:ext>
            </a:extLst>
          </p:cNvPr>
          <p:cNvSpPr/>
          <p:nvPr/>
        </p:nvSpPr>
        <p:spPr>
          <a:xfrm>
            <a:off x="407831" y="922777"/>
            <a:ext cx="11427854" cy="5724644"/>
          </a:xfrm>
          <a:prstGeom prst="rect">
            <a:avLst/>
          </a:prstGeom>
        </p:spPr>
        <p:txBody>
          <a:bodyPr wrap="square">
            <a:spAutoFit/>
          </a:bodyPr>
          <a:lstStyle/>
          <a:p>
            <a:pPr algn="just">
              <a:spcAft>
                <a:spcPts val="800"/>
              </a:spcAft>
            </a:pPr>
            <a:r>
              <a:rPr lang="en-US" kern="100" dirty="0">
                <a:latin typeface="Times New Roman" panose="02020603050405020304" pitchFamily="18" charset="0"/>
                <a:ea typeface="Calibri" panose="020F0502020204030204" pitchFamily="34" charset="0"/>
                <a:cs typeface="SimSun" panose="02010600030101010101" pitchFamily="2" charset="-122"/>
              </a:rPr>
              <a:t>E-banking, or electronic banking, involves the use of digital platforms and technologies to conduct financial transactions. While it offers numerous advantages, such as convenience and accessibility, it also introduces various risks. Below are the main types of risks in e-banking:</a:t>
            </a:r>
          </a:p>
          <a:p>
            <a:pPr algn="just">
              <a:spcAft>
                <a:spcPts val="800"/>
              </a:spcAft>
            </a:pPr>
            <a:r>
              <a:rPr lang="en-US" b="1" kern="100" dirty="0">
                <a:latin typeface="Times New Roman" panose="02020603050405020304" pitchFamily="18" charset="0"/>
                <a:ea typeface="Calibri" panose="020F0502020204030204" pitchFamily="34" charset="0"/>
                <a:cs typeface="Times New Roman" panose="02020603050405020304" pitchFamily="18" charset="0"/>
              </a:rPr>
              <a:t>1. Security Risks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Cybersecurity Threats: </a:t>
            </a:r>
            <a:r>
              <a:rPr lang="en-US" kern="100" dirty="0">
                <a:latin typeface="Times New Roman" panose="02020603050405020304" pitchFamily="18" charset="0"/>
                <a:ea typeface="Calibri" panose="020F0502020204030204" pitchFamily="34" charset="0"/>
                <a:cs typeface="Times New Roman" panose="02020603050405020304" pitchFamily="18" charset="0"/>
              </a:rPr>
              <a:t>These include hacking, malware, phishing, and other attacks that target e-banking systems to steal sensitive data or financial resources.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Data Breaches: </a:t>
            </a:r>
            <a:r>
              <a:rPr lang="en-US" kern="100" dirty="0">
                <a:latin typeface="Times New Roman" panose="02020603050405020304" pitchFamily="18" charset="0"/>
                <a:ea typeface="Calibri" panose="020F0502020204030204" pitchFamily="34" charset="0"/>
                <a:cs typeface="Times New Roman" panose="02020603050405020304" pitchFamily="18" charset="0"/>
              </a:rPr>
              <a:t>The unauthorized access or exposure of personal, financial, or account information.</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Identity Theft: </a:t>
            </a:r>
            <a:r>
              <a:rPr lang="en-US" kern="100" dirty="0">
                <a:latin typeface="Times New Roman" panose="02020603050405020304" pitchFamily="18" charset="0"/>
                <a:ea typeface="Calibri" panose="020F0502020204030204" pitchFamily="34" charset="0"/>
                <a:cs typeface="Times New Roman" panose="02020603050405020304" pitchFamily="18" charset="0"/>
              </a:rPr>
              <a:t>Fraudsters can impersonate legitimate customers to gain access to their banking accounts.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Phishing and Social Engineering: </a:t>
            </a:r>
            <a:r>
              <a:rPr lang="en-US" kern="100" dirty="0">
                <a:latin typeface="Times New Roman" panose="02020603050405020304" pitchFamily="18" charset="0"/>
                <a:ea typeface="Calibri" panose="020F0502020204030204" pitchFamily="34" charset="0"/>
                <a:cs typeface="Times New Roman" panose="02020603050405020304" pitchFamily="18" charset="0"/>
              </a:rPr>
              <a:t>Fraudsters trick customers into revealing personal details like login credentials or banking information via deceptive emails or phone calls.</a:t>
            </a:r>
          </a:p>
          <a:p>
            <a:pPr algn="just">
              <a:spcAft>
                <a:spcPts val="800"/>
              </a:spcAft>
            </a:pPr>
            <a:r>
              <a:rPr lang="en-US" b="1" kern="100" dirty="0">
                <a:latin typeface="Times New Roman" panose="02020603050405020304" pitchFamily="18" charset="0"/>
                <a:ea typeface="Calibri" panose="020F0502020204030204" pitchFamily="34" charset="0"/>
                <a:cs typeface="Times New Roman" panose="02020603050405020304" pitchFamily="18" charset="0"/>
              </a:rPr>
              <a:t>2. Operational Risks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System Failures: </a:t>
            </a:r>
            <a:r>
              <a:rPr lang="en-US" kern="100" dirty="0">
                <a:latin typeface="Times New Roman" panose="02020603050405020304" pitchFamily="18" charset="0"/>
                <a:ea typeface="Calibri" panose="020F0502020204030204" pitchFamily="34" charset="0"/>
                <a:cs typeface="Times New Roman" panose="02020603050405020304" pitchFamily="18" charset="0"/>
              </a:rPr>
              <a:t>Technical issues such as server outages, software bugs, or hardware malfunctions can disrupt e-banking services, causing financial losses or service downtime.</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Inadequate Infrastructure: </a:t>
            </a:r>
            <a:r>
              <a:rPr lang="en-US" kern="100" dirty="0">
                <a:latin typeface="Times New Roman" panose="02020603050405020304" pitchFamily="18" charset="0"/>
                <a:ea typeface="Calibri" panose="020F0502020204030204" pitchFamily="34" charset="0"/>
                <a:cs typeface="Times New Roman" panose="02020603050405020304" pitchFamily="18" charset="0"/>
              </a:rPr>
              <a:t>Poorly designed systems or lack of maintenance can result in inefficiencies and service disruptions.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Human Error: </a:t>
            </a:r>
            <a:r>
              <a:rPr lang="en-US" kern="100" dirty="0">
                <a:latin typeface="Times New Roman" panose="02020603050405020304" pitchFamily="18" charset="0"/>
                <a:ea typeface="Calibri" panose="020F0502020204030204" pitchFamily="34" charset="0"/>
                <a:cs typeface="Times New Roman" panose="02020603050405020304" pitchFamily="18" charset="0"/>
              </a:rPr>
              <a:t>Mistakes made by staff during software configuration, transaction processing, or data entry can lead to financial losses or other issues.</a:t>
            </a:r>
          </a:p>
        </p:txBody>
      </p:sp>
    </p:spTree>
    <p:extLst>
      <p:ext uri="{BB962C8B-B14F-4D97-AF65-F5344CB8AC3E}">
        <p14:creationId xmlns:p14="http://schemas.microsoft.com/office/powerpoint/2010/main" val="228717553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7922477-AD9C-4AFB-BFDB-5CB73AF152E1}"/>
              </a:ext>
            </a:extLst>
          </p:cNvPr>
          <p:cNvSpPr/>
          <p:nvPr/>
        </p:nvSpPr>
        <p:spPr>
          <a:xfrm>
            <a:off x="298360" y="187087"/>
            <a:ext cx="11595279" cy="6483826"/>
          </a:xfrm>
          <a:prstGeom prst="rect">
            <a:avLst/>
          </a:prstGeom>
        </p:spPr>
        <p:txBody>
          <a:bodyPr wrap="square">
            <a:spAutoFit/>
          </a:bodyPr>
          <a:lstStyle/>
          <a:p>
            <a:pPr algn="just">
              <a:spcAft>
                <a:spcPts val="800"/>
              </a:spcAft>
            </a:pPr>
            <a:r>
              <a:rPr lang="en-US" b="1" kern="100" dirty="0">
                <a:latin typeface="Times New Roman" panose="02020603050405020304" pitchFamily="18" charset="0"/>
                <a:ea typeface="Calibri" panose="020F0502020204030204" pitchFamily="34" charset="0"/>
                <a:cs typeface="Times New Roman" panose="02020603050405020304" pitchFamily="18" charset="0"/>
              </a:rPr>
              <a:t>3. Fraud Risks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Account Takeover: </a:t>
            </a:r>
            <a:r>
              <a:rPr lang="en-US" kern="100" dirty="0">
                <a:latin typeface="Times New Roman" panose="02020603050405020304" pitchFamily="18" charset="0"/>
                <a:ea typeface="Calibri" panose="020F0502020204030204" pitchFamily="34" charset="0"/>
                <a:cs typeface="Times New Roman" panose="02020603050405020304" pitchFamily="18" charset="0"/>
              </a:rPr>
              <a:t>Cybercriminals using stolen credentials to access accounts and transfer funds without the owner's consent.</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Money Laundering: </a:t>
            </a:r>
            <a:r>
              <a:rPr lang="en-US" kern="100" dirty="0">
                <a:latin typeface="Times New Roman" panose="02020603050405020304" pitchFamily="18" charset="0"/>
                <a:ea typeface="Calibri" panose="020F0502020204030204" pitchFamily="34" charset="0"/>
                <a:cs typeface="Times New Roman" panose="02020603050405020304" pitchFamily="18" charset="0"/>
              </a:rPr>
              <a:t>Criminals using e-banking systems to launder money by moving illicit funds through accounts or conducting complex transactions.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Transaction Fraud: </a:t>
            </a:r>
            <a:r>
              <a:rPr lang="en-US" kern="100" dirty="0">
                <a:latin typeface="Times New Roman" panose="02020603050405020304" pitchFamily="18" charset="0"/>
                <a:ea typeface="Calibri" panose="020F0502020204030204" pitchFamily="34" charset="0"/>
                <a:cs typeface="Times New Roman" panose="02020603050405020304" pitchFamily="18" charset="0"/>
              </a:rPr>
              <a:t>Fake transactions that appear legitimate but are designed to steal money or misappropriate funds.</a:t>
            </a:r>
            <a:endParaRPr lang="en-IN" kern="100" dirty="0">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b="1" kern="100" dirty="0">
                <a:latin typeface="Times New Roman" panose="02020603050405020304" pitchFamily="18" charset="0"/>
                <a:ea typeface="Calibri" panose="020F0502020204030204" pitchFamily="34" charset="0"/>
                <a:cs typeface="Times New Roman" panose="02020603050405020304" pitchFamily="18" charset="0"/>
              </a:rPr>
              <a:t>4. Compliance and Legal Risks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Regulatory Non-compliance: </a:t>
            </a:r>
            <a:r>
              <a:rPr lang="en-US" kern="100" dirty="0">
                <a:latin typeface="Times New Roman" panose="02020603050405020304" pitchFamily="18" charset="0"/>
                <a:ea typeface="Calibri" panose="020F0502020204030204" pitchFamily="34" charset="0"/>
                <a:cs typeface="Times New Roman" panose="02020603050405020304" pitchFamily="18" charset="0"/>
              </a:rPr>
              <a:t>E-banking platforms must adhere to local and international regulations, such as data protection laws, anti-money laundering (AML), and know-your-customer (KYC) requirements.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Data Privacy Issues: </a:t>
            </a:r>
            <a:r>
              <a:rPr lang="en-US" kern="100" dirty="0">
                <a:latin typeface="Times New Roman" panose="02020603050405020304" pitchFamily="18" charset="0"/>
                <a:ea typeface="Calibri" panose="020F0502020204030204" pitchFamily="34" charset="0"/>
                <a:cs typeface="Times New Roman" panose="02020603050405020304" pitchFamily="18" charset="0"/>
              </a:rPr>
              <a:t>Failure to safeguard personal and financial data could result in breaches of privacy laws, leading to fines and loss of customer trust.</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Legal Disputes: </a:t>
            </a:r>
            <a:r>
              <a:rPr lang="en-US" kern="100" dirty="0">
                <a:latin typeface="Times New Roman" panose="02020603050405020304" pitchFamily="18" charset="0"/>
                <a:ea typeface="Calibri" panose="020F0502020204030204" pitchFamily="34" charset="0"/>
                <a:cs typeface="Times New Roman" panose="02020603050405020304" pitchFamily="18" charset="0"/>
              </a:rPr>
              <a:t>Conflicts arising from issues such as fraud, improper transactions, or breaches of terms and conditions.</a:t>
            </a:r>
          </a:p>
          <a:p>
            <a:pPr algn="just">
              <a:spcAft>
                <a:spcPts val="800"/>
              </a:spcAft>
            </a:pPr>
            <a:r>
              <a:rPr lang="en-US" b="1" kern="100" dirty="0">
                <a:latin typeface="Times New Roman" panose="02020603050405020304" pitchFamily="18" charset="0"/>
                <a:ea typeface="Calibri" panose="020F0502020204030204" pitchFamily="34" charset="0"/>
                <a:cs typeface="Times New Roman" panose="02020603050405020304" pitchFamily="18" charset="0"/>
              </a:rPr>
              <a:t>5. Financial Risks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Market Risk: </a:t>
            </a:r>
            <a:r>
              <a:rPr lang="en-US" kern="100" dirty="0">
                <a:latin typeface="Times New Roman" panose="02020603050405020304" pitchFamily="18" charset="0"/>
                <a:ea typeface="Calibri" panose="020F0502020204030204" pitchFamily="34" charset="0"/>
                <a:cs typeface="Times New Roman" panose="02020603050405020304" pitchFamily="18" charset="0"/>
              </a:rPr>
              <a:t>Exposure to fluctuating financial markets that can impact e-banking operations, such as changes in interest rates, currency exchange rates, or stock prices.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Credit Risk: </a:t>
            </a:r>
            <a:r>
              <a:rPr lang="en-US" kern="100" dirty="0">
                <a:latin typeface="Times New Roman" panose="02020603050405020304" pitchFamily="18" charset="0"/>
                <a:ea typeface="Calibri" panose="020F0502020204030204" pitchFamily="34" charset="0"/>
                <a:cs typeface="Times New Roman" panose="02020603050405020304" pitchFamily="18" charset="0"/>
              </a:rPr>
              <a:t>The risk that a borrower may default on a loan, which can affect the bank’s e-lending or e-financing operations.</a:t>
            </a:r>
          </a:p>
          <a:p>
            <a:pPr marL="285750" indent="-285750" algn="just">
              <a:spcAft>
                <a:spcPts val="800"/>
              </a:spcAft>
              <a:buFont typeface="Arial" panose="020B0604020202020204" pitchFamily="34" charset="0"/>
              <a:buChar char="•"/>
            </a:pPr>
            <a:r>
              <a:rPr lang="en-US" b="1" kern="100" dirty="0">
                <a:latin typeface="Times New Roman" panose="02020603050405020304" pitchFamily="18" charset="0"/>
                <a:ea typeface="Calibri" panose="020F0502020204030204" pitchFamily="34" charset="0"/>
                <a:cs typeface="Times New Roman" panose="02020603050405020304" pitchFamily="18" charset="0"/>
              </a:rPr>
              <a:t>Liquidity Risk: </a:t>
            </a:r>
            <a:r>
              <a:rPr lang="en-US" kern="100" dirty="0">
                <a:latin typeface="Times New Roman" panose="02020603050405020304" pitchFamily="18" charset="0"/>
                <a:ea typeface="Calibri" panose="020F0502020204030204" pitchFamily="34" charset="0"/>
                <a:cs typeface="Times New Roman" panose="02020603050405020304" pitchFamily="18" charset="0"/>
              </a:rPr>
              <a:t>E-banking systems can face difficulties in ensuring sufficient cash flow, especially during peak demand or market shocks.</a:t>
            </a:r>
          </a:p>
        </p:txBody>
      </p:sp>
    </p:spTree>
    <p:extLst>
      <p:ext uri="{BB962C8B-B14F-4D97-AF65-F5344CB8AC3E}">
        <p14:creationId xmlns:p14="http://schemas.microsoft.com/office/powerpoint/2010/main" val="79325226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920B0E2-D287-47AA-9FDE-2D6630585CF8}"/>
              </a:ext>
            </a:extLst>
          </p:cNvPr>
          <p:cNvSpPr/>
          <p:nvPr/>
        </p:nvSpPr>
        <p:spPr>
          <a:xfrm>
            <a:off x="300507" y="187087"/>
            <a:ext cx="11590986" cy="6483826"/>
          </a:xfrm>
          <a:prstGeom prst="rect">
            <a:avLst/>
          </a:prstGeom>
        </p:spPr>
        <p:txBody>
          <a:bodyPr wrap="square">
            <a:spAutoFit/>
          </a:bodyPr>
          <a:lstStyle/>
          <a:p>
            <a:pPr algn="just">
              <a:spcAft>
                <a:spcPts val="800"/>
              </a:spcAft>
            </a:pPr>
            <a:r>
              <a:rPr lang="en-US" b="1" kern="100" dirty="0">
                <a:latin typeface="Times New Roman" panose="02020603050405020304" pitchFamily="18" charset="0"/>
                <a:ea typeface="Calibri" panose="020F0502020204030204" pitchFamily="34" charset="0"/>
                <a:cs typeface="SimSun" panose="02010600030101010101" pitchFamily="2" charset="-122"/>
              </a:rPr>
              <a:t>6. Reputation Risks</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a:p>
            <a:pPr marL="342900" lvl="0" indent="-342900" algn="just">
              <a:spcAft>
                <a:spcPts val="800"/>
              </a:spcAft>
              <a:buSzPts val="1000"/>
              <a:buFont typeface="Symbol" panose="05050102010706020507" pitchFamily="18" charset="2"/>
              <a:buChar char=""/>
              <a:tabLst>
                <a:tab pos="457200" algn="l"/>
              </a:tabLst>
            </a:pPr>
            <a:r>
              <a:rPr lang="en-US" b="1" kern="100" dirty="0">
                <a:latin typeface="Times New Roman" panose="02020603050405020304" pitchFamily="18" charset="0"/>
                <a:ea typeface="Calibri" panose="020F0502020204030204" pitchFamily="34" charset="0"/>
                <a:cs typeface="SimSun" panose="02010600030101010101" pitchFamily="2" charset="-122"/>
              </a:rPr>
              <a:t>Customer Trust Erosion</a:t>
            </a:r>
            <a:r>
              <a:rPr lang="en-US" kern="100" dirty="0">
                <a:latin typeface="Times New Roman" panose="02020603050405020304" pitchFamily="18" charset="0"/>
                <a:ea typeface="Calibri" panose="020F0502020204030204" pitchFamily="34" charset="0"/>
                <a:cs typeface="SimSun" panose="02010600030101010101" pitchFamily="2" charset="-122"/>
              </a:rPr>
              <a:t>: If e-banking services suffer from security breaches, fraud, or operational failures, it can result in a loss of customer confidence and harm the bank’s reputation.</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a:p>
            <a:pPr marL="342900" lvl="0" indent="-342900" algn="just">
              <a:spcAft>
                <a:spcPts val="800"/>
              </a:spcAft>
              <a:buSzPts val="1000"/>
              <a:buFont typeface="Symbol" panose="05050102010706020507" pitchFamily="18" charset="2"/>
              <a:buChar char=""/>
              <a:tabLst>
                <a:tab pos="457200" algn="l"/>
              </a:tabLst>
            </a:pPr>
            <a:r>
              <a:rPr lang="en-US" b="1" kern="100" dirty="0">
                <a:latin typeface="Times New Roman" panose="02020603050405020304" pitchFamily="18" charset="0"/>
                <a:ea typeface="Calibri" panose="020F0502020204030204" pitchFamily="34" charset="0"/>
                <a:cs typeface="SimSun" panose="02010600030101010101" pitchFamily="2" charset="-122"/>
              </a:rPr>
              <a:t>Negative Public Perception</a:t>
            </a:r>
            <a:r>
              <a:rPr lang="en-US" kern="100" dirty="0">
                <a:latin typeface="Times New Roman" panose="02020603050405020304" pitchFamily="18" charset="0"/>
                <a:ea typeface="Calibri" panose="020F0502020204030204" pitchFamily="34" charset="0"/>
                <a:cs typeface="SimSun" panose="02010600030101010101" pitchFamily="2" charset="-122"/>
              </a:rPr>
              <a:t>: Scandals, fraud, or delays in service can create negative press and lead to customers switching to competitors.</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a:p>
            <a:pPr algn="just">
              <a:spcAft>
                <a:spcPts val="800"/>
              </a:spcAft>
            </a:pPr>
            <a:r>
              <a:rPr lang="en-US" b="1" kern="100" dirty="0">
                <a:latin typeface="Times New Roman" panose="02020603050405020304" pitchFamily="18" charset="0"/>
                <a:ea typeface="Calibri" panose="020F0502020204030204" pitchFamily="34" charset="0"/>
                <a:cs typeface="SimSun" panose="02010600030101010101" pitchFamily="2" charset="-122"/>
              </a:rPr>
              <a:t>7. Technological Risks</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a:p>
            <a:pPr marL="342900" lvl="0" indent="-342900" algn="just">
              <a:spcAft>
                <a:spcPts val="800"/>
              </a:spcAft>
              <a:buSzPts val="1000"/>
              <a:buFont typeface="Symbol" panose="05050102010706020507" pitchFamily="18" charset="2"/>
              <a:buChar char=""/>
              <a:tabLst>
                <a:tab pos="457200" algn="l"/>
              </a:tabLst>
            </a:pPr>
            <a:r>
              <a:rPr lang="en-US" b="1" kern="100" dirty="0">
                <a:latin typeface="Times New Roman" panose="02020603050405020304" pitchFamily="18" charset="0"/>
                <a:ea typeface="Calibri" panose="020F0502020204030204" pitchFamily="34" charset="0"/>
                <a:cs typeface="SimSun" panose="02010600030101010101" pitchFamily="2" charset="-122"/>
              </a:rPr>
              <a:t>Obsolescence of Technology</a:t>
            </a:r>
            <a:r>
              <a:rPr lang="en-US" kern="100" dirty="0">
                <a:latin typeface="Times New Roman" panose="02020603050405020304" pitchFamily="18" charset="0"/>
                <a:ea typeface="Calibri" panose="020F0502020204030204" pitchFamily="34" charset="0"/>
                <a:cs typeface="SimSun" panose="02010600030101010101" pitchFamily="2" charset="-122"/>
              </a:rPr>
              <a:t>: Rapid technological advancements can lead to outdated systems that are more vulnerable to security breaches or inefficiencies.</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a:p>
            <a:pPr marL="342900" lvl="0" indent="-342900" algn="just">
              <a:spcAft>
                <a:spcPts val="800"/>
              </a:spcAft>
              <a:buSzPts val="1000"/>
              <a:buFont typeface="Symbol" panose="05050102010706020507" pitchFamily="18" charset="2"/>
              <a:buChar char=""/>
              <a:tabLst>
                <a:tab pos="457200" algn="l"/>
              </a:tabLst>
            </a:pPr>
            <a:r>
              <a:rPr lang="en-US" b="1" kern="100" dirty="0">
                <a:latin typeface="Times New Roman" panose="02020603050405020304" pitchFamily="18" charset="0"/>
                <a:ea typeface="Calibri" panose="020F0502020204030204" pitchFamily="34" charset="0"/>
                <a:cs typeface="SimSun" panose="02010600030101010101" pitchFamily="2" charset="-122"/>
              </a:rPr>
              <a:t>Integration Risks</a:t>
            </a:r>
            <a:r>
              <a:rPr lang="en-US" kern="100" dirty="0">
                <a:latin typeface="Times New Roman" panose="02020603050405020304" pitchFamily="18" charset="0"/>
                <a:ea typeface="Calibri" panose="020F0502020204030204" pitchFamily="34" charset="0"/>
                <a:cs typeface="SimSun" panose="02010600030101010101" pitchFamily="2" charset="-122"/>
              </a:rPr>
              <a:t>: When e-banking systems integrate with third-party services or legacy systems, compatibility issues or security vulnerabilities can arise.</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a:p>
            <a:pPr algn="just">
              <a:spcAft>
                <a:spcPts val="800"/>
              </a:spcAft>
            </a:pPr>
            <a:r>
              <a:rPr lang="en-US" b="1" kern="100" dirty="0">
                <a:latin typeface="Times New Roman" panose="02020603050405020304" pitchFamily="18" charset="0"/>
                <a:ea typeface="Calibri" panose="020F0502020204030204" pitchFamily="34" charset="0"/>
                <a:cs typeface="SimSun" panose="02010600030101010101" pitchFamily="2" charset="-122"/>
              </a:rPr>
              <a:t>8. Strategic Risks</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a:p>
            <a:pPr marL="342900" lvl="0" indent="-342900" algn="just">
              <a:spcAft>
                <a:spcPts val="800"/>
              </a:spcAft>
              <a:buSzPts val="1000"/>
              <a:buFont typeface="Symbol" panose="05050102010706020507" pitchFamily="18" charset="2"/>
              <a:buChar char=""/>
              <a:tabLst>
                <a:tab pos="457200" algn="l"/>
              </a:tabLst>
            </a:pPr>
            <a:r>
              <a:rPr lang="en-US" b="1" kern="100" dirty="0">
                <a:latin typeface="Times New Roman" panose="02020603050405020304" pitchFamily="18" charset="0"/>
                <a:ea typeface="Calibri" panose="020F0502020204030204" pitchFamily="34" charset="0"/>
                <a:cs typeface="SimSun" panose="02010600030101010101" pitchFamily="2" charset="-122"/>
              </a:rPr>
              <a:t>Business Model Risk</a:t>
            </a:r>
            <a:r>
              <a:rPr lang="en-US" kern="100" dirty="0">
                <a:latin typeface="Times New Roman" panose="02020603050405020304" pitchFamily="18" charset="0"/>
                <a:ea typeface="Calibri" panose="020F0502020204030204" pitchFamily="34" charset="0"/>
                <a:cs typeface="SimSun" panose="02010600030101010101" pitchFamily="2" charset="-122"/>
              </a:rPr>
              <a:t>: As customer preferences and technology change, e-banking providers may face risks if their business models become obsolete or fail to adapt.</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a:p>
            <a:pPr marL="342900" lvl="0" indent="-342900" algn="just">
              <a:spcAft>
                <a:spcPts val="800"/>
              </a:spcAft>
              <a:buSzPts val="1000"/>
              <a:buFont typeface="Symbol" panose="05050102010706020507" pitchFamily="18" charset="2"/>
              <a:buChar char=""/>
              <a:tabLst>
                <a:tab pos="457200" algn="l"/>
              </a:tabLst>
            </a:pPr>
            <a:r>
              <a:rPr lang="en-US" b="1" kern="100" dirty="0">
                <a:latin typeface="Times New Roman" panose="02020603050405020304" pitchFamily="18" charset="0"/>
                <a:ea typeface="Calibri" panose="020F0502020204030204" pitchFamily="34" charset="0"/>
                <a:cs typeface="SimSun" panose="02010600030101010101" pitchFamily="2" charset="-122"/>
              </a:rPr>
              <a:t>Competitive Pressure</a:t>
            </a:r>
            <a:r>
              <a:rPr lang="en-US" kern="100" dirty="0">
                <a:latin typeface="Times New Roman" panose="02020603050405020304" pitchFamily="18" charset="0"/>
                <a:ea typeface="Calibri" panose="020F0502020204030204" pitchFamily="34" charset="0"/>
                <a:cs typeface="SimSun" panose="02010600030101010101" pitchFamily="2" charset="-122"/>
              </a:rPr>
              <a:t>: The constant emergence of new players in the digital banking space can put pressure on traditional banks to innovate and meet consumer expectations.</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a:p>
            <a:pPr algn="just">
              <a:spcAft>
                <a:spcPts val="800"/>
              </a:spcAft>
            </a:pPr>
            <a:r>
              <a:rPr lang="en-US" b="1" kern="100" dirty="0">
                <a:latin typeface="Times New Roman" panose="02020603050405020304" pitchFamily="18" charset="0"/>
                <a:ea typeface="Calibri" panose="020F0502020204030204" pitchFamily="34" charset="0"/>
                <a:cs typeface="SimSun" panose="02010600030101010101" pitchFamily="2" charset="-122"/>
              </a:rPr>
              <a:t>9. Environmental Risks</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a:p>
            <a:pPr marL="342900" lvl="0" indent="-342900" algn="just">
              <a:spcAft>
                <a:spcPts val="800"/>
              </a:spcAft>
              <a:buSzPts val="1000"/>
              <a:buFont typeface="Symbol" panose="05050102010706020507" pitchFamily="18" charset="2"/>
              <a:buChar char=""/>
              <a:tabLst>
                <a:tab pos="457200" algn="l"/>
              </a:tabLst>
            </a:pPr>
            <a:r>
              <a:rPr lang="en-US" b="1" kern="100" dirty="0">
                <a:latin typeface="Times New Roman" panose="02020603050405020304" pitchFamily="18" charset="0"/>
                <a:ea typeface="Calibri" panose="020F0502020204030204" pitchFamily="34" charset="0"/>
                <a:cs typeface="SimSun" panose="02010600030101010101" pitchFamily="2" charset="-122"/>
              </a:rPr>
              <a:t>Natural Disasters</a:t>
            </a:r>
            <a:r>
              <a:rPr lang="en-US" kern="100" dirty="0">
                <a:latin typeface="Times New Roman" panose="02020603050405020304" pitchFamily="18" charset="0"/>
                <a:ea typeface="Calibri" panose="020F0502020204030204" pitchFamily="34" charset="0"/>
                <a:cs typeface="SimSun" panose="02010600030101010101" pitchFamily="2" charset="-122"/>
              </a:rPr>
              <a:t>: Physical infrastructure like data centers may be vulnerable to natural disasters (earthquakes, floods, etc.), potentially disrupting e-banking operations.</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a:p>
            <a:pPr marL="342900" lvl="0" indent="-342900" algn="just">
              <a:spcAft>
                <a:spcPts val="800"/>
              </a:spcAft>
              <a:buSzPts val="1000"/>
              <a:buFont typeface="Symbol" panose="05050102010706020507" pitchFamily="18" charset="2"/>
              <a:buChar char=""/>
              <a:tabLst>
                <a:tab pos="457200" algn="l"/>
              </a:tabLst>
            </a:pPr>
            <a:r>
              <a:rPr lang="en-US" b="1" kern="100" dirty="0">
                <a:latin typeface="Times New Roman" panose="02020603050405020304" pitchFamily="18" charset="0"/>
                <a:ea typeface="Calibri" panose="020F0502020204030204" pitchFamily="34" charset="0"/>
                <a:cs typeface="SimSun" panose="02010600030101010101" pitchFamily="2" charset="-122"/>
              </a:rPr>
              <a:t>Power Failures</a:t>
            </a:r>
            <a:r>
              <a:rPr lang="en-US" kern="100" dirty="0">
                <a:latin typeface="Times New Roman" panose="02020603050405020304" pitchFamily="18" charset="0"/>
                <a:ea typeface="Calibri" panose="020F0502020204030204" pitchFamily="34" charset="0"/>
                <a:cs typeface="SimSun" panose="02010600030101010101" pitchFamily="2" charset="-122"/>
              </a:rPr>
              <a:t>: A loss of power in critical systems or data centers can cause interruptions in service or loss of data.</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p:txBody>
      </p:sp>
    </p:spTree>
    <p:extLst>
      <p:ext uri="{BB962C8B-B14F-4D97-AF65-F5344CB8AC3E}">
        <p14:creationId xmlns:p14="http://schemas.microsoft.com/office/powerpoint/2010/main" val="199392108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239882-EAE9-44C6-9E80-541A2BEC67BB}"/>
              </a:ext>
            </a:extLst>
          </p:cNvPr>
          <p:cNvSpPr>
            <a:spLocks noGrp="1"/>
          </p:cNvSpPr>
          <p:nvPr>
            <p:ph type="title"/>
          </p:nvPr>
        </p:nvSpPr>
        <p:spPr>
          <a:xfrm>
            <a:off x="838200" y="365125"/>
            <a:ext cx="10515600" cy="1206098"/>
          </a:xfrm>
        </p:spPr>
        <p:txBody>
          <a:bodyPr>
            <a:normAutofit/>
          </a:bodyPr>
          <a:lstStyle/>
          <a:p>
            <a:pPr algn="ctr"/>
            <a:r>
              <a:rPr lang="en-US" sz="4000" b="1" dirty="0">
                <a:latin typeface="Times New Roman" panose="02020603050405020304" pitchFamily="18" charset="0"/>
                <a:cs typeface="Times New Roman" panose="02020603050405020304" pitchFamily="18" charset="0"/>
              </a:rPr>
              <a:t>RISK IN E-BANKING AT NATIONAL AND INTERNATIONAL LEVEL</a:t>
            </a:r>
            <a:endParaRPr lang="en-IN" sz="40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40025041-FBBF-4C5A-B1A5-208EC0673549}"/>
              </a:ext>
            </a:extLst>
          </p:cNvPr>
          <p:cNvSpPr/>
          <p:nvPr/>
        </p:nvSpPr>
        <p:spPr>
          <a:xfrm>
            <a:off x="228599" y="1571223"/>
            <a:ext cx="11734801" cy="4714111"/>
          </a:xfrm>
          <a:prstGeom prst="rect">
            <a:avLst/>
          </a:prstGeom>
        </p:spPr>
        <p:txBody>
          <a:bodyPr wrap="square">
            <a:spAutoFit/>
          </a:bodyPr>
          <a:lstStyle/>
          <a:p>
            <a:pPr algn="just">
              <a:spcAft>
                <a:spcPts val="800"/>
              </a:spcAft>
            </a:pP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E-banking, while offering convenience and efficiency, introduces various risks at both national and international levels. Here's an analysis:</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900" b="1" kern="100" dirty="0">
                <a:effectLst/>
                <a:latin typeface="Times New Roman" panose="02020603050405020304" pitchFamily="18" charset="0"/>
                <a:ea typeface="Calibri" panose="020F0502020204030204" pitchFamily="34" charset="0"/>
                <a:cs typeface="Times New Roman" panose="02020603050405020304" pitchFamily="18" charset="0"/>
              </a:rPr>
              <a:t>Risks at National Level:</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US" sz="1900" b="1" kern="100" dirty="0">
                <a:effectLst/>
                <a:latin typeface="Times New Roman" panose="02020603050405020304" pitchFamily="18" charset="0"/>
                <a:ea typeface="Calibri" panose="020F0502020204030204" pitchFamily="34" charset="0"/>
                <a:cs typeface="Times New Roman" panose="02020603050405020304" pitchFamily="18" charset="0"/>
              </a:rPr>
              <a:t>Operational Risks:</a:t>
            </a: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 These arise from internal deficiencies in systems, processes, or human error. Examples include: </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US" sz="1900" b="1" kern="100" dirty="0">
                <a:effectLst/>
                <a:latin typeface="Times New Roman" panose="02020603050405020304" pitchFamily="18" charset="0"/>
                <a:ea typeface="Calibri" panose="020F0502020204030204" pitchFamily="34" charset="0"/>
                <a:cs typeface="Times New Roman" panose="02020603050405020304" pitchFamily="18" charset="0"/>
              </a:rPr>
              <a:t>Security Risks:</a:t>
            </a: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 These involve threats to the confidentiality, integrity, and availability of data. Examples include: </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US" sz="1900" b="1" kern="100" dirty="0">
                <a:effectLst/>
                <a:latin typeface="Times New Roman" panose="02020603050405020304" pitchFamily="18" charset="0"/>
                <a:ea typeface="Calibri" panose="020F0502020204030204" pitchFamily="34" charset="0"/>
                <a:cs typeface="Times New Roman" panose="02020603050405020304" pitchFamily="18" charset="0"/>
              </a:rPr>
              <a:t>Legal and Regulatory Risks:</a:t>
            </a:r>
            <a:r>
              <a:rPr lang="en-US" sz="1900" kern="100" dirty="0">
                <a:effectLst/>
                <a:latin typeface="Times New Roman" panose="02020603050405020304" pitchFamily="18" charset="0"/>
                <a:ea typeface="Calibri" panose="020F0502020204030204" pitchFamily="34" charset="0"/>
                <a:cs typeface="Times New Roman" panose="02020603050405020304" pitchFamily="18" charset="0"/>
              </a:rPr>
              <a:t> These relate to non-compliance with laws and regulations governing e-banking activities. Examples include: </a:t>
            </a:r>
          </a:p>
          <a:p>
            <a:pPr lvl="0" algn="just">
              <a:spcAft>
                <a:spcPts val="800"/>
              </a:spcAft>
              <a:buSzPts val="1000"/>
              <a:tabLst>
                <a:tab pos="457200" algn="l"/>
              </a:tabLst>
            </a:pP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Risks at International Level:</a:t>
            </a:r>
          </a:p>
          <a:p>
            <a:pPr marL="342900" lvl="0" indent="-342900" algn="just">
              <a:spcAft>
                <a:spcPts val="800"/>
              </a:spcAft>
              <a:buSzPts val="1000"/>
              <a:buFont typeface="Symbol" panose="05050102010706020507" pitchFamily="18" charset="2"/>
              <a:buChar char=""/>
              <a:tabLst>
                <a:tab pos="457200" algn="l"/>
              </a:tabLst>
            </a:pP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Cross-border Risks: </a:t>
            </a:r>
            <a:r>
              <a:rPr lang="en-US" sz="1900" kern="100" dirty="0">
                <a:latin typeface="Times New Roman" panose="02020603050405020304" pitchFamily="18" charset="0"/>
                <a:ea typeface="Calibri" panose="020F0502020204030204" pitchFamily="34" charset="0"/>
                <a:cs typeface="Times New Roman" panose="02020603050405020304" pitchFamily="18" charset="0"/>
              </a:rPr>
              <a:t>These arise from the complexities of operating across different legal and regulatory jurisdictions. Examples include: </a:t>
            </a:r>
          </a:p>
          <a:p>
            <a:pPr marL="342900" lvl="0" indent="-342900" algn="just">
              <a:spcAft>
                <a:spcPts val="800"/>
              </a:spcAft>
              <a:buSzPts val="1000"/>
              <a:buFont typeface="Symbol" panose="05050102010706020507" pitchFamily="18" charset="2"/>
              <a:buChar char=""/>
              <a:tabLst>
                <a:tab pos="457200" algn="l"/>
              </a:tabLst>
            </a:pP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Currency and Exchange Rate Risks: </a:t>
            </a:r>
            <a:r>
              <a:rPr lang="en-US" sz="1900" kern="100" dirty="0">
                <a:latin typeface="Times New Roman" panose="02020603050405020304" pitchFamily="18" charset="0"/>
                <a:ea typeface="Calibri" panose="020F0502020204030204" pitchFamily="34" charset="0"/>
                <a:cs typeface="Times New Roman" panose="02020603050405020304" pitchFamily="18" charset="0"/>
              </a:rPr>
              <a:t>These relate to fluctuations in exchange rates that can affect the value of transactions.</a:t>
            </a:r>
          </a:p>
          <a:p>
            <a:pPr marL="342900" lvl="0" indent="-342900" algn="just">
              <a:spcAft>
                <a:spcPts val="800"/>
              </a:spcAft>
              <a:buSzPts val="1000"/>
              <a:buFont typeface="Symbol" panose="05050102010706020507" pitchFamily="18" charset="2"/>
              <a:buChar char=""/>
              <a:tabLst>
                <a:tab pos="457200" algn="l"/>
              </a:tabLst>
            </a:pPr>
            <a:r>
              <a:rPr lang="en-US" sz="1900" b="1" kern="100" dirty="0">
                <a:latin typeface="Times New Roman" panose="02020603050405020304" pitchFamily="18" charset="0"/>
                <a:ea typeface="Calibri" panose="020F0502020204030204" pitchFamily="34" charset="0"/>
                <a:cs typeface="Times New Roman" panose="02020603050405020304" pitchFamily="18" charset="0"/>
              </a:rPr>
              <a:t>Political and Economic Risks:</a:t>
            </a:r>
            <a:r>
              <a:rPr lang="en-US" sz="1900" kern="100" dirty="0">
                <a:latin typeface="Times New Roman" panose="02020603050405020304" pitchFamily="18" charset="0"/>
                <a:ea typeface="Calibri" panose="020F0502020204030204" pitchFamily="34" charset="0"/>
                <a:cs typeface="Times New Roman" panose="02020603050405020304" pitchFamily="18" charset="0"/>
              </a:rPr>
              <a:t> These involve instability in foreign countries that can disrupt e-banking operations.</a:t>
            </a:r>
            <a:endParaRPr lang="en-IN" sz="19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798413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5D0D-77B0-4487-A907-67A3031A9B10}"/>
              </a:ext>
            </a:extLst>
          </p:cNvPr>
          <p:cNvSpPr>
            <a:spLocks noGrp="1"/>
          </p:cNvSpPr>
          <p:nvPr>
            <p:ph type="title"/>
          </p:nvPr>
        </p:nvSpPr>
        <p:spPr>
          <a:xfrm>
            <a:off x="419100" y="300730"/>
            <a:ext cx="11353800" cy="832611"/>
          </a:xfrm>
        </p:spPr>
        <p:txBody>
          <a:bodyPr>
            <a:noAutofit/>
          </a:bodyPr>
          <a:lstStyle/>
          <a:p>
            <a:pPr algn="ctr"/>
            <a:r>
              <a:rPr lang="en-US" sz="3200" b="1" dirty="0">
                <a:latin typeface="Times New Roman" panose="02020603050405020304" pitchFamily="18" charset="0"/>
                <a:cs typeface="Times New Roman" panose="02020603050405020304" pitchFamily="18" charset="0"/>
              </a:rPr>
              <a:t>COMPARISON OF TYPES OF RISKS IN E-BANKING AT NATIONAL AND INTERNATIONAL LEVELS</a:t>
            </a:r>
            <a:endParaRPr lang="en-IN" sz="3200" b="1"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0537D32A-5AAE-41DC-AAFF-8921D50DF309}"/>
              </a:ext>
            </a:extLst>
          </p:cNvPr>
          <p:cNvSpPr/>
          <p:nvPr/>
        </p:nvSpPr>
        <p:spPr>
          <a:xfrm>
            <a:off x="370536" y="1133341"/>
            <a:ext cx="11450928" cy="5652830"/>
          </a:xfrm>
          <a:prstGeom prst="rect">
            <a:avLst/>
          </a:prstGeom>
        </p:spPr>
        <p:txBody>
          <a:bodyPr wrap="square">
            <a:spAutoFit/>
          </a:bodyPr>
          <a:lstStyle/>
          <a:p>
            <a:pPr algn="just">
              <a:spcAft>
                <a:spcPts val="800"/>
              </a:spcAft>
            </a:pPr>
            <a:r>
              <a:rPr lang="en-US" sz="1600" b="1" kern="100" dirty="0">
                <a:latin typeface="Times New Roman" panose="02020603050405020304" pitchFamily="18" charset="0"/>
                <a:ea typeface="Calibri" panose="020F0502020204030204" pitchFamily="34" charset="0"/>
                <a:cs typeface="Times New Roman" panose="02020603050405020304" pitchFamily="18" charset="0"/>
              </a:rPr>
              <a:t>1. Operational Risk</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600" kern="100" dirty="0">
                <a:latin typeface="Times New Roman" panose="02020603050405020304" pitchFamily="18" charset="0"/>
                <a:ea typeface="Calibri" panose="020F0502020204030204" pitchFamily="34" charset="0"/>
                <a:cs typeface="Times New Roman" panose="02020603050405020304" pitchFamily="18" charset="0"/>
              </a:rPr>
              <a:t>Operational risks arise from failures in internal processes, systems, or external events.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US" sz="1600" b="1" kern="100" dirty="0">
                <a:latin typeface="Times New Roman" panose="02020603050405020304" pitchFamily="18" charset="0"/>
                <a:ea typeface="Calibri" panose="020F0502020204030204" pitchFamily="34" charset="0"/>
                <a:cs typeface="Times New Roman" panose="02020603050405020304" pitchFamily="18" charset="0"/>
              </a:rPr>
              <a:t>National Level:</a:t>
            </a:r>
            <a:r>
              <a:rPr lang="en-US" sz="1600" kern="100" dirty="0">
                <a:latin typeface="Times New Roman" panose="02020603050405020304" pitchFamily="18" charset="0"/>
                <a:ea typeface="Calibri" panose="020F0502020204030204" pitchFamily="34" charset="0"/>
                <a:cs typeface="Times New Roman" panose="02020603050405020304" pitchFamily="18" charset="0"/>
              </a:rPr>
              <a:t> These risks often stem from insufficient IT infrastructure, human errors, or service outages. For example, a system failure in a domestic bank can disrupt services for customers, impacting their trust.</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US" sz="1600" b="1" kern="100" dirty="0">
                <a:latin typeface="Times New Roman" panose="02020603050405020304" pitchFamily="18" charset="0"/>
                <a:ea typeface="Calibri" panose="020F0502020204030204" pitchFamily="34" charset="0"/>
                <a:cs typeface="Times New Roman" panose="02020603050405020304" pitchFamily="18" charset="0"/>
              </a:rPr>
              <a:t>International Level:</a:t>
            </a:r>
            <a:r>
              <a:rPr lang="en-US" sz="1600" kern="100" dirty="0">
                <a:latin typeface="Times New Roman" panose="02020603050405020304" pitchFamily="18" charset="0"/>
                <a:ea typeface="Calibri" panose="020F0502020204030204" pitchFamily="34" charset="0"/>
                <a:cs typeface="Times New Roman" panose="02020603050405020304" pitchFamily="18" charset="0"/>
              </a:rPr>
              <a:t> Cross-border operations face challenges like time zone differences, integration of systems, and lack of standardized procedures. Disruptions in international transactions can severely impact global trade and commerce.</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600" b="1" kern="100" dirty="0">
                <a:latin typeface="Times New Roman" panose="02020603050405020304" pitchFamily="18" charset="0"/>
                <a:ea typeface="Calibri" panose="020F0502020204030204" pitchFamily="34" charset="0"/>
                <a:cs typeface="Times New Roman" panose="02020603050405020304" pitchFamily="18" charset="0"/>
              </a:rPr>
              <a:t>2. Security Risk</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600" kern="100" dirty="0">
                <a:latin typeface="Times New Roman" panose="02020603050405020304" pitchFamily="18" charset="0"/>
                <a:ea typeface="Calibri" panose="020F0502020204030204" pitchFamily="34" charset="0"/>
                <a:cs typeface="Times New Roman" panose="02020603050405020304" pitchFamily="18" charset="0"/>
              </a:rPr>
              <a:t>Cybersecurity remains a critical concern in e-banking.</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US" sz="1600" b="1" kern="100" dirty="0">
                <a:latin typeface="Times New Roman" panose="02020603050405020304" pitchFamily="18" charset="0"/>
                <a:ea typeface="Calibri" panose="020F0502020204030204" pitchFamily="34" charset="0"/>
                <a:cs typeface="Times New Roman" panose="02020603050405020304" pitchFamily="18" charset="0"/>
              </a:rPr>
              <a:t>National Level:</a:t>
            </a:r>
            <a:r>
              <a:rPr lang="en-US" sz="1600" kern="100" dirty="0">
                <a:latin typeface="Times New Roman" panose="02020603050405020304" pitchFamily="18" charset="0"/>
                <a:ea typeface="Calibri" panose="020F0502020204030204" pitchFamily="34" charset="0"/>
                <a:cs typeface="Times New Roman" panose="02020603050405020304" pitchFamily="18" charset="0"/>
              </a:rPr>
              <a:t> Cyberattacks like phishing, malware, and Distributed Denial of Service (DDoS) can target local banks and customers, leading to financial losses and data breaches.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US" sz="1600" b="1" kern="100" dirty="0">
                <a:latin typeface="Times New Roman" panose="02020603050405020304" pitchFamily="18" charset="0"/>
                <a:ea typeface="Calibri" panose="020F0502020204030204" pitchFamily="34" charset="0"/>
                <a:cs typeface="Times New Roman" panose="02020603050405020304" pitchFamily="18" charset="0"/>
              </a:rPr>
              <a:t>International Level:</a:t>
            </a:r>
            <a:r>
              <a:rPr lang="en-US" sz="1600" kern="100" dirty="0">
                <a:latin typeface="Times New Roman" panose="02020603050405020304" pitchFamily="18" charset="0"/>
                <a:ea typeface="Calibri" panose="020F0502020204030204" pitchFamily="34" charset="0"/>
                <a:cs typeface="Times New Roman" panose="02020603050405020304" pitchFamily="18" charset="0"/>
              </a:rPr>
              <a:t> Global financial institutions face sophisticated threats such as Advanced Persistent Threats (APTs) and cross-border money laundering schemes. The interconnectedness of global banking systems amplifies the impact of these threats.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600" b="1" kern="100" dirty="0">
                <a:latin typeface="Times New Roman" panose="02020603050405020304" pitchFamily="18" charset="0"/>
                <a:ea typeface="Calibri" panose="020F0502020204030204" pitchFamily="34" charset="0"/>
                <a:cs typeface="Times New Roman" panose="02020603050405020304" pitchFamily="18" charset="0"/>
              </a:rPr>
              <a:t>3. Compliance and Regulatory Risk</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1600" kern="100" dirty="0">
                <a:latin typeface="Times New Roman" panose="02020603050405020304" pitchFamily="18" charset="0"/>
                <a:ea typeface="Calibri" panose="020F0502020204030204" pitchFamily="34" charset="0"/>
                <a:cs typeface="Times New Roman" panose="02020603050405020304" pitchFamily="18" charset="0"/>
              </a:rPr>
              <a:t>E-banking must adhere to national and international regulations to maintain legal and operational integrity.</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US" sz="1600" b="1" kern="100" dirty="0">
                <a:latin typeface="Times New Roman" panose="02020603050405020304" pitchFamily="18" charset="0"/>
                <a:ea typeface="Calibri" panose="020F0502020204030204" pitchFamily="34" charset="0"/>
                <a:cs typeface="Times New Roman" panose="02020603050405020304" pitchFamily="18" charset="0"/>
              </a:rPr>
              <a:t>National Level:</a:t>
            </a:r>
            <a:r>
              <a:rPr lang="en-US" sz="1600" kern="100" dirty="0">
                <a:latin typeface="Times New Roman" panose="02020603050405020304" pitchFamily="18" charset="0"/>
                <a:ea typeface="Calibri" panose="020F0502020204030204" pitchFamily="34" charset="0"/>
                <a:cs typeface="Times New Roman" panose="02020603050405020304" pitchFamily="18" charset="0"/>
              </a:rPr>
              <a:t> Banks face challenges in complying with data protection laws, consumer rights, and anti-money laundering (AML) regulations specific to their country.</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spcAft>
                <a:spcPts val="800"/>
              </a:spcAft>
              <a:buSzPts val="1000"/>
              <a:buFont typeface="Symbol" panose="05050102010706020507" pitchFamily="18" charset="2"/>
              <a:buChar char=""/>
              <a:tabLst>
                <a:tab pos="457200" algn="l"/>
              </a:tabLst>
            </a:pPr>
            <a:r>
              <a:rPr lang="en-US" sz="1600" b="1" kern="100" dirty="0">
                <a:latin typeface="Times New Roman" panose="02020603050405020304" pitchFamily="18" charset="0"/>
                <a:ea typeface="Calibri" panose="020F0502020204030204" pitchFamily="34" charset="0"/>
                <a:cs typeface="Times New Roman" panose="02020603050405020304" pitchFamily="18" charset="0"/>
              </a:rPr>
              <a:t>International Level:</a:t>
            </a:r>
            <a:r>
              <a:rPr lang="en-US" sz="1600" kern="100" dirty="0">
                <a:latin typeface="Times New Roman" panose="02020603050405020304" pitchFamily="18" charset="0"/>
                <a:ea typeface="Calibri" panose="020F0502020204030204" pitchFamily="34" charset="0"/>
                <a:cs typeface="Times New Roman" panose="02020603050405020304" pitchFamily="18" charset="0"/>
              </a:rPr>
              <a:t> Varying regulatory frameworks across countries make compliance complex. Financial institutions must navigate conflicting regulations, such as those related to GDPR in Europe and similar laws in other jurisdictions.</a:t>
            </a:r>
            <a:endParaRPr lang="en-IN" sz="1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9063463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8D8D3-8040-483E-88DA-3DF131A3A3AD}"/>
              </a:ext>
            </a:extLst>
          </p:cNvPr>
          <p:cNvSpPr>
            <a:spLocks noGrp="1"/>
          </p:cNvSpPr>
          <p:nvPr>
            <p:ph type="title"/>
          </p:nvPr>
        </p:nvSpPr>
        <p:spPr>
          <a:xfrm>
            <a:off x="838200" y="449822"/>
            <a:ext cx="10515600" cy="729579"/>
          </a:xfrm>
        </p:spPr>
        <p:txBody>
          <a:bodyPr>
            <a:normAutofit/>
          </a:bodyPr>
          <a:lstStyle/>
          <a:p>
            <a:pPr algn="ctr">
              <a:lnSpc>
                <a:spcPct val="100000"/>
              </a:lnSpc>
            </a:pPr>
            <a:r>
              <a:rPr lang="en-IN" sz="4000" b="1" dirty="0">
                <a:latin typeface="Times New Roman" panose="02020603050405020304" pitchFamily="18" charset="0"/>
                <a:cs typeface="Times New Roman" panose="02020603050405020304" pitchFamily="18" charset="0"/>
              </a:rPr>
              <a:t>MITIGATION STRATEGIES</a:t>
            </a:r>
          </a:p>
        </p:txBody>
      </p:sp>
      <p:sp>
        <p:nvSpPr>
          <p:cNvPr id="3" name="Rectangle 2">
            <a:extLst>
              <a:ext uri="{FF2B5EF4-FFF2-40B4-BE49-F238E27FC236}">
                <a16:creationId xmlns:a16="http://schemas.microsoft.com/office/drawing/2014/main" id="{60774FFE-6E49-4F23-8028-511AB524EC14}"/>
              </a:ext>
            </a:extLst>
          </p:cNvPr>
          <p:cNvSpPr/>
          <p:nvPr/>
        </p:nvSpPr>
        <p:spPr>
          <a:xfrm>
            <a:off x="502277" y="1179401"/>
            <a:ext cx="11410682" cy="5215915"/>
          </a:xfrm>
          <a:prstGeom prst="rect">
            <a:avLst/>
          </a:prstGeom>
        </p:spPr>
        <p:txBody>
          <a:bodyPr wrap="square">
            <a:spAutoFit/>
          </a:bodyPr>
          <a:lstStyle/>
          <a:p>
            <a:pPr algn="just">
              <a:lnSpc>
                <a:spcPct val="150000"/>
              </a:lnSpc>
              <a:spcAft>
                <a:spcPts val="800"/>
              </a:spcAft>
            </a:pPr>
            <a:r>
              <a:rPr lang="en-US" sz="1700" kern="100" dirty="0">
                <a:latin typeface="Times New Roman" panose="02020603050405020304" pitchFamily="18" charset="0"/>
                <a:ea typeface="Calibri" panose="020F0502020204030204" pitchFamily="34" charset="0"/>
                <a:cs typeface="Times New Roman" panose="02020603050405020304" pitchFamily="18" charset="0"/>
              </a:rPr>
              <a:t>Mitigating these risks requires strong cybersecurity measures, proper regulatory adherence, effective operational management, and continuous monitoring of evolving threats in the digital landscape.</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700" b="1" kern="100" dirty="0">
                <a:latin typeface="Times New Roman" panose="02020603050405020304" pitchFamily="18" charset="0"/>
                <a:ea typeface="Calibri" panose="020F0502020204030204" pitchFamily="34" charset="0"/>
                <a:cs typeface="Times New Roman" panose="02020603050405020304" pitchFamily="18" charset="0"/>
              </a:rPr>
              <a:t>1. Strengthening Cybersecurity: </a:t>
            </a:r>
            <a:r>
              <a:rPr lang="en-US" sz="1700" kern="100" dirty="0">
                <a:latin typeface="Times New Roman" panose="02020603050405020304" pitchFamily="18" charset="0"/>
                <a:ea typeface="Calibri" panose="020F0502020204030204" pitchFamily="34" charset="0"/>
                <a:cs typeface="Times New Roman" panose="02020603050405020304" pitchFamily="18" charset="0"/>
              </a:rPr>
              <a:t>Banks must invest in robust cybersecurity measures, including firewalls, encryption, and intrusion detection systems. Regular audits and penetration testing can help identify and address vulnerabilities.</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700" b="1" kern="100" dirty="0">
                <a:latin typeface="Times New Roman" panose="02020603050405020304" pitchFamily="18" charset="0"/>
                <a:ea typeface="Calibri" panose="020F0502020204030204" pitchFamily="34" charset="0"/>
                <a:cs typeface="Times New Roman" panose="02020603050405020304" pitchFamily="18" charset="0"/>
              </a:rPr>
              <a:t>2. Regulatory Compliance and Training: </a:t>
            </a:r>
            <a:r>
              <a:rPr lang="en-US" sz="1700" kern="100" dirty="0">
                <a:latin typeface="Times New Roman" panose="02020603050405020304" pitchFamily="18" charset="0"/>
                <a:ea typeface="Calibri" panose="020F0502020204030204" pitchFamily="34" charset="0"/>
                <a:cs typeface="Times New Roman" panose="02020603050405020304" pitchFamily="18" charset="0"/>
              </a:rPr>
              <a:t>Financial institutions must stay updated with evolving regulations and provide training to employees on compliance requirements. Collaboration with regulatory bodies ensures smoother adaptation to new laws.</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700" b="1" kern="100" dirty="0">
                <a:latin typeface="Times New Roman" panose="02020603050405020304" pitchFamily="18" charset="0"/>
                <a:ea typeface="Calibri" panose="020F0502020204030204" pitchFamily="34" charset="0"/>
                <a:cs typeface="Times New Roman" panose="02020603050405020304" pitchFamily="18" charset="0"/>
              </a:rPr>
              <a:t>3. Disaster Recovery and Business Continuity Planning: </a:t>
            </a:r>
            <a:r>
              <a:rPr lang="en-US" sz="1700" kern="100" dirty="0">
                <a:latin typeface="Times New Roman" panose="02020603050405020304" pitchFamily="18" charset="0"/>
                <a:ea typeface="Calibri" panose="020F0502020204030204" pitchFamily="34" charset="0"/>
                <a:cs typeface="Times New Roman" panose="02020603050405020304" pitchFamily="18" charset="0"/>
              </a:rPr>
              <a:t>Developing and testing disaster recovery plans can minimize the impact of operational failures. Banks should also have business continuity plans to ensure service availability during crises.</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1700" b="1" kern="100" dirty="0">
                <a:latin typeface="Times New Roman" panose="02020603050405020304" pitchFamily="18" charset="0"/>
                <a:ea typeface="Calibri" panose="020F0502020204030204" pitchFamily="34" charset="0"/>
                <a:cs typeface="Times New Roman" panose="02020603050405020304" pitchFamily="18" charset="0"/>
              </a:rPr>
              <a:t>4. International Collaboration: </a:t>
            </a:r>
            <a:r>
              <a:rPr lang="en-US" sz="1700" kern="100" dirty="0">
                <a:latin typeface="Times New Roman" panose="02020603050405020304" pitchFamily="18" charset="0"/>
                <a:ea typeface="Calibri" panose="020F0502020204030204" pitchFamily="34" charset="0"/>
                <a:cs typeface="Times New Roman" panose="02020603050405020304" pitchFamily="18" charset="0"/>
              </a:rPr>
              <a:t>Banks should collaborate with international organizations such as the Financial Action Task Force (FATF) to address global risks. Sharing intelligence on cyber threats and adopting standardized protocols can enhance security and efficiency.</a:t>
            </a:r>
            <a:endParaRPr lang="en-IN" sz="17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680874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A9497-2575-4593-AD3D-ABDE63F20819}"/>
              </a:ext>
            </a:extLst>
          </p:cNvPr>
          <p:cNvSpPr>
            <a:spLocks noGrp="1"/>
          </p:cNvSpPr>
          <p:nvPr>
            <p:ph type="title"/>
          </p:nvPr>
        </p:nvSpPr>
        <p:spPr>
          <a:xfrm>
            <a:off x="838200" y="596945"/>
            <a:ext cx="10515600" cy="678063"/>
          </a:xfrm>
        </p:spPr>
        <p:txBody>
          <a:bodyPr>
            <a:normAutofit/>
          </a:bodyPr>
          <a:lstStyle/>
          <a:p>
            <a:pPr algn="ctr"/>
            <a:r>
              <a:rPr lang="en-IN" sz="4000" b="1" dirty="0">
                <a:latin typeface="Times New Roman" panose="02020603050405020304" pitchFamily="18" charset="0"/>
                <a:cs typeface="Times New Roman" panose="02020603050405020304" pitchFamily="18" charset="0"/>
              </a:rPr>
              <a:t>CONCLUSION</a:t>
            </a:r>
          </a:p>
        </p:txBody>
      </p:sp>
      <p:sp>
        <p:nvSpPr>
          <p:cNvPr id="3" name="Rectangle 2">
            <a:extLst>
              <a:ext uri="{FF2B5EF4-FFF2-40B4-BE49-F238E27FC236}">
                <a16:creationId xmlns:a16="http://schemas.microsoft.com/office/drawing/2014/main" id="{072D6B95-D720-4668-AE2E-D07422480CF1}"/>
              </a:ext>
            </a:extLst>
          </p:cNvPr>
          <p:cNvSpPr/>
          <p:nvPr/>
        </p:nvSpPr>
        <p:spPr>
          <a:xfrm>
            <a:off x="1792310" y="1275008"/>
            <a:ext cx="8607380" cy="2956387"/>
          </a:xfrm>
          <a:prstGeom prst="rect">
            <a:avLst/>
          </a:prstGeom>
        </p:spPr>
        <p:txBody>
          <a:bodyPr wrap="square">
            <a:spAutoFit/>
          </a:bodyPr>
          <a:lstStyle/>
          <a:p>
            <a:pPr algn="just">
              <a:lnSpc>
                <a:spcPct val="150000"/>
              </a:lnSpc>
              <a:spcAft>
                <a:spcPts val="800"/>
              </a:spcAft>
            </a:pPr>
            <a:r>
              <a:rPr lang="en-US" kern="100" dirty="0">
                <a:latin typeface="Times New Roman" panose="02020603050405020304" pitchFamily="18" charset="0"/>
                <a:ea typeface="Calibri" panose="020F0502020204030204" pitchFamily="34" charset="0"/>
                <a:cs typeface="SimSun" panose="02010600030101010101" pitchFamily="2" charset="-122"/>
              </a:rPr>
              <a:t>E-banking has transformed the global financial landscape but comes with significant risks that require a multi-faceted approach to mitigate. By understanding these risks through the above references, banks and regulators can develop stronger frameworks to safeguard e-banking's integrity. By addressing operational, security, compliance, and reputational risks, financial institutions can build a more secure and resilient e-banking ecosystem. Collaboration among stakeholders, including governments, regulators, and financial institutions, is essential to tackle risks at both national and international levels effectively.</a:t>
            </a:r>
            <a:endParaRPr lang="en-IN" sz="1600" kern="100" dirty="0">
              <a:effectLst/>
              <a:latin typeface="Calibri" panose="020F0502020204030204" pitchFamily="34" charset="0"/>
              <a:ea typeface="Calibri" panose="020F0502020204030204" pitchFamily="34" charset="0"/>
              <a:cs typeface="SimSun" panose="02010600030101010101" pitchFamily="2" charset="-122"/>
            </a:endParaRPr>
          </a:p>
        </p:txBody>
      </p:sp>
    </p:spTree>
    <p:extLst>
      <p:ext uri="{BB962C8B-B14F-4D97-AF65-F5344CB8AC3E}">
        <p14:creationId xmlns:p14="http://schemas.microsoft.com/office/powerpoint/2010/main" val="292506249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4330B-B684-4B01-890F-C94A59625BE4}"/>
              </a:ext>
            </a:extLst>
          </p:cNvPr>
          <p:cNvSpPr>
            <a:spLocks noGrp="1"/>
          </p:cNvSpPr>
          <p:nvPr>
            <p:ph type="title"/>
          </p:nvPr>
        </p:nvSpPr>
        <p:spPr>
          <a:xfrm>
            <a:off x="838199" y="455277"/>
            <a:ext cx="10515600" cy="690943"/>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p>
        </p:txBody>
      </p:sp>
      <p:sp>
        <p:nvSpPr>
          <p:cNvPr id="4" name="Rectangle 3">
            <a:extLst>
              <a:ext uri="{FF2B5EF4-FFF2-40B4-BE49-F238E27FC236}">
                <a16:creationId xmlns:a16="http://schemas.microsoft.com/office/drawing/2014/main" id="{DB9B6887-E852-4E99-A1E9-184DF575B167}"/>
              </a:ext>
            </a:extLst>
          </p:cNvPr>
          <p:cNvSpPr/>
          <p:nvPr/>
        </p:nvSpPr>
        <p:spPr>
          <a:xfrm>
            <a:off x="427148" y="1236372"/>
            <a:ext cx="11337703" cy="54440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i="1" dirty="0">
                <a:latin typeface="Times New Roman" panose="02020603050405020304" pitchFamily="18" charset="0"/>
                <a:cs typeface="Times New Roman" panose="02020603050405020304" pitchFamily="18" charset="0"/>
              </a:rPr>
              <a:t>Basel Committee on Banking Supervision (BCBS) reports on e-banking risk management.</a:t>
            </a:r>
          </a:p>
          <a:p>
            <a:pPr marL="285750" indent="-285750" algn="just">
              <a:lnSpc>
                <a:spcPct val="150000"/>
              </a:lnSpc>
              <a:buFont typeface="Arial" panose="020B0604020202020204" pitchFamily="34" charset="0"/>
              <a:buChar char="•"/>
            </a:pPr>
            <a:r>
              <a:rPr lang="en-US" i="1" dirty="0">
                <a:latin typeface="Times New Roman" panose="02020603050405020304" pitchFamily="18" charset="0"/>
                <a:cs typeface="Times New Roman" panose="02020603050405020304" pitchFamily="18" charset="0"/>
              </a:rPr>
              <a:t>Financial Action Task Force (FATF) guidelines on combating money laundering in e-banking.</a:t>
            </a:r>
          </a:p>
          <a:p>
            <a:pPr marL="285750" indent="-285750" algn="just">
              <a:lnSpc>
                <a:spcPct val="150000"/>
              </a:lnSpc>
              <a:buFont typeface="Arial" panose="020B0604020202020204" pitchFamily="34" charset="0"/>
              <a:buChar char="•"/>
            </a:pPr>
            <a:r>
              <a:rPr lang="en-US" i="1" dirty="0">
                <a:latin typeface="Times New Roman" panose="02020603050405020304" pitchFamily="18" charset="0"/>
                <a:cs typeface="Times New Roman" panose="02020603050405020304" pitchFamily="18" charset="0"/>
              </a:rPr>
              <a:t>Case studies of cybersecurity breaches in e-banking (e.g., 2020 SolarWinds cyberattack).</a:t>
            </a:r>
          </a:p>
          <a:p>
            <a:pPr marL="285750" indent="-285750" algn="just">
              <a:lnSpc>
                <a:spcPct val="150000"/>
              </a:lnSpc>
              <a:buFont typeface="Arial" panose="020B0604020202020204" pitchFamily="34" charset="0"/>
              <a:buChar char="•"/>
            </a:pPr>
            <a:r>
              <a:rPr lang="en-US" i="1" dirty="0">
                <a:latin typeface="Times New Roman" panose="02020603050405020304" pitchFamily="18" charset="0"/>
                <a:cs typeface="Times New Roman" panose="02020603050405020304" pitchFamily="18" charset="0"/>
              </a:rPr>
              <a:t>"Operational Risk Management in Financial Institutions" by Christopher L. Culp (2010). </a:t>
            </a:r>
          </a:p>
          <a:p>
            <a:pPr marL="285750" indent="-285750" algn="just">
              <a:lnSpc>
                <a:spcPct val="150000"/>
              </a:lnSpc>
              <a:buFont typeface="Arial" panose="020B0604020202020204" pitchFamily="34" charset="0"/>
              <a:buChar char="•"/>
            </a:pPr>
            <a:r>
              <a:rPr lang="en-US" i="1" dirty="0">
                <a:latin typeface="Times New Roman" panose="02020603050405020304" pitchFamily="18" charset="0"/>
                <a:cs typeface="Times New Roman" panose="02020603050405020304" pitchFamily="18" charset="0"/>
              </a:rPr>
              <a:t>"Cybersecurity and </a:t>
            </a:r>
            <a:r>
              <a:rPr lang="en-US" i="1" dirty="0" err="1">
                <a:latin typeface="Times New Roman" panose="02020603050405020304" pitchFamily="18" charset="0"/>
                <a:cs typeface="Times New Roman" panose="02020603050405020304" pitchFamily="18" charset="0"/>
              </a:rPr>
              <a:t>Cyberrisk</a:t>
            </a:r>
            <a:r>
              <a:rPr lang="en-US" i="1" dirty="0">
                <a:latin typeface="Times New Roman" panose="02020603050405020304" pitchFamily="18" charset="0"/>
                <a:cs typeface="Times New Roman" panose="02020603050405020304" pitchFamily="18" charset="0"/>
              </a:rPr>
              <a:t> Management: Key Principles for the Financial Services Industry" by Susan M. H. M. and S. A. Finn (2018).</a:t>
            </a:r>
          </a:p>
          <a:p>
            <a:pPr marL="285750" indent="-285750" algn="just">
              <a:lnSpc>
                <a:spcPct val="150000"/>
              </a:lnSpc>
              <a:buFont typeface="Arial" panose="020B0604020202020204" pitchFamily="34" charset="0"/>
              <a:buChar char="•"/>
            </a:pPr>
            <a:r>
              <a:rPr lang="en-US" i="1" dirty="0">
                <a:latin typeface="Times New Roman" panose="02020603050405020304" pitchFamily="18" charset="0"/>
                <a:cs typeface="Times New Roman" panose="02020603050405020304" pitchFamily="18" charset="0"/>
              </a:rPr>
              <a:t>“E-Banking and Cybersecurity” by Peter W. Clarke (2007).</a:t>
            </a:r>
          </a:p>
          <a:p>
            <a:pPr marL="285750" indent="-285750" algn="just">
              <a:lnSpc>
                <a:spcPct val="150000"/>
              </a:lnSpc>
              <a:buFont typeface="Arial" panose="020B0604020202020204" pitchFamily="34" charset="0"/>
              <a:buChar char="•"/>
            </a:pPr>
            <a:r>
              <a:rPr lang="en-US" i="1" dirty="0">
                <a:latin typeface="Times New Roman" panose="02020603050405020304" pitchFamily="18" charset="0"/>
                <a:cs typeface="Times New Roman" panose="02020603050405020304" pitchFamily="18" charset="0"/>
              </a:rPr>
              <a:t>“Regulation of E-Banking and Payment Systems in the European Union: A Comparative Approach” by Oren Bar-Gill (2007).</a:t>
            </a:r>
          </a:p>
          <a:p>
            <a:pPr marL="285750" indent="-285750" algn="just">
              <a:lnSpc>
                <a:spcPct val="150000"/>
              </a:lnSpc>
              <a:buFont typeface="Arial" panose="020B0604020202020204" pitchFamily="34" charset="0"/>
              <a:buChar char="•"/>
            </a:pPr>
            <a:r>
              <a:rPr lang="en-US" i="1" dirty="0">
                <a:latin typeface="Times New Roman" panose="02020603050405020304" pitchFamily="18" charset="0"/>
                <a:cs typeface="Times New Roman" panose="02020603050405020304" pitchFamily="18" charset="0"/>
              </a:rPr>
              <a:t>“Electronic Banking: A Guide to E-Banking Regulation and Supervision” by David G. Mayes (2008).</a:t>
            </a:r>
          </a:p>
          <a:p>
            <a:pPr marL="285750" indent="-285750" algn="just">
              <a:lnSpc>
                <a:spcPct val="150000"/>
              </a:lnSpc>
              <a:buFont typeface="Arial" panose="020B0604020202020204" pitchFamily="34" charset="0"/>
              <a:buChar char="•"/>
            </a:pPr>
            <a:r>
              <a:rPr lang="en-US" i="1" dirty="0">
                <a:latin typeface="Times New Roman" panose="02020603050405020304" pitchFamily="18" charset="0"/>
                <a:cs typeface="Times New Roman" panose="02020603050405020304" pitchFamily="18" charset="0"/>
              </a:rPr>
              <a:t>"Financial Stability and E-Banking: A Global Perspective" by McKinsey &amp; Company (2013).</a:t>
            </a:r>
          </a:p>
          <a:p>
            <a:pPr marL="285750" indent="-285750" algn="just">
              <a:lnSpc>
                <a:spcPct val="150000"/>
              </a:lnSpc>
              <a:buFont typeface="Arial" panose="020B0604020202020204" pitchFamily="34" charset="0"/>
              <a:buChar char="•"/>
            </a:pPr>
            <a:r>
              <a:rPr lang="en-US" i="1" dirty="0">
                <a:latin typeface="Times New Roman" panose="02020603050405020304" pitchFamily="18" charset="0"/>
                <a:cs typeface="Times New Roman" panose="02020603050405020304" pitchFamily="18" charset="0"/>
              </a:rPr>
              <a:t>"The Legal Aspects of E-Banking" by M. A. Clarke and R. H. McLean (2010).</a:t>
            </a:r>
          </a:p>
          <a:p>
            <a:pPr marL="285750" indent="-285750" algn="just">
              <a:lnSpc>
                <a:spcPct val="150000"/>
              </a:lnSpc>
              <a:buFont typeface="Arial" panose="020B0604020202020204" pitchFamily="34" charset="0"/>
              <a:buChar char="•"/>
            </a:pPr>
            <a:r>
              <a:rPr lang="en-US" i="1" dirty="0">
                <a:latin typeface="Times New Roman" panose="02020603050405020304" pitchFamily="18" charset="0"/>
                <a:cs typeface="Times New Roman" panose="02020603050405020304" pitchFamily="18" charset="0"/>
              </a:rPr>
              <a:t>“Legal Risks in Electronic Banking” by K. G. </a:t>
            </a:r>
            <a:r>
              <a:rPr lang="en-US" i="1" dirty="0" err="1">
                <a:latin typeface="Times New Roman" panose="02020603050405020304" pitchFamily="18" charset="0"/>
                <a:cs typeface="Times New Roman" panose="02020603050405020304" pitchFamily="18" charset="0"/>
              </a:rPr>
              <a:t>O’Doherty</a:t>
            </a:r>
            <a:r>
              <a:rPr lang="en-US" i="1" dirty="0">
                <a:latin typeface="Times New Roman" panose="02020603050405020304" pitchFamily="18" charset="0"/>
                <a:cs typeface="Times New Roman" panose="02020603050405020304" pitchFamily="18" charset="0"/>
              </a:rPr>
              <a:t> (2009).</a:t>
            </a:r>
          </a:p>
        </p:txBody>
      </p:sp>
    </p:spTree>
    <p:extLst>
      <p:ext uri="{BB962C8B-B14F-4D97-AF65-F5344CB8AC3E}">
        <p14:creationId xmlns:p14="http://schemas.microsoft.com/office/powerpoint/2010/main" val="125091518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36CC8-D18E-43A9-8FE5-D97052579B53}"/>
              </a:ext>
            </a:extLst>
          </p:cNvPr>
          <p:cNvSpPr>
            <a:spLocks noGrp="1"/>
          </p:cNvSpPr>
          <p:nvPr>
            <p:ph type="title"/>
          </p:nvPr>
        </p:nvSpPr>
        <p:spPr>
          <a:xfrm>
            <a:off x="3876541" y="2766218"/>
            <a:ext cx="3626476"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 </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159326948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Metropolitan</Template>
  <TotalTime>22</TotalTime>
  <Words>2335</Words>
  <Application>Microsoft Office PowerPoint</Application>
  <PresentationFormat>Widescreen</PresentationFormat>
  <Paragraphs>96</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SimSun</vt:lpstr>
      <vt:lpstr>Arial</vt:lpstr>
      <vt:lpstr>Calibri</vt:lpstr>
      <vt:lpstr>Calibri Light</vt:lpstr>
      <vt:lpstr>Symbol</vt:lpstr>
      <vt:lpstr>Times New Roman</vt:lpstr>
      <vt:lpstr>Metropolitan</vt:lpstr>
      <vt:lpstr>ANALYSIS OF RISK IN E-BANKING AT NATIONAL AND INTERNATIONAL LEVELS</vt:lpstr>
      <vt:lpstr>ABSTRACT</vt:lpstr>
      <vt:lpstr>INTRODUCTION</vt:lpstr>
      <vt:lpstr>REVIEW OF LITERATURE</vt:lpstr>
      <vt:lpstr>TYPES OF RISKS IN E-BANKING</vt:lpstr>
      <vt:lpstr>PowerPoint Presentation</vt:lpstr>
      <vt:lpstr>PowerPoint Presentation</vt:lpstr>
      <vt:lpstr>RISK IN E-BANKING AT NATIONAL AND INTERNATIONAL LEVEL</vt:lpstr>
      <vt:lpstr>COMPARISON OF TYPES OF RISKS IN E-BANKING AT NATIONAL AND INTERNATIONAL LEVELS</vt:lpstr>
      <vt:lpstr>MITIGATION STRATEGIES</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ANALYSIS OF RISK IN E-BANKING AT NATIONAL AND INTERNATIONAL LEVELS</dc:title>
  <dc:creator>qwe</dc:creator>
  <cp:lastModifiedBy>qwe</cp:lastModifiedBy>
  <cp:revision>63</cp:revision>
  <dcterms:created xsi:type="dcterms:W3CDTF">2025-01-16T12:26:26Z</dcterms:created>
  <dcterms:modified xsi:type="dcterms:W3CDTF">2025-01-16T12:48:45Z</dcterms:modified>
</cp:coreProperties>
</file>