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09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781261AD-35E3-4280-962D-8CA26AD7B574}"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3718363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781261AD-35E3-4280-962D-8CA26AD7B574}"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1487374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1261AD-35E3-4280-962D-8CA26AD7B574}"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1706207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781261AD-35E3-4280-962D-8CA26AD7B574}" type="datetimeFigureOut">
              <a:rPr lang="en-IN" smtClean="0"/>
              <a:t>22-01-2025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967150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781261AD-35E3-4280-962D-8CA26AD7B574}" type="datetimeFigureOut">
              <a:rPr lang="en-IN" smtClean="0"/>
              <a:t>22-01-2025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587791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781261AD-35E3-4280-962D-8CA26AD7B574}" type="datetimeFigureOut">
              <a:rPr lang="en-IN" smtClean="0"/>
              <a:t>22-01-2025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308709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1261AD-35E3-4280-962D-8CA26AD7B574}" type="datetimeFigureOut">
              <a:rPr lang="en-IN" smtClean="0"/>
              <a:t>22-01-2025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2727405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1261AD-35E3-4280-962D-8CA26AD7B574}" type="datetimeFigureOut">
              <a:rPr lang="en-IN" smtClean="0"/>
              <a:t>22-01-2025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2161622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1261AD-35E3-4280-962D-8CA26AD7B574}" type="datetimeFigureOut">
              <a:rPr lang="en-IN" smtClean="0"/>
              <a:t>22-01-2025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2054029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781261AD-35E3-4280-962D-8CA26AD7B574}"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1494832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781261AD-35E3-4280-962D-8CA26AD7B574}" type="datetimeFigureOut">
              <a:rPr lang="en-IN" smtClean="0"/>
              <a:t>22-01-2025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A4222DA-D023-4055-B76D-4C22CCDD9342}" type="slidenum">
              <a:rPr lang="en-IN" smtClean="0"/>
              <a:t>‹#›</a:t>
            </a:fld>
            <a:endParaRPr lang="en-IN"/>
          </a:p>
        </p:txBody>
      </p:sp>
    </p:spTree>
    <p:extLst>
      <p:ext uri="{BB962C8B-B14F-4D97-AF65-F5344CB8AC3E}">
        <p14:creationId xmlns:p14="http://schemas.microsoft.com/office/powerpoint/2010/main" val="1934476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1261AD-35E3-4280-962D-8CA26AD7B574}" type="datetimeFigureOut">
              <a:rPr lang="en-IN" smtClean="0"/>
              <a:t>22-01-2025</a:t>
            </a:fld>
            <a:endParaRPr lang="en-I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4222DA-D023-4055-B76D-4C22CCDD9342}" type="slidenum">
              <a:rPr lang="en-IN" smtClean="0"/>
              <a:t>‹#›</a:t>
            </a:fld>
            <a:endParaRPr lang="en-IN"/>
          </a:p>
        </p:txBody>
      </p:sp>
    </p:spTree>
    <p:extLst>
      <p:ext uri="{BB962C8B-B14F-4D97-AF65-F5344CB8AC3E}">
        <p14:creationId xmlns:p14="http://schemas.microsoft.com/office/powerpoint/2010/main" val="27244447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94" y="0"/>
            <a:ext cx="929635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685800" y="1484785"/>
            <a:ext cx="7772400" cy="2115666"/>
          </a:xfrm>
        </p:spPr>
        <p:txBody>
          <a:bodyPr>
            <a:noAutofit/>
          </a:bodyPr>
          <a:lstStyle/>
          <a:p>
            <a:r>
              <a:rPr lang="en-US" sz="3200" b="1" dirty="0" smtClean="0">
                <a:latin typeface="Times New Roman" pitchFamily="18" charset="0"/>
                <a:cs typeface="Times New Roman" pitchFamily="18" charset="0"/>
              </a:rPr>
              <a:t>Review Paper on Watermarking Algorithm for Protecting Software Code</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against Cyber-Attack</a:t>
            </a:r>
            <a:endParaRPr lang="en-IN" sz="3200" b="1" dirty="0">
              <a:latin typeface="Times New Roman" pitchFamily="18" charset="0"/>
              <a:cs typeface="Times New Roman" pitchFamily="18" charset="0"/>
            </a:endParaRPr>
          </a:p>
        </p:txBody>
      </p:sp>
      <p:sp>
        <p:nvSpPr>
          <p:cNvPr id="3" name="Subtitle 2"/>
          <p:cNvSpPr>
            <a:spLocks noGrp="1"/>
          </p:cNvSpPr>
          <p:nvPr>
            <p:ph type="subTitle" idx="1"/>
          </p:nvPr>
        </p:nvSpPr>
        <p:spPr>
          <a:xfrm>
            <a:off x="4283968" y="3861048"/>
            <a:ext cx="4600600" cy="2232248"/>
          </a:xfrm>
        </p:spPr>
        <p:txBody>
          <a:bodyPr>
            <a:normAutofit fontScale="40000" lnSpcReduction="20000"/>
          </a:bodyPr>
          <a:lstStyle/>
          <a:p>
            <a:pPr>
              <a:lnSpc>
                <a:spcPct val="170000"/>
              </a:lnSpc>
            </a:pPr>
            <a:r>
              <a:rPr lang="en-IN" b="1" dirty="0" err="1" smtClean="0">
                <a:solidFill>
                  <a:schemeClr val="tx1">
                    <a:lumMod val="95000"/>
                    <a:lumOff val="5000"/>
                  </a:schemeClr>
                </a:solidFill>
                <a:latin typeface="Times New Roman" pitchFamily="18" charset="0"/>
                <a:cs typeface="Times New Roman" pitchFamily="18" charset="0"/>
              </a:rPr>
              <a:t>Bharati</a:t>
            </a:r>
            <a:r>
              <a:rPr lang="en-IN" b="1" dirty="0" smtClean="0">
                <a:solidFill>
                  <a:schemeClr val="tx1">
                    <a:lumMod val="95000"/>
                    <a:lumOff val="5000"/>
                  </a:schemeClr>
                </a:solidFill>
                <a:latin typeface="Times New Roman" pitchFamily="18" charset="0"/>
                <a:cs typeface="Times New Roman" pitchFamily="18" charset="0"/>
              </a:rPr>
              <a:t> </a:t>
            </a:r>
            <a:r>
              <a:rPr lang="en-IN" b="1" dirty="0" err="1" smtClean="0">
                <a:solidFill>
                  <a:schemeClr val="tx1">
                    <a:lumMod val="95000"/>
                    <a:lumOff val="5000"/>
                  </a:schemeClr>
                </a:solidFill>
                <a:latin typeface="Times New Roman" pitchFamily="18" charset="0"/>
                <a:cs typeface="Times New Roman" pitchFamily="18" charset="0"/>
              </a:rPr>
              <a:t>Devidas</a:t>
            </a:r>
            <a:r>
              <a:rPr lang="en-IN" b="1" dirty="0" smtClean="0">
                <a:solidFill>
                  <a:schemeClr val="tx1">
                    <a:lumMod val="95000"/>
                    <a:lumOff val="5000"/>
                  </a:schemeClr>
                </a:solidFill>
                <a:latin typeface="Times New Roman" pitchFamily="18" charset="0"/>
                <a:cs typeface="Times New Roman" pitchFamily="18" charset="0"/>
              </a:rPr>
              <a:t> </a:t>
            </a:r>
            <a:r>
              <a:rPr lang="en-IN" b="1" dirty="0" err="1" smtClean="0">
                <a:solidFill>
                  <a:schemeClr val="tx1">
                    <a:lumMod val="95000"/>
                    <a:lumOff val="5000"/>
                  </a:schemeClr>
                </a:solidFill>
                <a:latin typeface="Times New Roman" pitchFamily="18" charset="0"/>
                <a:cs typeface="Times New Roman" pitchFamily="18" charset="0"/>
              </a:rPr>
              <a:t>Patil</a:t>
            </a:r>
            <a:r>
              <a:rPr lang="en-IN" b="1" dirty="0" smtClean="0">
                <a:solidFill>
                  <a:schemeClr val="tx1">
                    <a:lumMod val="95000"/>
                    <a:lumOff val="5000"/>
                  </a:schemeClr>
                </a:solidFill>
                <a:latin typeface="Times New Roman" pitchFamily="18" charset="0"/>
                <a:cs typeface="Times New Roman" pitchFamily="18" charset="0"/>
              </a:rPr>
              <a:t> Research scholar Department of computer science and Engineering, P.K. University, </a:t>
            </a:r>
            <a:r>
              <a:rPr lang="en-IN" b="1" dirty="0" err="1" smtClean="0">
                <a:solidFill>
                  <a:schemeClr val="tx1">
                    <a:lumMod val="95000"/>
                    <a:lumOff val="5000"/>
                  </a:schemeClr>
                </a:solidFill>
                <a:latin typeface="Times New Roman" pitchFamily="18" charset="0"/>
                <a:cs typeface="Times New Roman" pitchFamily="18" charset="0"/>
              </a:rPr>
              <a:t>Shivpuri</a:t>
            </a:r>
            <a:r>
              <a:rPr lang="en-IN" b="1" dirty="0" smtClean="0">
                <a:solidFill>
                  <a:schemeClr val="tx1">
                    <a:lumMod val="95000"/>
                    <a:lumOff val="5000"/>
                  </a:schemeClr>
                </a:solidFill>
                <a:latin typeface="Times New Roman" pitchFamily="18" charset="0"/>
                <a:cs typeface="Times New Roman" pitchFamily="18" charset="0"/>
              </a:rPr>
              <a:t>(MP), India bharatip175@gmail.com Mobile No.8805540075 Prof. </a:t>
            </a:r>
            <a:r>
              <a:rPr lang="en-IN" b="1" dirty="0" err="1" smtClean="0">
                <a:solidFill>
                  <a:schemeClr val="tx1">
                    <a:lumMod val="95000"/>
                    <a:lumOff val="5000"/>
                  </a:schemeClr>
                </a:solidFill>
                <a:latin typeface="Times New Roman" pitchFamily="18" charset="0"/>
                <a:cs typeface="Times New Roman" pitchFamily="18" charset="0"/>
              </a:rPr>
              <a:t>Dr.</a:t>
            </a:r>
            <a:r>
              <a:rPr lang="en-IN" b="1" dirty="0" smtClean="0">
                <a:solidFill>
                  <a:schemeClr val="tx1">
                    <a:lumMod val="95000"/>
                    <a:lumOff val="5000"/>
                  </a:schemeClr>
                </a:solidFill>
                <a:latin typeface="Times New Roman" pitchFamily="18" charset="0"/>
                <a:cs typeface="Times New Roman" pitchFamily="18" charset="0"/>
              </a:rPr>
              <a:t> </a:t>
            </a:r>
            <a:r>
              <a:rPr lang="en-IN" b="1" dirty="0" err="1" smtClean="0">
                <a:solidFill>
                  <a:schemeClr val="tx1">
                    <a:lumMod val="95000"/>
                    <a:lumOff val="5000"/>
                  </a:schemeClr>
                </a:solidFill>
                <a:latin typeface="Times New Roman" pitchFamily="18" charset="0"/>
                <a:cs typeface="Times New Roman" pitchFamily="18" charset="0"/>
              </a:rPr>
              <a:t>Rohita</a:t>
            </a:r>
            <a:r>
              <a:rPr lang="en-IN" b="1" dirty="0" smtClean="0">
                <a:solidFill>
                  <a:schemeClr val="tx1">
                    <a:lumMod val="95000"/>
                    <a:lumOff val="5000"/>
                  </a:schemeClr>
                </a:solidFill>
                <a:latin typeface="Times New Roman" pitchFamily="18" charset="0"/>
                <a:cs typeface="Times New Roman" pitchFamily="18" charset="0"/>
              </a:rPr>
              <a:t> </a:t>
            </a:r>
            <a:r>
              <a:rPr lang="en-IN" b="1" dirty="0" err="1" smtClean="0">
                <a:solidFill>
                  <a:schemeClr val="tx1">
                    <a:lumMod val="95000"/>
                    <a:lumOff val="5000"/>
                  </a:schemeClr>
                </a:solidFill>
                <a:latin typeface="Times New Roman" pitchFamily="18" charset="0"/>
                <a:cs typeface="Times New Roman" pitchFamily="18" charset="0"/>
              </a:rPr>
              <a:t>Yamaganti</a:t>
            </a:r>
            <a:r>
              <a:rPr lang="en-IN" b="1" dirty="0" smtClean="0">
                <a:solidFill>
                  <a:schemeClr val="tx1">
                    <a:lumMod val="95000"/>
                    <a:lumOff val="5000"/>
                  </a:schemeClr>
                </a:solidFill>
                <a:latin typeface="Times New Roman" pitchFamily="18" charset="0"/>
                <a:cs typeface="Times New Roman" pitchFamily="18" charset="0"/>
              </a:rPr>
              <a:t> Research Supervisor Department of computer science and Engineering, P.K. University, </a:t>
            </a:r>
            <a:r>
              <a:rPr lang="en-IN" b="1" dirty="0" err="1" smtClean="0">
                <a:solidFill>
                  <a:schemeClr val="tx1">
                    <a:lumMod val="95000"/>
                    <a:lumOff val="5000"/>
                  </a:schemeClr>
                </a:solidFill>
                <a:latin typeface="Times New Roman" pitchFamily="18" charset="0"/>
                <a:cs typeface="Times New Roman" pitchFamily="18" charset="0"/>
              </a:rPr>
              <a:t>Shivpuri</a:t>
            </a:r>
            <a:r>
              <a:rPr lang="en-IN" b="1" dirty="0" smtClean="0">
                <a:solidFill>
                  <a:schemeClr val="tx1">
                    <a:lumMod val="95000"/>
                    <a:lumOff val="5000"/>
                  </a:schemeClr>
                </a:solidFill>
                <a:latin typeface="Times New Roman" pitchFamily="18" charset="0"/>
                <a:cs typeface="Times New Roman" pitchFamily="18" charset="0"/>
              </a:rPr>
              <a:t> (MP), India Mobile No.9700300725</a:t>
            </a:r>
            <a:endParaRPr lang="en-IN" b="1" dirty="0">
              <a:solidFill>
                <a:schemeClr val="tx1">
                  <a:lumMod val="95000"/>
                  <a:lumOff val="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5474426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94" y="0"/>
            <a:ext cx="929635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INTRODUCTION </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251520" y="1600200"/>
            <a:ext cx="8640960" cy="4997152"/>
          </a:xfrm>
        </p:spPr>
        <p:txBody>
          <a:bodyPr>
            <a:noAutofit/>
          </a:bodyPr>
          <a:lstStyle/>
          <a:p>
            <a:pPr algn="just">
              <a:lnSpc>
                <a:spcPct val="150000"/>
              </a:lnSpc>
            </a:pPr>
            <a:r>
              <a:rPr lang="en-US" sz="1800" dirty="0" smtClean="0">
                <a:latin typeface="Times New Roman" pitchFamily="18" charset="0"/>
                <a:cs typeface="Times New Roman" pitchFamily="18" charset="0"/>
              </a:rPr>
              <a:t>In today’s digital era, software is integral to our daily lives, powering everything from our smartphones to critical infrastructure. However, with the widespread distribution of software, concerns about copyright infringement and unauthorized modifications are growing. Traditional methods like code obfuscation often fall short in providing comprehensive protection. </a:t>
            </a:r>
          </a:p>
          <a:p>
            <a:pPr algn="just">
              <a:lnSpc>
                <a:spcPct val="150000"/>
              </a:lnSpc>
            </a:pPr>
            <a:r>
              <a:rPr lang="en-US" sz="1800" dirty="0" smtClean="0">
                <a:latin typeface="Times New Roman" pitchFamily="18" charset="0"/>
                <a:cs typeface="Times New Roman" pitchFamily="18" charset="0"/>
              </a:rPr>
              <a:t>This is where source code watermarking comes into play, offering a robust solution to enhance software security. In the past, being able to download open-source code or clone it and then subsequently modify it, encouraged development of software without authorization. Often, developers and organizations mentioned the copyright of the open source, at the most. </a:t>
            </a: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1747084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94" y="0"/>
            <a:ext cx="929635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706090"/>
          </a:xfrm>
        </p:spPr>
        <p:txBody>
          <a:bodyPr>
            <a:normAutofit/>
          </a:bodyPr>
          <a:lstStyle/>
          <a:p>
            <a:r>
              <a:rPr lang="en-US" sz="4000" b="1" dirty="0" smtClean="0">
                <a:latin typeface="Times New Roman" pitchFamily="18" charset="0"/>
                <a:cs typeface="Times New Roman" pitchFamily="18" charset="0"/>
              </a:rPr>
              <a:t>PROCESS OF WATERMARKING</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79512" y="1412776"/>
            <a:ext cx="5616624" cy="5328592"/>
          </a:xfrm>
        </p:spPr>
        <p:txBody>
          <a:bodyPr>
            <a:normAutofit/>
          </a:bodyPr>
          <a:lstStyle/>
          <a:p>
            <a:pPr algn="just">
              <a:lnSpc>
                <a:spcPct val="150000"/>
              </a:lnSpc>
            </a:pPr>
            <a:r>
              <a:rPr lang="en-US" sz="1800" dirty="0" smtClean="0">
                <a:latin typeface="Times New Roman" pitchFamily="18" charset="0"/>
                <a:cs typeface="Times New Roman" pitchFamily="18" charset="0"/>
              </a:rPr>
              <a:t>Implementing watermarking involves several steps: </a:t>
            </a:r>
          </a:p>
          <a:p>
            <a:pPr algn="just">
              <a:lnSpc>
                <a:spcPct val="150000"/>
              </a:lnSpc>
            </a:pPr>
            <a:r>
              <a:rPr lang="en-US" sz="1800" dirty="0" smtClean="0">
                <a:latin typeface="Times New Roman" pitchFamily="18" charset="0"/>
                <a:cs typeface="Times New Roman" pitchFamily="18" charset="0"/>
              </a:rPr>
              <a:t>Embedding: Inserting the watermark into the source code. This can be done at various stages of the development lifecycle. </a:t>
            </a:r>
          </a:p>
          <a:p>
            <a:pPr algn="just">
              <a:lnSpc>
                <a:spcPct val="150000"/>
              </a:lnSpc>
            </a:pPr>
            <a:r>
              <a:rPr lang="en-US" sz="1800" dirty="0" smtClean="0">
                <a:latin typeface="Times New Roman" pitchFamily="18" charset="0"/>
                <a:cs typeface="Times New Roman" pitchFamily="18" charset="0"/>
              </a:rPr>
              <a:t>Compilation: Converting the watermarked source code into executable form. </a:t>
            </a:r>
          </a:p>
          <a:p>
            <a:pPr algn="just">
              <a:lnSpc>
                <a:spcPct val="150000"/>
              </a:lnSpc>
            </a:pPr>
            <a:r>
              <a:rPr lang="en-US" sz="1800" dirty="0" smtClean="0">
                <a:latin typeface="Times New Roman" pitchFamily="18" charset="0"/>
                <a:cs typeface="Times New Roman" pitchFamily="18" charset="0"/>
              </a:rPr>
              <a:t>Distribution: Distributing the software with the embedded watermark. </a:t>
            </a:r>
          </a:p>
          <a:p>
            <a:pPr algn="just">
              <a:lnSpc>
                <a:spcPct val="150000"/>
              </a:lnSpc>
            </a:pPr>
            <a:r>
              <a:rPr lang="en-US" sz="1800" dirty="0" smtClean="0">
                <a:latin typeface="Times New Roman" pitchFamily="18" charset="0"/>
                <a:cs typeface="Times New Roman" pitchFamily="18" charset="0"/>
              </a:rPr>
              <a:t>Verification: Detecting and verifying the watermark in the distributed software to ensure integrity and ownership. Following figure 1 shows watermark embedding Process </a:t>
            </a:r>
            <a:endParaRPr lang="en-IN" sz="1800" dirty="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934" y="1573941"/>
            <a:ext cx="3132541" cy="4519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7475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94" y="0"/>
            <a:ext cx="929635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634082"/>
          </a:xfrm>
        </p:spPr>
        <p:txBody>
          <a:bodyPr>
            <a:normAutofit fontScale="90000"/>
          </a:bodyPr>
          <a:lstStyle/>
          <a:p>
            <a:r>
              <a:rPr lang="en-US" sz="4000" b="1" dirty="0" smtClean="0">
                <a:latin typeface="Times New Roman" pitchFamily="18" charset="0"/>
                <a:cs typeface="Times New Roman" pitchFamily="18" charset="0"/>
              </a:rPr>
              <a:t>LITERATURE REVIEW</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79512" y="1340768"/>
            <a:ext cx="8784976" cy="5328592"/>
          </a:xfrm>
        </p:spPr>
        <p:txBody>
          <a:bodyPr>
            <a:normAutofit fontScale="77500" lnSpcReduction="20000"/>
          </a:bodyPr>
          <a:lstStyle/>
          <a:p>
            <a:pPr marL="0" indent="0" algn="just">
              <a:lnSpc>
                <a:spcPct val="150000"/>
              </a:lnSpc>
              <a:buNone/>
            </a:pPr>
            <a:r>
              <a:rPr lang="en-US" sz="2100" dirty="0" smtClean="0">
                <a:latin typeface="Times New Roman" pitchFamily="18" charset="0"/>
                <a:cs typeface="Times New Roman" pitchFamily="18" charset="0"/>
              </a:rPr>
              <a:t>There are several watermarking techniques, each with its own strengths and applications. Watermarking techniques can be based on three major categories, based on robustness &amp; embedding techniques. Here we shall consider based on embedding techniques, these are the following:</a:t>
            </a:r>
          </a:p>
          <a:p>
            <a:pPr marL="0" indent="0" algn="just">
              <a:lnSpc>
                <a:spcPct val="150000"/>
              </a:lnSpc>
              <a:buNone/>
            </a:pPr>
            <a:r>
              <a:rPr lang="en-US" sz="2300" dirty="0" smtClean="0">
                <a:latin typeface="Times New Roman" pitchFamily="18" charset="0"/>
                <a:cs typeface="Times New Roman" pitchFamily="18" charset="0"/>
              </a:rPr>
              <a:t>3.1 Static Watermarking: Embeds the watermark into the code structure, making it a part of the compiled program. This method is highly resilient against reverse engineering. This technique hides a watermark within the source code by introducing a fake expression, assigned to a new local variable. The watermark is identified by this variable’s unique name [1,2]. How It Works:  The watermark is represented as a numeric value, divided into two-digit segments.  These segments are embedded into the program by modifying existing constants in the code.  The watermark is encoded in the sum of these altered constants. </a:t>
            </a:r>
          </a:p>
          <a:p>
            <a:pPr marL="0" indent="0" algn="just">
              <a:lnSpc>
                <a:spcPct val="150000"/>
              </a:lnSpc>
              <a:buNone/>
            </a:pPr>
            <a:r>
              <a:rPr lang="en-US" sz="2300" dirty="0" smtClean="0">
                <a:latin typeface="Times New Roman" pitchFamily="18" charset="0"/>
                <a:cs typeface="Times New Roman" pitchFamily="18" charset="0"/>
              </a:rPr>
              <a:t>3.2 Zero-Digital Watermarking Zero watermarking is a unique method that protects code without altering it. Instead of embedding visible marks, it analyzes the code to identify key features like its structure and meaning and mathematically converts these features into a “watermark.” This watermark is stored separately, leaving the original code untouched [3]. </a:t>
            </a:r>
            <a:endParaRPr lang="en-IN" sz="2300" dirty="0">
              <a:latin typeface="Times New Roman" pitchFamily="18" charset="0"/>
              <a:cs typeface="Times New Roman" pitchFamily="18" charset="0"/>
            </a:endParaRPr>
          </a:p>
        </p:txBody>
      </p:sp>
    </p:spTree>
    <p:extLst>
      <p:ext uri="{BB962C8B-B14F-4D97-AF65-F5344CB8AC3E}">
        <p14:creationId xmlns:p14="http://schemas.microsoft.com/office/powerpoint/2010/main" val="4176988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94" y="0"/>
            <a:ext cx="929635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Common Types of Cyber Attacks</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07504" y="1600200"/>
            <a:ext cx="8784976" cy="4997152"/>
          </a:xfrm>
        </p:spPr>
        <p:txBody>
          <a:bodyPr>
            <a:normAutofit lnSpcReduction="10000"/>
          </a:bodyPr>
          <a:lstStyle/>
          <a:p>
            <a:pPr algn="just">
              <a:lnSpc>
                <a:spcPct val="150000"/>
              </a:lnSpc>
            </a:pPr>
            <a:r>
              <a:rPr lang="en-US" sz="1800" dirty="0" smtClean="0">
                <a:latin typeface="Times New Roman" pitchFamily="18" charset="0"/>
                <a:cs typeface="Times New Roman" pitchFamily="18" charset="0"/>
              </a:rPr>
              <a:t>Malware: A malware </a:t>
            </a:r>
            <a:r>
              <a:rPr lang="en-US" sz="1800" dirty="0" err="1" smtClean="0">
                <a:latin typeface="Times New Roman" pitchFamily="18" charset="0"/>
                <a:cs typeface="Times New Roman" pitchFamily="18" charset="0"/>
              </a:rPr>
              <a:t>cyberattack</a:t>
            </a:r>
            <a:r>
              <a:rPr lang="en-US" sz="1800" dirty="0" smtClean="0">
                <a:latin typeface="Times New Roman" pitchFamily="18" charset="0"/>
                <a:cs typeface="Times New Roman" pitchFamily="18" charset="0"/>
              </a:rPr>
              <a:t> involves malicious code used to infiltrate and compromise a computer system, network, or device without the owner’s consent. Many users are familiar with viruses, but others include worms, </a:t>
            </a:r>
            <a:r>
              <a:rPr lang="en-US" sz="1800" dirty="0" err="1" smtClean="0">
                <a:latin typeface="Times New Roman" pitchFamily="18" charset="0"/>
                <a:cs typeface="Times New Roman" pitchFamily="18" charset="0"/>
              </a:rPr>
              <a:t>trojans</a:t>
            </a:r>
            <a:r>
              <a:rPr lang="en-US" sz="1800" dirty="0" smtClean="0">
                <a:latin typeface="Times New Roman" pitchFamily="18" charset="0"/>
                <a:cs typeface="Times New Roman" pitchFamily="18" charset="0"/>
              </a:rPr>
              <a:t>, and ransomware. Once installed on a host device, malware is programmed to spread to other areas. Its damage can range from minor inconveniences to severe data breaches and financial losses[5]. </a:t>
            </a:r>
          </a:p>
          <a:p>
            <a:pPr algn="just">
              <a:lnSpc>
                <a:spcPct val="150000"/>
              </a:lnSpc>
            </a:pPr>
            <a:r>
              <a:rPr lang="en-US" sz="1800" dirty="0" smtClean="0">
                <a:latin typeface="Times New Roman" pitchFamily="18" charset="0"/>
                <a:cs typeface="Times New Roman" pitchFamily="18" charset="0"/>
              </a:rPr>
              <a:t>Phishing and Spear Phishing: Spear phishing is a more targeted form in which an email is customized for specific individuals or organizations using personal details to appear more convincing. An example might be a request from the CFO to someone in accounts payable to perform a financial transaction by clicking a link or someone receiving a shared file from their boss that they are to click on to open. These tailored approaches make spear phishing attacks particularly deceptive and potentially more successful than broader phishing attempts [5]</a:t>
            </a: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3304951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94" y="0"/>
            <a:ext cx="929635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188640"/>
            <a:ext cx="8579296" cy="1008112"/>
          </a:xfrm>
        </p:spPr>
        <p:txBody>
          <a:bodyPr>
            <a:noAutofit/>
          </a:bodyPr>
          <a:lstStyle/>
          <a:p>
            <a:r>
              <a:rPr lang="en-US" sz="4000" dirty="0" smtClean="0">
                <a:latin typeface="Times New Roman" pitchFamily="18" charset="0"/>
                <a:cs typeface="Times New Roman" pitchFamily="18" charset="0"/>
              </a:rPr>
              <a:t>Different Strategies to Prevent Cyber Attacks</a:t>
            </a:r>
            <a:endParaRPr lang="en-IN" sz="4000" dirty="0">
              <a:latin typeface="Times New Roman" pitchFamily="18" charset="0"/>
              <a:cs typeface="Times New Roman" pitchFamily="18" charset="0"/>
            </a:endParaRPr>
          </a:p>
        </p:txBody>
      </p:sp>
      <p:sp>
        <p:nvSpPr>
          <p:cNvPr id="3" name="Content Placeholder 2"/>
          <p:cNvSpPr>
            <a:spLocks noGrp="1"/>
          </p:cNvSpPr>
          <p:nvPr>
            <p:ph idx="1"/>
          </p:nvPr>
        </p:nvSpPr>
        <p:spPr>
          <a:xfrm>
            <a:off x="179512" y="1600200"/>
            <a:ext cx="8568952" cy="5069160"/>
          </a:xfrm>
        </p:spPr>
        <p:txBody>
          <a:bodyPr>
            <a:normAutofit lnSpcReduction="10000"/>
          </a:bodyPr>
          <a:lstStyle/>
          <a:p>
            <a:pPr algn="just">
              <a:lnSpc>
                <a:spcPct val="150000"/>
              </a:lnSpc>
            </a:pPr>
            <a:r>
              <a:rPr lang="en-US" sz="1800" dirty="0" smtClean="0">
                <a:latin typeface="Times New Roman" pitchFamily="18" charset="0"/>
                <a:cs typeface="Times New Roman" pitchFamily="18" charset="0"/>
              </a:rPr>
              <a:t>Below are some strategies outlining how to avoid cyber-attacks. There are many ways to prevent cyber-attacks, and when implemented collectively, they will help create a multilayer strategy that will significantly contribute to cyber-attack protection [7]: </a:t>
            </a:r>
          </a:p>
          <a:p>
            <a:pPr algn="just">
              <a:lnSpc>
                <a:spcPct val="150000"/>
              </a:lnSpc>
            </a:pPr>
            <a:r>
              <a:rPr lang="en-US" sz="1800" dirty="0" smtClean="0">
                <a:latin typeface="Times New Roman" pitchFamily="18" charset="0"/>
                <a:cs typeface="Times New Roman" pitchFamily="18" charset="0"/>
              </a:rPr>
              <a:t>Use Strong, Unique Passwords: The first step in preventing unauthorized access is creating strong, unique passwords. A strong password should include a mix of upper- and lower-case letters, numbers, and special characters. It would be best to consider using a password manager to securely store and generate complex passwords to reduce the risk of password reuse. </a:t>
            </a:r>
          </a:p>
          <a:p>
            <a:pPr algn="just">
              <a:lnSpc>
                <a:spcPct val="150000"/>
              </a:lnSpc>
            </a:pPr>
            <a:r>
              <a:rPr lang="en-US" sz="1800" dirty="0" smtClean="0">
                <a:latin typeface="Times New Roman" pitchFamily="18" charset="0"/>
                <a:cs typeface="Times New Roman" pitchFamily="18" charset="0"/>
              </a:rPr>
              <a:t>Enable Multi-Factor Authentication (MFA): Multi-factor authentication adds an extra layer of security by requiring two or more verification methods to access an account. These typically include something you know (password), something you have (smartphone or security token), and/or something you are (biometric data).</a:t>
            </a: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31301288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94" y="0"/>
            <a:ext cx="929635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CONCLUSION</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251520" y="1600200"/>
            <a:ext cx="8640960" cy="4925144"/>
          </a:xfrm>
        </p:spPr>
        <p:txBody>
          <a:bodyPr>
            <a:normAutofit/>
          </a:bodyPr>
          <a:lstStyle/>
          <a:p>
            <a:pPr algn="just">
              <a:lnSpc>
                <a:spcPct val="150000"/>
              </a:lnSpc>
            </a:pPr>
            <a:r>
              <a:rPr lang="en-US" sz="1800" dirty="0" smtClean="0">
                <a:latin typeface="Times New Roman" pitchFamily="18" charset="0"/>
                <a:cs typeface="Times New Roman" pitchFamily="18" charset="0"/>
              </a:rPr>
              <a:t>In this paper we have discuss different types of watermarking technique such as static, Dynamic and zero watermarking. Along with that we discuss Cyber </a:t>
            </a:r>
            <a:r>
              <a:rPr lang="en-US" sz="1800" dirty="0" err="1" smtClean="0">
                <a:latin typeface="Times New Roman" pitchFamily="18" charset="0"/>
                <a:cs typeface="Times New Roman" pitchFamily="18" charset="0"/>
              </a:rPr>
              <a:t>attcks</a:t>
            </a:r>
            <a:r>
              <a:rPr lang="en-US" sz="1800" dirty="0" smtClean="0">
                <a:latin typeface="Times New Roman" pitchFamily="18" charset="0"/>
                <a:cs typeface="Times New Roman" pitchFamily="18" charset="0"/>
              </a:rPr>
              <a:t> and its different types. Source code watermarking is a powerful tool in the arsenal of software security. By embedding unique markers into the code, developers can protect their intellectual property, ensure traceability, and detect tampering. In this work, we proposed </a:t>
            </a:r>
            <a:r>
              <a:rPr lang="en-US" sz="1800" dirty="0" err="1" smtClean="0">
                <a:latin typeface="Times New Roman" pitchFamily="18" charset="0"/>
                <a:cs typeface="Times New Roman" pitchFamily="18" charset="0"/>
              </a:rPr>
              <a:t>KeySplitWatermark</a:t>
            </a:r>
            <a:r>
              <a:rPr lang="en-US" sz="1800" dirty="0" smtClean="0">
                <a:latin typeface="Times New Roman" pitchFamily="18" charset="0"/>
                <a:cs typeface="Times New Roman" pitchFamily="18" charset="0"/>
              </a:rPr>
              <a:t>, a novel zero watermarking approach to protect software code against cyber-attacks. The algorithm is blind and adds watermark logically into the code using the inherent properties of code and provides a robust solution.</a:t>
            </a: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2250190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94" y="0"/>
            <a:ext cx="929635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706090"/>
          </a:xfrm>
        </p:spPr>
        <p:txBody>
          <a:bodyPr>
            <a:normAutofit/>
          </a:bodyPr>
          <a:lstStyle/>
          <a:p>
            <a:r>
              <a:rPr lang="en-US" sz="4000" b="1" dirty="0" smtClean="0">
                <a:latin typeface="Times New Roman" pitchFamily="18" charset="0"/>
                <a:cs typeface="Times New Roman" pitchFamily="18" charset="0"/>
              </a:rPr>
              <a:t>REFERENCES</a:t>
            </a:r>
            <a:endParaRPr lang="en-IN"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79512" y="1600200"/>
            <a:ext cx="8712968" cy="4925144"/>
          </a:xfrm>
        </p:spPr>
        <p:txBody>
          <a:bodyPr>
            <a:normAutofit fontScale="92500" lnSpcReduction="10000"/>
          </a:bodyPr>
          <a:lstStyle/>
          <a:p>
            <a:pPr marL="0" indent="0" algn="just">
              <a:lnSpc>
                <a:spcPct val="150000"/>
              </a:lnSpc>
              <a:buNone/>
            </a:pPr>
            <a:r>
              <a:rPr lang="en-IN" sz="1800" dirty="0" smtClean="0">
                <a:latin typeface="Times New Roman" pitchFamily="18" charset="0"/>
                <a:cs typeface="Times New Roman" pitchFamily="18" charset="0"/>
              </a:rPr>
              <a:t>[1] A. R. </a:t>
            </a:r>
            <a:r>
              <a:rPr lang="en-IN" sz="1800" dirty="0" err="1" smtClean="0">
                <a:latin typeface="Times New Roman" pitchFamily="18" charset="0"/>
                <a:cs typeface="Times New Roman" pitchFamily="18" charset="0"/>
              </a:rPr>
              <a:t>Javed</a:t>
            </a:r>
            <a:r>
              <a:rPr lang="en-IN" sz="1800" dirty="0" smtClean="0">
                <a:latin typeface="Times New Roman" pitchFamily="18" charset="0"/>
                <a:cs typeface="Times New Roman" pitchFamily="18" charset="0"/>
              </a:rPr>
              <a:t>, M. O. Beg, M. </a:t>
            </a:r>
            <a:r>
              <a:rPr lang="en-IN" sz="1800" dirty="0" err="1" smtClean="0">
                <a:latin typeface="Times New Roman" pitchFamily="18" charset="0"/>
                <a:cs typeface="Times New Roman" pitchFamily="18" charset="0"/>
              </a:rPr>
              <a:t>Asim</a:t>
            </a:r>
            <a:r>
              <a:rPr lang="en-IN" sz="1800" dirty="0" smtClean="0">
                <a:latin typeface="Times New Roman" pitchFamily="18" charset="0"/>
                <a:cs typeface="Times New Roman" pitchFamily="18" charset="0"/>
              </a:rPr>
              <a:t>, T. Baker, and A. H. Al-</a:t>
            </a:r>
            <a:r>
              <a:rPr lang="en-IN" sz="1800" dirty="0" err="1" smtClean="0">
                <a:latin typeface="Times New Roman" pitchFamily="18" charset="0"/>
                <a:cs typeface="Times New Roman" pitchFamily="18" charset="0"/>
              </a:rPr>
              <a:t>Bayatti</a:t>
            </a:r>
            <a:r>
              <a:rPr lang="en-IN" sz="1800" dirty="0" smtClean="0">
                <a:latin typeface="Times New Roman" pitchFamily="18" charset="0"/>
                <a:cs typeface="Times New Roman" pitchFamily="18" charset="0"/>
              </a:rPr>
              <a:t>, “Detecting motion-based side-channel attack using smart phone keystrokes”, J. Ambient </a:t>
            </a:r>
            <a:r>
              <a:rPr lang="en-IN" sz="1800" dirty="0" err="1" smtClean="0">
                <a:latin typeface="Times New Roman" pitchFamily="18" charset="0"/>
                <a:cs typeface="Times New Roman" pitchFamily="18" charset="0"/>
              </a:rPr>
              <a:t>Intell</a:t>
            </a:r>
            <a:r>
              <a:rPr lang="en-IN" sz="1800" dirty="0" smtClean="0">
                <a:latin typeface="Times New Roman" pitchFamily="18" charset="0"/>
                <a:cs typeface="Times New Roman" pitchFamily="18" charset="0"/>
              </a:rPr>
              <a:t>. Humanized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pp. 114, Feb. 2020. </a:t>
            </a:r>
          </a:p>
          <a:p>
            <a:pPr marL="0" indent="0" algn="just">
              <a:lnSpc>
                <a:spcPct val="150000"/>
              </a:lnSpc>
              <a:buNone/>
            </a:pPr>
            <a:r>
              <a:rPr lang="en-IN" sz="1800" dirty="0" smtClean="0">
                <a:latin typeface="Times New Roman" pitchFamily="18" charset="0"/>
                <a:cs typeface="Times New Roman" pitchFamily="18" charset="0"/>
              </a:rPr>
              <a:t>[2] A. K. </a:t>
            </a:r>
            <a:r>
              <a:rPr lang="en-IN" sz="1800" dirty="0" err="1" smtClean="0">
                <a:latin typeface="Times New Roman" pitchFamily="18" charset="0"/>
                <a:cs typeface="Times New Roman" pitchFamily="18" charset="0"/>
              </a:rPr>
              <a:t>Abdulrahman</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Ozturk</a:t>
            </a:r>
            <a:r>
              <a:rPr lang="en-IN" sz="1800" dirty="0" smtClean="0">
                <a:latin typeface="Times New Roman" pitchFamily="18" charset="0"/>
                <a:cs typeface="Times New Roman" pitchFamily="18" charset="0"/>
              </a:rPr>
              <a:t>, “A novel hybrid DCT and DWT based robust watermarking algorithm for </a:t>
            </a:r>
            <a:r>
              <a:rPr lang="en-IN" sz="1800" dirty="0" err="1" smtClean="0">
                <a:latin typeface="Times New Roman" pitchFamily="18" charset="0"/>
                <a:cs typeface="Times New Roman" pitchFamily="18" charset="0"/>
              </a:rPr>
              <a:t>color</a:t>
            </a:r>
            <a:r>
              <a:rPr lang="en-IN" sz="1800" dirty="0" smtClean="0">
                <a:latin typeface="Times New Roman" pitchFamily="18" charset="0"/>
                <a:cs typeface="Times New Roman" pitchFamily="18" charset="0"/>
              </a:rPr>
              <a:t> images”, Multimedia Tools Appl., vol. 78, no. 12, pp. 1702717049, Jun. 2019. </a:t>
            </a:r>
          </a:p>
          <a:p>
            <a:pPr marL="0" indent="0" algn="just">
              <a:lnSpc>
                <a:spcPct val="150000"/>
              </a:lnSpc>
              <a:buNone/>
            </a:pPr>
            <a:r>
              <a:rPr lang="en-IN" sz="1800" dirty="0" smtClean="0">
                <a:latin typeface="Times New Roman" pitchFamily="18" charset="0"/>
                <a:cs typeface="Times New Roman" pitchFamily="18" charset="0"/>
              </a:rPr>
              <a:t>[3] W. Hu, R.-G. </a:t>
            </a:r>
            <a:r>
              <a:rPr lang="en-IN" sz="1800" dirty="0" err="1" smtClean="0">
                <a:latin typeface="Times New Roman" pitchFamily="18" charset="0"/>
                <a:cs typeface="Times New Roman" pitchFamily="18" charset="0"/>
              </a:rPr>
              <a:t>Zhou,J.Luo,andB.Liu</a:t>
            </a:r>
            <a:r>
              <a:rPr lang="en-IN" sz="1800" dirty="0" smtClean="0">
                <a:latin typeface="Times New Roman" pitchFamily="18" charset="0"/>
                <a:cs typeface="Times New Roman" pitchFamily="18" charset="0"/>
              </a:rPr>
              <a:t>, LSBs-</a:t>
            </a:r>
            <a:r>
              <a:rPr lang="en-IN" sz="1800" dirty="0" err="1" smtClean="0">
                <a:latin typeface="Times New Roman" pitchFamily="18" charset="0"/>
                <a:cs typeface="Times New Roman" pitchFamily="18" charset="0"/>
              </a:rPr>
              <a:t>basedquantumcolorimages</a:t>
            </a:r>
            <a:r>
              <a:rPr lang="en-IN" sz="1800" dirty="0" smtClean="0">
                <a:latin typeface="Times New Roman" pitchFamily="18" charset="0"/>
                <a:cs typeface="Times New Roman" pitchFamily="18" charset="0"/>
              </a:rPr>
              <a:t> watermarking algorithm in edge region, Quantum Inf. Process., vol. 18, no. 1, p. 16, Jan. 2019. </a:t>
            </a:r>
          </a:p>
          <a:p>
            <a:pPr marL="0" indent="0" algn="just">
              <a:lnSpc>
                <a:spcPct val="150000"/>
              </a:lnSpc>
              <a:buNone/>
            </a:pPr>
            <a:r>
              <a:rPr lang="en-IN" sz="1800" dirty="0" smtClean="0">
                <a:latin typeface="Times New Roman" pitchFamily="18" charset="0"/>
                <a:cs typeface="Times New Roman" pitchFamily="18" charset="0"/>
              </a:rPr>
              <a:t>[4] Z. </a:t>
            </a:r>
            <a:r>
              <a:rPr lang="en-IN" sz="1800" dirty="0" err="1" smtClean="0">
                <a:latin typeface="Times New Roman" pitchFamily="18" charset="0"/>
                <a:cs typeface="Times New Roman" pitchFamily="18" charset="0"/>
              </a:rPr>
              <a:t>Jalil</a:t>
            </a:r>
            <a:r>
              <a:rPr lang="en-IN" sz="1800" dirty="0" smtClean="0">
                <a:latin typeface="Times New Roman" pitchFamily="18" charset="0"/>
                <a:cs typeface="Times New Roman" pitchFamily="18" charset="0"/>
              </a:rPr>
              <a:t> and A. M. </a:t>
            </a:r>
            <a:r>
              <a:rPr lang="en-IN" sz="1800" dirty="0" err="1" smtClean="0">
                <a:latin typeface="Times New Roman" pitchFamily="18" charset="0"/>
                <a:cs typeface="Times New Roman" pitchFamily="18" charset="0"/>
              </a:rPr>
              <a:t>Mirza</a:t>
            </a:r>
            <a:r>
              <a:rPr lang="en-IN" sz="1800" dirty="0" smtClean="0">
                <a:latin typeface="Times New Roman" pitchFamily="18" charset="0"/>
                <a:cs typeface="Times New Roman" pitchFamily="18" charset="0"/>
              </a:rPr>
              <a:t>, “An invisible text watermarking algorithm using image watermark, in Innovations in Computing Sciences and Software Engineering.” Dordrecht, The Netherlands: Springer, 2010. </a:t>
            </a:r>
          </a:p>
          <a:p>
            <a:pPr marL="0" indent="0" algn="just">
              <a:lnSpc>
                <a:spcPct val="150000"/>
              </a:lnSpc>
              <a:buNone/>
            </a:pPr>
            <a:r>
              <a:rPr lang="en-IN" sz="1800" dirty="0" smtClean="0">
                <a:latin typeface="Times New Roman" pitchFamily="18" charset="0"/>
                <a:cs typeface="Times New Roman" pitchFamily="18" charset="0"/>
              </a:rPr>
              <a:t>[5] C. </a:t>
            </a:r>
            <a:r>
              <a:rPr lang="en-IN" sz="1800" dirty="0" err="1" smtClean="0">
                <a:latin typeface="Times New Roman" pitchFamily="18" charset="0"/>
                <a:cs typeface="Times New Roman" pitchFamily="18" charset="0"/>
              </a:rPr>
              <a:t>Iwendi</a:t>
            </a:r>
            <a:r>
              <a:rPr lang="en-IN" sz="1800" dirty="0" smtClean="0">
                <a:latin typeface="Times New Roman" pitchFamily="18" charset="0"/>
                <a:cs typeface="Times New Roman" pitchFamily="18" charset="0"/>
              </a:rPr>
              <a:t>, Z. </a:t>
            </a:r>
            <a:r>
              <a:rPr lang="en-IN" sz="1800" dirty="0" err="1" smtClean="0">
                <a:latin typeface="Times New Roman" pitchFamily="18" charset="0"/>
                <a:cs typeface="Times New Roman" pitchFamily="18" charset="0"/>
              </a:rPr>
              <a:t>Jalil</a:t>
            </a:r>
            <a:r>
              <a:rPr lang="en-IN" sz="1800" dirty="0" smtClean="0">
                <a:latin typeface="Times New Roman" pitchFamily="18" charset="0"/>
                <a:cs typeface="Times New Roman" pitchFamily="18" charset="0"/>
              </a:rPr>
              <a:t>, A. R. </a:t>
            </a:r>
            <a:r>
              <a:rPr lang="en-IN" sz="1800" dirty="0" err="1" smtClean="0">
                <a:latin typeface="Times New Roman" pitchFamily="18" charset="0"/>
                <a:cs typeface="Times New Roman" pitchFamily="18" charset="0"/>
              </a:rPr>
              <a:t>Javed</a:t>
            </a:r>
            <a:r>
              <a:rPr lang="en-IN" sz="1800" dirty="0" smtClean="0">
                <a:latin typeface="Times New Roman" pitchFamily="18" charset="0"/>
                <a:cs typeface="Times New Roman" pitchFamily="18" charset="0"/>
              </a:rPr>
              <a:t>, T. Reddy G., “</a:t>
            </a:r>
            <a:r>
              <a:rPr lang="en-IN" sz="1800" dirty="0" err="1" smtClean="0">
                <a:latin typeface="Times New Roman" pitchFamily="18" charset="0"/>
                <a:cs typeface="Times New Roman" pitchFamily="18" charset="0"/>
              </a:rPr>
              <a:t>Keysplitwatermark</a:t>
            </a:r>
            <a:r>
              <a:rPr lang="en-IN" sz="1800" dirty="0" smtClean="0">
                <a:latin typeface="Times New Roman" pitchFamily="18" charset="0"/>
                <a:cs typeface="Times New Roman" pitchFamily="18" charset="0"/>
              </a:rPr>
              <a:t>: Zero Watermarking Algorithm For Software Protection Against Cyber-Attacks”,</a:t>
            </a:r>
            <a:r>
              <a:rPr lang="en-IN" sz="1800" dirty="0" err="1" smtClean="0">
                <a:latin typeface="Times New Roman" pitchFamily="18" charset="0"/>
                <a:cs typeface="Times New Roman" pitchFamily="18" charset="0"/>
              </a:rPr>
              <a:t>Ieee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Acess</a:t>
            </a:r>
            <a:r>
              <a:rPr lang="en-IN" sz="1800" dirty="0" smtClean="0">
                <a:latin typeface="Times New Roman" pitchFamily="18" charset="0"/>
                <a:cs typeface="Times New Roman" pitchFamily="18" charset="0"/>
              </a:rPr>
              <a:t> ,March2020 . </a:t>
            </a:r>
            <a:endParaRPr lang="en-IN" sz="1800" dirty="0">
              <a:latin typeface="Times New Roman" pitchFamily="18" charset="0"/>
              <a:cs typeface="Times New Roman" pitchFamily="18" charset="0"/>
            </a:endParaRPr>
          </a:p>
        </p:txBody>
      </p:sp>
    </p:spTree>
    <p:extLst>
      <p:ext uri="{BB962C8B-B14F-4D97-AF65-F5344CB8AC3E}">
        <p14:creationId xmlns:p14="http://schemas.microsoft.com/office/powerpoint/2010/main" val="41455542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ree Professional Background PowerPoin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94" y="0"/>
            <a:ext cx="9296355"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p:txBody>
          <a:bodyPr>
            <a:normAutofit/>
          </a:bodyPr>
          <a:lstStyle/>
          <a:p>
            <a:pPr marL="0" indent="0" algn="ctr">
              <a:buNone/>
            </a:pPr>
            <a:endParaRPr lang="en-US" sz="5400" b="1" dirty="0" smtClean="0">
              <a:latin typeface="Times New Roman" pitchFamily="18" charset="0"/>
              <a:cs typeface="Times New Roman" pitchFamily="18" charset="0"/>
            </a:endParaRPr>
          </a:p>
          <a:p>
            <a:pPr marL="0" indent="0" algn="ctr">
              <a:buNone/>
            </a:pPr>
            <a:r>
              <a:rPr lang="en-US" sz="5400" b="1" dirty="0" smtClean="0">
                <a:latin typeface="Times New Roman" pitchFamily="18" charset="0"/>
                <a:cs typeface="Times New Roman" pitchFamily="18" charset="0"/>
              </a:rPr>
              <a:t>THANK </a:t>
            </a:r>
          </a:p>
          <a:p>
            <a:pPr marL="0" indent="0" algn="ctr">
              <a:buNone/>
            </a:pPr>
            <a:r>
              <a:rPr lang="en-US" sz="5400" b="1" dirty="0" smtClean="0">
                <a:latin typeface="Times New Roman" pitchFamily="18" charset="0"/>
                <a:cs typeface="Times New Roman" pitchFamily="18" charset="0"/>
              </a:rPr>
              <a:t>YOU</a:t>
            </a:r>
            <a:endParaRPr lang="en-IN" sz="5400" b="1" dirty="0">
              <a:latin typeface="Times New Roman" pitchFamily="18" charset="0"/>
              <a:cs typeface="Times New Roman" pitchFamily="18" charset="0"/>
            </a:endParaRPr>
          </a:p>
        </p:txBody>
      </p:sp>
    </p:spTree>
    <p:extLst>
      <p:ext uri="{BB962C8B-B14F-4D97-AF65-F5344CB8AC3E}">
        <p14:creationId xmlns:p14="http://schemas.microsoft.com/office/powerpoint/2010/main" val="40985051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TotalTime>
  <Words>1141</Words>
  <Application>Microsoft Office PowerPoint</Application>
  <PresentationFormat>On-screen Show (4:3)</PresentationFormat>
  <Paragraphs>33</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Review Paper on Watermarking Algorithm for Protecting Software Code against Cyber-Attack</vt:lpstr>
      <vt:lpstr>INTRODUCTION </vt:lpstr>
      <vt:lpstr>PROCESS OF WATERMARKING</vt:lpstr>
      <vt:lpstr>LITERATURE REVIEW</vt:lpstr>
      <vt:lpstr>Common Types of Cyber Attacks</vt:lpstr>
      <vt:lpstr>Different Strategies to Prevent Cyber Attacks</vt:lpstr>
      <vt:lpstr>CONCLUSION</vt:lpstr>
      <vt:lpstr>REFERENCES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Review Paper on Watermarking Algorithm for Protecting Software Code against Cyber-Attack</dc:title>
  <dc:creator>ACER</dc:creator>
  <cp:lastModifiedBy>ACER</cp:lastModifiedBy>
  <cp:revision>2</cp:revision>
  <dcterms:created xsi:type="dcterms:W3CDTF">2025-01-22T12:00:46Z</dcterms:created>
  <dcterms:modified xsi:type="dcterms:W3CDTF">2025-01-22T12:18:59Z</dcterms:modified>
</cp:coreProperties>
</file>