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3246532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683050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4130059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202F72-A319-4A99-8A76-24A5330DDF9D}"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1328476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202F72-A319-4A99-8A76-24A5330DDF9D}" type="datetimeFigureOut">
              <a:rPr lang="en-US" smtClean="0"/>
              <a:t>4/5/2024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779147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202F72-A319-4A99-8A76-24A5330DDF9D}" type="datetimeFigureOut">
              <a:rPr lang="en-US" smtClean="0"/>
              <a:t>4/5/2024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2591166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202F72-A319-4A99-8A76-24A5330DDF9D}" type="datetimeFigureOut">
              <a:rPr lang="en-US" smtClean="0"/>
              <a:t>4/5/2024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551621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202F72-A319-4A99-8A76-24A5330DDF9D}"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3501647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202F72-A319-4A99-8A76-24A5330DDF9D}"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1715450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1274105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86686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299229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7820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478788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1750311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202F72-A319-4A99-8A76-24A5330DDF9D}"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BB8F3F-949A-4E6D-B7E9-89C941531795}" type="slidenum">
              <a:rPr lang="en-US" smtClean="0"/>
              <a:t>‹#›</a:t>
            </a:fld>
            <a:endParaRPr lang="en-US"/>
          </a:p>
        </p:txBody>
      </p:sp>
    </p:spTree>
    <p:extLst>
      <p:ext uri="{BB962C8B-B14F-4D97-AF65-F5344CB8AC3E}">
        <p14:creationId xmlns:p14="http://schemas.microsoft.com/office/powerpoint/2010/main" val="1206204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4202F72-A319-4A99-8A76-24A5330DDF9D}" type="datetimeFigureOut">
              <a:rPr lang="en-US" smtClean="0"/>
              <a:t>4/5/2024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BBB8F3F-949A-4E6D-B7E9-89C941531795}" type="slidenum">
              <a:rPr lang="en-US" smtClean="0"/>
              <a:t>‹#›</a:t>
            </a:fld>
            <a:endParaRPr lang="en-US"/>
          </a:p>
        </p:txBody>
      </p:sp>
    </p:spTree>
    <p:extLst>
      <p:ext uri="{BB962C8B-B14F-4D97-AF65-F5344CB8AC3E}">
        <p14:creationId xmlns:p14="http://schemas.microsoft.com/office/powerpoint/2010/main" val="2547925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mailto:Deepak.j.kashyap@gmail.com"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79DD74-FDB7-588C-BC56-8D388D11A6F1}"/>
              </a:ext>
            </a:extLst>
          </p:cNvPr>
          <p:cNvSpPr txBox="1"/>
          <p:nvPr/>
        </p:nvSpPr>
        <p:spPr>
          <a:xfrm>
            <a:off x="1319047" y="2314303"/>
            <a:ext cx="8187559" cy="2229393"/>
          </a:xfrm>
          <a:prstGeom prst="rect">
            <a:avLst/>
          </a:prstGeom>
          <a:noFill/>
        </p:spPr>
        <p:txBody>
          <a:bodyPr wrap="square">
            <a:spAutoFit/>
          </a:bodyPr>
          <a:lstStyle/>
          <a:p>
            <a:pPr marL="0" marR="0" algn="ctr">
              <a:lnSpc>
                <a:spcPct val="150000"/>
              </a:lnSpc>
              <a:spcBef>
                <a:spcPts val="0"/>
              </a:spcBef>
              <a:spcAft>
                <a:spcPts val="1000"/>
              </a:spcAft>
            </a:pPr>
            <a:r>
              <a:rPr lang="en-US" sz="3200" b="1" dirty="0">
                <a:effectLst/>
                <a:latin typeface="Times New Roman" panose="02020603050405020304" pitchFamily="18" charset="0"/>
                <a:ea typeface="Calibri" panose="020F0502020204030204" pitchFamily="34" charset="0"/>
                <a:cs typeface="Mangal" panose="02040503050203030202" pitchFamily="18" charset="0"/>
              </a:rPr>
              <a:t>From Tradition to Treatment: Examining the Impact of Mindfulness-Based Psychotherapy on Mental Health Access in Jaipur</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77147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2D0809-0A8A-8983-C788-7CBB03D9E7D4}"/>
              </a:ext>
            </a:extLst>
          </p:cNvPr>
          <p:cNvSpPr txBox="1"/>
          <p:nvPr/>
        </p:nvSpPr>
        <p:spPr>
          <a:xfrm>
            <a:off x="2166445" y="2031021"/>
            <a:ext cx="6093372" cy="2795958"/>
          </a:xfrm>
          <a:prstGeom prst="rect">
            <a:avLst/>
          </a:prstGeom>
          <a:noFill/>
        </p:spPr>
        <p:txBody>
          <a:bodyPr wrap="square">
            <a:spAutoFit/>
          </a:bodyPr>
          <a:lstStyle/>
          <a:p>
            <a:pPr algn="ctr">
              <a:lnSpc>
                <a:spcPct val="150000"/>
              </a:lnSpc>
            </a:pPr>
            <a:r>
              <a:rPr lang="en-US" sz="2400" b="1" i="0" dirty="0">
                <a:effectLst/>
                <a:latin typeface="Times New Roman" panose="02020603050405020304" pitchFamily="18" charset="0"/>
                <a:cs typeface="Times New Roman" panose="02020603050405020304" pitchFamily="18" charset="0"/>
              </a:rPr>
              <a:t>Deepak Kashyap </a:t>
            </a:r>
          </a:p>
          <a:p>
            <a:pPr algn="ctr">
              <a:lnSpc>
                <a:spcPct val="150000"/>
              </a:lnSpc>
            </a:pPr>
            <a:r>
              <a:rPr lang="en-US" sz="2400" b="1" i="0" dirty="0">
                <a:effectLst/>
                <a:latin typeface="Times New Roman" panose="02020603050405020304" pitchFamily="18" charset="0"/>
                <a:cs typeface="Times New Roman" panose="02020603050405020304" pitchFamily="18" charset="0"/>
              </a:rPr>
              <a:t>Research Scholar</a:t>
            </a:r>
          </a:p>
          <a:p>
            <a:pPr algn="ctr">
              <a:lnSpc>
                <a:spcPct val="150000"/>
              </a:lnSpc>
            </a:pPr>
            <a:r>
              <a:rPr lang="en-US" sz="2400" b="1" i="0" dirty="0">
                <a:effectLst/>
                <a:latin typeface="Times New Roman" panose="02020603050405020304" pitchFamily="18" charset="0"/>
                <a:cs typeface="Times New Roman" panose="02020603050405020304" pitchFamily="18" charset="0"/>
              </a:rPr>
              <a:t> Department of Psychology, NIMS University Rajasthan, Jaipur</a:t>
            </a:r>
          </a:p>
          <a:p>
            <a:pPr algn="ctr">
              <a:lnSpc>
                <a:spcPct val="150000"/>
              </a:lnSpc>
            </a:pPr>
            <a:r>
              <a:rPr lang="en-US" sz="2400" b="1" i="0" dirty="0">
                <a:solidFill>
                  <a:srgbClr val="222222"/>
                </a:solidFill>
                <a:effectLst/>
                <a:latin typeface="Times New Roman" panose="02020603050405020304" pitchFamily="18" charset="0"/>
                <a:cs typeface="Times New Roman" panose="02020603050405020304" pitchFamily="18" charset="0"/>
              </a:rPr>
              <a:t> </a:t>
            </a:r>
            <a:r>
              <a:rPr lang="en-US" sz="2400" b="1" i="0" dirty="0">
                <a:solidFill>
                  <a:srgbClr val="1155CC"/>
                </a:solidFill>
                <a:effectLst/>
                <a:latin typeface="Times New Roman" panose="02020603050405020304" pitchFamily="18" charset="0"/>
                <a:cs typeface="Times New Roman" panose="02020603050405020304" pitchFamily="18" charset="0"/>
                <a:hlinkClick r:id="rId2"/>
              </a:rPr>
              <a:t>Deepak.j.kashyap@gmail.com</a:t>
            </a:r>
            <a:endParaRPr lang="en-US" sz="2400" b="1"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2862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195861-220F-9760-2B75-B46BFFDBEC20}"/>
              </a:ext>
            </a:extLst>
          </p:cNvPr>
          <p:cNvSpPr txBox="1"/>
          <p:nvPr/>
        </p:nvSpPr>
        <p:spPr>
          <a:xfrm>
            <a:off x="620111" y="868363"/>
            <a:ext cx="8665779" cy="5121274"/>
          </a:xfrm>
          <a:prstGeom prst="rect">
            <a:avLst/>
          </a:prstGeom>
          <a:noFill/>
        </p:spPr>
        <p:txBody>
          <a:bodyPr wrap="square">
            <a:spAutoFit/>
          </a:bodyPr>
          <a:lstStyle/>
          <a:p>
            <a:pPr marL="0" marR="0" algn="just">
              <a:lnSpc>
                <a:spcPct val="150000"/>
              </a:lnSpc>
              <a:spcBef>
                <a:spcPts val="0"/>
              </a:spcBef>
              <a:spcAft>
                <a:spcPts val="1000"/>
              </a:spcAft>
            </a:pPr>
            <a:r>
              <a:rPr lang="en-US" sz="2000" dirty="0">
                <a:effectLst/>
                <a:latin typeface="Times New Roman" panose="02020603050405020304" pitchFamily="18" charset="0"/>
                <a:ea typeface="Calibri" panose="020F0502020204030204" pitchFamily="34" charset="0"/>
                <a:cs typeface="Mangal" panose="02040503050203030202" pitchFamily="18" charset="0"/>
              </a:rPr>
              <a:t>Throughout Western culture, mindfulness has developed into a therapeutic technique, and it is frequently combined with other psychiatric therapies. Mindfulness is a practice that has its roots in tradition. In Jaipur, Rajasthan, the purpose of this study is to investigate the influence that Mindfulness-Based Intervention (MBI) has had on access to mental health services. Depression is a widespread mental health problem that affects people of all ages and demographics. In this quasi-experimental study, a one-group pre-test-post-test design is utilized, and the sample size is twenty individuals drawn from the population of Jaipur. These individuals were chosen using the process of purposive sampling, taking into consideration factors such as age, education, language, and socio-economic position. </a:t>
            </a:r>
            <a:endParaRPr lang="en-US" sz="20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88679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545735-810A-F713-2506-9C3674E5C32D}"/>
              </a:ext>
            </a:extLst>
          </p:cNvPr>
          <p:cNvSpPr txBox="1"/>
          <p:nvPr/>
        </p:nvSpPr>
        <p:spPr>
          <a:xfrm>
            <a:off x="583324" y="1102305"/>
            <a:ext cx="8994227" cy="4653390"/>
          </a:xfrm>
          <a:prstGeom prst="rect">
            <a:avLst/>
          </a:prstGeom>
          <a:noFill/>
        </p:spPr>
        <p:txBody>
          <a:bodyPr wrap="square">
            <a:spAutoFit/>
          </a:bodyPr>
          <a:lstStyle/>
          <a:p>
            <a:pPr algn="just">
              <a:lnSpc>
                <a:spcPct val="150000"/>
              </a:lnSpc>
            </a:pPr>
            <a:r>
              <a:rPr lang="en-US" sz="2000" dirty="0">
                <a:effectLst/>
                <a:latin typeface="Times New Roman" panose="02020603050405020304" pitchFamily="18" charset="0"/>
                <a:ea typeface="Calibri" panose="020F0502020204030204" pitchFamily="34" charset="0"/>
                <a:cs typeface="Mangal" panose="02040503050203030202" pitchFamily="18" charset="0"/>
              </a:rPr>
              <a:t>The application of the Depression Anxiety Stress Scale 21 (DASS-21), which was established by Fernando Gomez (1995), serves as the instrument for conducting the evaluation. Despite the fact that the individuals came from a variety of demographic backgrounds, the findings suggest that MBI had a beneficial effect on alleviating symptoms of depression. This study demonstrates that MBI might be advantageous for enhancing access to mental health services in Jaipur. It also sheds attention on the significance of mental health, particularly in areas who have traditionally been denied access to mental health services. The findings of this study contribute to a new way of thinking about the treatment of mental health conditions, highlighting the effectiveness of mindfulness-based therapies in addressing mental health issues.</a:t>
            </a:r>
            <a:endParaRPr lang="en-US" sz="2000" dirty="0"/>
          </a:p>
        </p:txBody>
      </p:sp>
    </p:spTree>
    <p:extLst>
      <p:ext uri="{BB962C8B-B14F-4D97-AF65-F5344CB8AC3E}">
        <p14:creationId xmlns:p14="http://schemas.microsoft.com/office/powerpoint/2010/main" val="315441067"/>
      </p:ext>
    </p:extLst>
  </p:cSld>
  <p:clrMapOvr>
    <a:masterClrMapping/>
  </p:clrMapOvr>
</p:sld>
</file>

<file path=ppt/theme/theme1.xml><?xml version="1.0" encoding="utf-8"?>
<a:theme xmlns:a="http://schemas.openxmlformats.org/drawingml/2006/main" name="Facet">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TotalTime>
  <Words>307</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Times New Roman</vt:lpstr>
      <vt:lpstr>Trebuchet MS</vt:lpstr>
      <vt:lpstr>Wingdings 3</vt:lpstr>
      <vt:lpstr>Facet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2024-04-05T11:53:05Z</dcterms:created>
  <dcterms:modified xsi:type="dcterms:W3CDTF">2024-04-05T11:58:19Z</dcterms:modified>
</cp:coreProperties>
</file>