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3"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5FFE467B-5BD2-4DE2-9D83-0EA07125BC94}" type="datetimeFigureOut">
              <a:rPr lang="en-IN" smtClean="0"/>
              <a:pPr/>
              <a:t>11-03-2024</a:t>
            </a:fld>
            <a:endParaRPr lang="en-IN"/>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695900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FE467B-5BD2-4DE2-9D83-0EA07125BC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558300" y="5956137"/>
            <a:ext cx="1052508" cy="365125"/>
          </a:xfrm>
        </p:spPr>
        <p:txBody>
          <a:body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22073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5FFE467B-5BD2-4DE2-9D83-0EA07125BC94}" type="datetimeFigureOut">
              <a:rPr lang="en-IN" smtClean="0"/>
              <a:pPr/>
              <a:t>11-03-2024</a:t>
            </a:fld>
            <a:endParaRPr lang="en-IN"/>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3115691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FFE467B-5BD2-4DE2-9D83-0EA07125BC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1314429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FE467B-5BD2-4DE2-9D83-0EA07125BC94}"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104911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FFE467B-5BD2-4DE2-9D83-0EA07125BC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2975230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FE467B-5BD2-4DE2-9D83-0EA07125BC94}"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1602312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5FFE467B-5BD2-4DE2-9D83-0EA07125BC94}" type="datetimeFigureOut">
              <a:rPr lang="en-IN" smtClean="0"/>
              <a:pPr/>
              <a:t>11-03-2024</a:t>
            </a:fld>
            <a:endParaRPr lang="en-IN"/>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859709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FFE467B-5BD2-4DE2-9D83-0EA07125BC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62503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FE467B-5BD2-4DE2-9D83-0EA07125BC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2660864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5FFE467B-5BD2-4DE2-9D83-0EA07125BC94}" type="datetimeFigureOut">
              <a:rPr lang="en-IN" smtClean="0"/>
              <a:pPr/>
              <a:t>11-03-2024</a:t>
            </a:fld>
            <a:endParaRPr lang="en-IN"/>
          </a:p>
        </p:txBody>
      </p:sp>
      <p:sp>
        <p:nvSpPr>
          <p:cNvPr id="5" name="Footer Placeholder 4"/>
          <p:cNvSpPr>
            <a:spLocks noGrp="1"/>
          </p:cNvSpPr>
          <p:nvPr>
            <p:ph type="ftr" sz="quarter" idx="11"/>
          </p:nvPr>
        </p:nvSpPr>
        <p:spPr>
          <a:xfrm>
            <a:off x="774923" y="5951811"/>
            <a:ext cx="7896279" cy="365125"/>
          </a:xfrm>
        </p:spPr>
        <p:txBody>
          <a:bodyPr/>
          <a:lstStyle/>
          <a:p>
            <a:endParaRPr lang="en-IN"/>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BC29B4A0-7ACF-4BE0-A004-78133C2E94EC}" type="slidenum">
              <a:rPr lang="en-IN" smtClean="0"/>
              <a:pPr/>
              <a:t>‹#›</a:t>
            </a:fld>
            <a:endParaRPr lang="en-IN"/>
          </a:p>
        </p:txBody>
      </p:sp>
    </p:spTree>
    <p:extLst>
      <p:ext uri="{BB962C8B-B14F-4D97-AF65-F5344CB8AC3E}">
        <p14:creationId xmlns:p14="http://schemas.microsoft.com/office/powerpoint/2010/main" xmlns="" val="2151821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5FFE467B-5BD2-4DE2-9D83-0EA07125BC94}" type="datetimeFigureOut">
              <a:rPr lang="en-IN" smtClean="0"/>
              <a:pPr/>
              <a:t>11-03-2024</a:t>
            </a:fld>
            <a:endParaRPr lang="en-IN"/>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IN"/>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BC29B4A0-7ACF-4BE0-A004-78133C2E94EC}" type="slidenum">
              <a:rPr lang="en-IN" smtClean="0"/>
              <a:pPr/>
              <a:t>‹#›</a:t>
            </a:fld>
            <a:endParaRPr lang="en-IN"/>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xmlns="" val="4033463976"/>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1A70E91-2F5C-B061-FB04-9FC284982E8E}"/>
              </a:ext>
            </a:extLst>
          </p:cNvPr>
          <p:cNvSpPr>
            <a:spLocks noGrp="1"/>
          </p:cNvSpPr>
          <p:nvPr>
            <p:ph type="ctrTitle"/>
          </p:nvPr>
        </p:nvSpPr>
        <p:spPr/>
        <p:txBody>
          <a:bodyPr>
            <a:normAutofit/>
          </a:bodyPr>
          <a:lstStyle/>
          <a:p>
            <a:r>
              <a:rPr lang="en-IN" sz="2800" b="1" kern="0" dirty="0">
                <a:solidFill>
                  <a:srgbClr val="1F1F1F"/>
                </a:solidFill>
                <a:effectLst/>
                <a:latin typeface="Times New Roman" panose="02020603050405020304" pitchFamily="18" charset="0"/>
                <a:ea typeface="Times New Roman" panose="02020603050405020304" pitchFamily="18" charset="0"/>
                <a:cs typeface="Times New Roman" panose="02020603050405020304" pitchFamily="18" charset="0"/>
              </a:rPr>
              <a:t>MANAGING DISTRIBUTED LEADERSHIP AND FOSTERING A SENSE OF COMMUNITY IN A GEOGRAPHICALLY DISPERSED WORKFORCE</a:t>
            </a:r>
            <a:endParaRPr lang="en-IN" sz="8000" dirty="0"/>
          </a:p>
        </p:txBody>
      </p:sp>
      <p:sp>
        <p:nvSpPr>
          <p:cNvPr id="3" name="Rectangle 2"/>
          <p:cNvSpPr/>
          <p:nvPr/>
        </p:nvSpPr>
        <p:spPr>
          <a:xfrm>
            <a:off x="420414" y="5297214"/>
            <a:ext cx="2651605" cy="376480"/>
          </a:xfrm>
          <a:prstGeom prst="rect">
            <a:avLst/>
          </a:prstGeom>
        </p:spPr>
        <p:txBody>
          <a:bodyPr wrap="square">
            <a:spAutoFit/>
          </a:bodyPr>
          <a:lstStyle/>
          <a:p>
            <a:r>
              <a:rPr lang="en-US" dirty="0" smtClean="0">
                <a:solidFill>
                  <a:schemeClr val="bg1"/>
                </a:solidFill>
              </a:rPr>
              <a:t>RASMITA BALIARSINGH</a:t>
            </a:r>
            <a:endParaRPr lang="en-US" dirty="0">
              <a:solidFill>
                <a:schemeClr val="bg1"/>
              </a:solidFill>
            </a:endParaRPr>
          </a:p>
        </p:txBody>
      </p:sp>
      <p:sp>
        <p:nvSpPr>
          <p:cNvPr id="4" name="Rectangle 3"/>
          <p:cNvSpPr/>
          <p:nvPr/>
        </p:nvSpPr>
        <p:spPr>
          <a:xfrm>
            <a:off x="441435" y="5633545"/>
            <a:ext cx="4505772" cy="369332"/>
          </a:xfrm>
          <a:prstGeom prst="rect">
            <a:avLst/>
          </a:prstGeom>
        </p:spPr>
        <p:txBody>
          <a:bodyPr wrap="square">
            <a:spAutoFit/>
          </a:bodyPr>
          <a:lstStyle/>
          <a:p>
            <a:r>
              <a:rPr lang="en-US" dirty="0" smtClean="0">
                <a:solidFill>
                  <a:schemeClr val="bg1"/>
                </a:solidFill>
              </a:rPr>
              <a:t>Subject : COMMERCE </a:t>
            </a:r>
            <a:r>
              <a:rPr lang="en-US" dirty="0" smtClean="0">
                <a:solidFill>
                  <a:schemeClr val="bg1"/>
                </a:solidFill>
              </a:rPr>
              <a:t>AND MANAGEMENT</a:t>
            </a:r>
            <a:endParaRPr lang="en-US" dirty="0">
              <a:solidFill>
                <a:schemeClr val="bg1"/>
              </a:solidFill>
            </a:endParaRPr>
          </a:p>
        </p:txBody>
      </p:sp>
    </p:spTree>
    <p:extLst>
      <p:ext uri="{BB962C8B-B14F-4D97-AF65-F5344CB8AC3E}">
        <p14:creationId xmlns:p14="http://schemas.microsoft.com/office/powerpoint/2010/main" xmlns="" val="2482611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CFF820-5094-6463-70AF-1D630156C03F}"/>
              </a:ext>
            </a:extLst>
          </p:cNvPr>
          <p:cNvSpPr>
            <a:spLocks noGrp="1"/>
          </p:cNvSpPr>
          <p:nvPr>
            <p:ph type="title"/>
          </p:nvPr>
        </p:nvSpPr>
        <p:spPr/>
        <p:txBody>
          <a:bodyPr/>
          <a:lstStyle/>
          <a:p>
            <a:r>
              <a:rPr lang="en-IN" sz="3600" b="1" dirty="0">
                <a:latin typeface="Algerian" panose="04020705040A02060702" pitchFamily="82" charset="0"/>
              </a:rPr>
              <a:t>INTRODUCTION</a:t>
            </a:r>
            <a:r>
              <a:rPr lang="en-IN" b="1" dirty="0">
                <a:latin typeface="Algerian" panose="04020705040A02060702" pitchFamily="82" charset="0"/>
              </a:rPr>
              <a:t> </a:t>
            </a:r>
          </a:p>
        </p:txBody>
      </p:sp>
      <p:sp>
        <p:nvSpPr>
          <p:cNvPr id="3" name="Content Placeholder 2">
            <a:extLst>
              <a:ext uri="{FF2B5EF4-FFF2-40B4-BE49-F238E27FC236}">
                <a16:creationId xmlns:a16="http://schemas.microsoft.com/office/drawing/2014/main" xmlns="" id="{12EDB357-34DF-A0F5-2561-24977CAF5935}"/>
              </a:ext>
            </a:extLst>
          </p:cNvPr>
          <p:cNvSpPr>
            <a:spLocks noGrp="1"/>
          </p:cNvSpPr>
          <p:nvPr>
            <p:ph idx="1"/>
          </p:nvPr>
        </p:nvSpPr>
        <p:spPr>
          <a:xfrm>
            <a:off x="581192" y="2180496"/>
            <a:ext cx="11029615" cy="4278361"/>
          </a:xfrm>
        </p:spPr>
        <p:txBody>
          <a:bodyPr>
            <a:normAutofit/>
          </a:bodyPr>
          <a:lstStyle/>
          <a:p>
            <a:pPr algn="just"/>
            <a:r>
              <a:rPr lang="en-IN" dirty="0">
                <a:effectLst/>
                <a:latin typeface="Times New Roman" panose="02020603050405020304" pitchFamily="18" charset="0"/>
                <a:ea typeface="Calibri" panose="020F0502020204030204" pitchFamily="34" charset="0"/>
                <a:cs typeface="Times New Roman" panose="02020603050405020304" pitchFamily="18" charset="0"/>
              </a:rPr>
              <a:t>Organizations are adopting dispersed work arrangements more often in today's linked and fast-paced global economy in order to remain competitive and adjust to shifting market needs. Teams that are distributed geographically are known as geographically dispersed workforces, and they are becoming a common sight in contemporary businesses. </a:t>
            </a:r>
          </a:p>
          <a:p>
            <a:pPr algn="just"/>
            <a:r>
              <a:rPr lang="en-IN" dirty="0">
                <a:effectLst/>
                <a:latin typeface="Times New Roman" panose="02020603050405020304" pitchFamily="18" charset="0"/>
                <a:ea typeface="Calibri" panose="020F0502020204030204" pitchFamily="34" charset="0"/>
                <a:cs typeface="Times New Roman" panose="02020603050405020304" pitchFamily="18" charset="0"/>
              </a:rPr>
              <a:t>While there are many advantages to working remotely, like more freedom, lower costs, and easier access to a wider pool of talent, there are also particular difficulties in terms of community building and leadership.</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The study will use a mix of empirical data, theoretical frameworks, and real-world examples from businesses that have effectively managed remote teams to accomplish this goal. It will cover important subjects including the function of community building, the influence of technology and communication tools, the role of leadership in remote environments, and best practices for increasing engagement and cooperation among distributed teams.</a:t>
            </a:r>
          </a:p>
          <a:p>
            <a:pPr algn="just"/>
            <a:r>
              <a:rPr lang="en-IN" dirty="0">
                <a:effectLst/>
                <a:latin typeface="Times New Roman" panose="02020603050405020304" pitchFamily="18" charset="0"/>
                <a:ea typeface="Calibri" panose="020F0502020204030204" pitchFamily="34" charset="0"/>
                <a:cs typeface="Times New Roman" panose="02020603050405020304" pitchFamily="18" charset="0"/>
              </a:rPr>
              <a:t>The report seeks to provide businesses looking to maximize leadership effectiveness and cultivate a strong sense of community among their geographically scattered workforce with practical advice based on a thorough research of these issues.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4440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B477F9-EC38-B90A-5F2F-7A91E96B43F0}"/>
              </a:ext>
            </a:extLst>
          </p:cNvPr>
          <p:cNvSpPr>
            <a:spLocks noGrp="1"/>
          </p:cNvSpPr>
          <p:nvPr>
            <p:ph type="title"/>
          </p:nvPr>
        </p:nvSpPr>
        <p:spPr/>
        <p:txBody>
          <a:bodyPr>
            <a:normAutofit/>
          </a:bodyPr>
          <a:lstStyle/>
          <a:p>
            <a:r>
              <a:rPr lang="en-IN" sz="3600" b="1" dirty="0">
                <a:latin typeface="Algerian" panose="04020705040A02060702" pitchFamily="82" charset="0"/>
              </a:rPr>
              <a:t>LITERATURE REVIEW </a:t>
            </a:r>
          </a:p>
        </p:txBody>
      </p:sp>
      <p:sp>
        <p:nvSpPr>
          <p:cNvPr id="3" name="Content Placeholder 2">
            <a:extLst>
              <a:ext uri="{FF2B5EF4-FFF2-40B4-BE49-F238E27FC236}">
                <a16:creationId xmlns:a16="http://schemas.microsoft.com/office/drawing/2014/main" xmlns="" id="{B36D3927-9E66-4E68-2B3C-C810A52A4CA6}"/>
              </a:ext>
            </a:extLst>
          </p:cNvPr>
          <p:cNvSpPr>
            <a:spLocks noGrp="1"/>
          </p:cNvSpPr>
          <p:nvPr>
            <p:ph idx="1"/>
          </p:nvPr>
        </p:nvSpPr>
        <p:spPr>
          <a:xfrm>
            <a:off x="581192" y="2180496"/>
            <a:ext cx="11029615" cy="4423504"/>
          </a:xfrm>
        </p:spPr>
        <p:txBody>
          <a:bodyPr>
            <a:normAutofit/>
          </a:bodyPr>
          <a:lstStyle/>
          <a:p>
            <a:pPr algn="just"/>
            <a:r>
              <a:rPr lang="en-IN" sz="1800" dirty="0">
                <a:effectLst/>
                <a:latin typeface="Times New Roman" panose="02020603050405020304" pitchFamily="18" charset="0"/>
                <a:ea typeface="Calibri" panose="020F0502020204030204" pitchFamily="34" charset="0"/>
              </a:rPr>
              <a:t>S. M. S. Haque (2023). The COVID-19 epidemic has had a profound effect on human resources (HR) procedures, transformed organizational operations, and accelerated the growth of remote work. This research addresses the potential and problems in this new paradigm by examining the significant implications of remote work on HR operations.</a:t>
            </a:r>
          </a:p>
          <a:p>
            <a:pPr algn="just"/>
            <a:r>
              <a:rPr lang="en-IN" sz="1800" dirty="0" err="1">
                <a:effectLst/>
                <a:latin typeface="Times New Roman" panose="02020603050405020304" pitchFamily="18" charset="0"/>
                <a:ea typeface="Calibri" panose="020F0502020204030204" pitchFamily="34" charset="0"/>
              </a:rPr>
              <a:t>Planojevic</a:t>
            </a:r>
            <a:r>
              <a:rPr lang="en-IN" sz="1800" dirty="0">
                <a:effectLst/>
                <a:latin typeface="Times New Roman" panose="02020603050405020304" pitchFamily="18" charset="0"/>
                <a:ea typeface="Calibri" panose="020F0502020204030204" pitchFamily="34" charset="0"/>
              </a:rPr>
              <a:t>, G., and </a:t>
            </a:r>
            <a:r>
              <a:rPr lang="en-IN" sz="1800" dirty="0" err="1">
                <a:effectLst/>
                <a:latin typeface="Times New Roman" panose="02020603050405020304" pitchFamily="18" charset="0"/>
                <a:ea typeface="Calibri" panose="020F0502020204030204" pitchFamily="34" charset="0"/>
              </a:rPr>
              <a:t>Valk</a:t>
            </a:r>
            <a:r>
              <a:rPr lang="en-IN" sz="1800" dirty="0">
                <a:effectLst/>
                <a:latin typeface="Times New Roman" panose="02020603050405020304" pitchFamily="18" charset="0"/>
                <a:ea typeface="Calibri" panose="020F0502020204030204" pitchFamily="34" charset="0"/>
              </a:rPr>
              <a:t>, R. (2021). The study used a qualitative case study approach, using action research inside a prominent worldwide logistics and transportation service. Purposive sampling was utilized to pick 22 workers from several geographically distributed organizations for the study</a:t>
            </a:r>
            <a:r>
              <a:rPr lang="en-IN" dirty="0">
                <a:latin typeface="Times New Roman" panose="02020603050405020304" pitchFamily="18" charset="0"/>
                <a:ea typeface="Calibri" panose="020F0502020204030204" pitchFamily="34" charset="0"/>
              </a:rPr>
              <a:t>.</a:t>
            </a:r>
          </a:p>
          <a:p>
            <a:pPr algn="just"/>
            <a:r>
              <a:rPr lang="en-IN" sz="1800" dirty="0">
                <a:effectLst/>
                <a:latin typeface="Times New Roman" panose="02020603050405020304" pitchFamily="18" charset="0"/>
                <a:ea typeface="Calibri" panose="020F0502020204030204" pitchFamily="34" charset="0"/>
              </a:rPr>
              <a:t>Brevort, F., </a:t>
            </a:r>
            <a:r>
              <a:rPr lang="en-IN" sz="1800" dirty="0" err="1">
                <a:effectLst/>
                <a:latin typeface="Times New Roman" panose="02020603050405020304" pitchFamily="18" charset="0"/>
                <a:ea typeface="Calibri" panose="020F0502020204030204" pitchFamily="34" charset="0"/>
              </a:rPr>
              <a:t>Vikkelsø</a:t>
            </a:r>
            <a:r>
              <a:rPr lang="en-IN" sz="1800" dirty="0">
                <a:effectLst/>
                <a:latin typeface="Times New Roman" panose="02020603050405020304" pitchFamily="18" charset="0"/>
                <a:ea typeface="Calibri" panose="020F0502020204030204" pitchFamily="34" charset="0"/>
              </a:rPr>
              <a:t>, S., Nielsen, R. K., Henriksen, T. D., &amp; </a:t>
            </a:r>
            <a:r>
              <a:rPr lang="en-IN" sz="1800" dirty="0" err="1">
                <a:effectLst/>
                <a:latin typeface="Times New Roman" panose="02020603050405020304" pitchFamily="18" charset="0"/>
                <a:ea typeface="Calibri" panose="020F0502020204030204" pitchFamily="34" charset="0"/>
              </a:rPr>
              <a:t>Mogensen</a:t>
            </a:r>
            <a:r>
              <a:rPr lang="en-IN" sz="1800" dirty="0">
                <a:effectLst/>
                <a:latin typeface="Times New Roman" panose="02020603050405020304" pitchFamily="18" charset="0"/>
                <a:ea typeface="Calibri" panose="020F0502020204030204" pitchFamily="34" charset="0"/>
              </a:rPr>
              <a:t>, M. (2021). This essay examines important leadership issues facing Danish industrial and craft SMEs from the viewpoint of a paradox knotter. 55 middle managers from 11 different firms were asked to judge the topicality of ten leadership paradoxes as part of an action-learning development program.</a:t>
            </a:r>
          </a:p>
          <a:p>
            <a:pPr algn="just"/>
            <a:r>
              <a:rPr lang="en-IN" sz="1800" dirty="0" err="1">
                <a:effectLst/>
                <a:latin typeface="Times New Roman" panose="02020603050405020304" pitchFamily="18" charset="0"/>
                <a:ea typeface="Calibri" panose="020F0502020204030204" pitchFamily="34" charset="0"/>
              </a:rPr>
              <a:t>Errichiello</a:t>
            </a:r>
            <a:r>
              <a:rPr lang="en-IN" sz="1800" dirty="0">
                <a:effectLst/>
                <a:latin typeface="Times New Roman" panose="02020603050405020304" pitchFamily="18" charset="0"/>
                <a:ea typeface="Calibri" panose="020F0502020204030204" pitchFamily="34" charset="0"/>
              </a:rPr>
              <a:t>, L., </a:t>
            </a:r>
            <a:r>
              <a:rPr lang="en-IN" sz="1800" dirty="0" err="1">
                <a:effectLst/>
                <a:latin typeface="Times New Roman" panose="02020603050405020304" pitchFamily="18" charset="0"/>
                <a:ea typeface="Calibri" panose="020F0502020204030204" pitchFamily="34" charset="0"/>
              </a:rPr>
              <a:t>Pianese</a:t>
            </a:r>
            <a:r>
              <a:rPr lang="en-IN" sz="1800" dirty="0">
                <a:effectLst/>
                <a:latin typeface="Times New Roman" panose="02020603050405020304" pitchFamily="18" charset="0"/>
                <a:ea typeface="Calibri" panose="020F0502020204030204" pitchFamily="34" charset="0"/>
              </a:rPr>
              <a:t>, T., and da Cunha, J. V. (2023). Organizational control is prioritized when remote employment becomes more common. Companies are relied upon to influence workers' desire to perform in line with the company's vision, values, and goals whether they work remotely or in geographical dispersion. </a:t>
            </a:r>
            <a:endParaRPr lang="en-IN" dirty="0"/>
          </a:p>
        </p:txBody>
      </p:sp>
    </p:spTree>
    <p:extLst>
      <p:ext uri="{BB962C8B-B14F-4D97-AF65-F5344CB8AC3E}">
        <p14:creationId xmlns:p14="http://schemas.microsoft.com/office/powerpoint/2010/main" xmlns="" val="37733100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F44AE0-D827-D342-C577-C47C3609AF8B}"/>
              </a:ext>
            </a:extLst>
          </p:cNvPr>
          <p:cNvSpPr>
            <a:spLocks noGrp="1"/>
          </p:cNvSpPr>
          <p:nvPr>
            <p:ph type="title"/>
          </p:nvPr>
        </p:nvSpPr>
        <p:spPr/>
        <p:txBody>
          <a:bodyPr/>
          <a:lstStyle/>
          <a:p>
            <a:r>
              <a:rPr lang="en-US" b="1" dirty="0">
                <a:latin typeface="Algerian" panose="04020705040A02060702" pitchFamily="82" charset="0"/>
              </a:rPr>
              <a:t>TECHNIQUES FOR SUCCESSFUL DECENTRALIZED LEADERSHIP</a:t>
            </a:r>
            <a:endParaRPr lang="en-IN" b="1" dirty="0">
              <a:latin typeface="Algerian" panose="04020705040A02060702" pitchFamily="82" charset="0"/>
            </a:endParaRPr>
          </a:p>
        </p:txBody>
      </p:sp>
      <p:sp>
        <p:nvSpPr>
          <p:cNvPr id="3" name="Content Placeholder 2">
            <a:extLst>
              <a:ext uri="{FF2B5EF4-FFF2-40B4-BE49-F238E27FC236}">
                <a16:creationId xmlns:a16="http://schemas.microsoft.com/office/drawing/2014/main" xmlns="" id="{90AA5109-1D72-5FDC-9736-6E72EDBCE8A6}"/>
              </a:ext>
            </a:extLst>
          </p:cNvPr>
          <p:cNvSpPr>
            <a:spLocks noGrp="1"/>
          </p:cNvSpPr>
          <p:nvPr>
            <p:ph idx="1"/>
          </p:nvPr>
        </p:nvSpPr>
        <p:spPr>
          <a:xfrm>
            <a:off x="581192" y="2180496"/>
            <a:ext cx="11029615" cy="4423504"/>
          </a:xfrm>
        </p:spPr>
        <p:txBody>
          <a:bodyPr>
            <a:normAutofit lnSpcReduction="10000"/>
          </a:bodyPr>
          <a:lstStyle/>
          <a:p>
            <a:r>
              <a:rPr lang="en-IN" sz="1800" b="1" dirty="0">
                <a:effectLst/>
                <a:latin typeface="Times New Roman" panose="02020603050405020304" pitchFamily="18" charset="0"/>
                <a:ea typeface="Calibri" panose="020F0502020204030204" pitchFamily="34" charset="0"/>
              </a:rPr>
              <a:t>Utilizing Technology:</a:t>
            </a:r>
            <a:r>
              <a:rPr lang="en-IN" sz="1800" dirty="0">
                <a:effectLst/>
                <a:latin typeface="Times New Roman" panose="02020603050405020304" pitchFamily="18" charset="0"/>
                <a:ea typeface="Calibri" panose="020F0502020204030204" pitchFamily="34" charset="0"/>
              </a:rPr>
              <a:t> Adopt technological tools and platforms that let team members collaborate and communicate with one other more easily. Cloud-based document sharing systems, instant messaging apps, project management tools, and video conferencing software are a few examples of this.</a:t>
            </a:r>
          </a:p>
          <a:p>
            <a:r>
              <a:rPr lang="en-IN" sz="1800" b="1" dirty="0">
                <a:effectLst/>
                <a:latin typeface="Times New Roman" panose="02020603050405020304" pitchFamily="18" charset="0"/>
                <a:ea typeface="Calibri" panose="020F0502020204030204" pitchFamily="34" charset="0"/>
              </a:rPr>
              <a:t>Clear Communication Channels: </a:t>
            </a:r>
            <a:r>
              <a:rPr lang="en-IN" sz="1800" dirty="0">
                <a:effectLst/>
                <a:latin typeface="Times New Roman" panose="02020603050405020304" pitchFamily="18" charset="0"/>
                <a:ea typeface="Calibri" panose="020F0502020204030204" pitchFamily="34" charset="0"/>
              </a:rPr>
              <a:t>Create defined routes and procedures for communication within the team to guarantee that information is shared efficiently.</a:t>
            </a:r>
            <a:endParaRPr lang="en-IN" dirty="0">
              <a:latin typeface="Times New Roman" panose="02020603050405020304" pitchFamily="18" charset="0"/>
              <a:ea typeface="Calibri" panose="020F0502020204030204" pitchFamily="34" charset="0"/>
            </a:endParaRPr>
          </a:p>
          <a:p>
            <a:r>
              <a:rPr lang="en-IN" sz="1800" b="1" dirty="0">
                <a:effectLst/>
                <a:latin typeface="Times New Roman" panose="02020603050405020304" pitchFamily="18" charset="0"/>
                <a:ea typeface="Calibri" panose="020F0502020204030204" pitchFamily="34" charset="0"/>
              </a:rPr>
              <a:t>Building Trust and Accountability:</a:t>
            </a:r>
            <a:r>
              <a:rPr lang="en-IN" sz="1800" dirty="0">
                <a:effectLst/>
                <a:latin typeface="Times New Roman" panose="02020603050405020304" pitchFamily="18" charset="0"/>
                <a:ea typeface="Calibri" panose="020F0502020204030204" pitchFamily="34" charset="0"/>
              </a:rPr>
              <a:t> Establish clear objectives and goals to help the team develop a culture of trust and responsibility. Promote transparent decision-making procedures, attentive listening, and open communication.</a:t>
            </a:r>
          </a:p>
          <a:p>
            <a:r>
              <a:rPr lang="en-IN" sz="1800" b="1" dirty="0">
                <a:effectLst/>
                <a:latin typeface="Times New Roman" panose="02020603050405020304" pitchFamily="18" charset="0"/>
                <a:ea typeface="Calibri" panose="020F0502020204030204" pitchFamily="34" charset="0"/>
              </a:rPr>
              <a:t>Promoting a Shared Vision and Purpose:</a:t>
            </a:r>
            <a:r>
              <a:rPr lang="en-IN" sz="1800" dirty="0">
                <a:effectLst/>
                <a:latin typeface="Times New Roman" panose="02020603050405020304" pitchFamily="18" charset="0"/>
                <a:ea typeface="Calibri" panose="020F0502020204030204" pitchFamily="34" charset="0"/>
              </a:rPr>
              <a:t> Provide a clear vision and purpose that inspire team members and direct them toward shared objectives. Share the purpose, values, and goals of the company with the team and stress the significance of each individual's contribution to the group's success as a whole</a:t>
            </a:r>
            <a:r>
              <a:rPr lang="en-IN" dirty="0">
                <a:latin typeface="Times New Roman" panose="02020603050405020304" pitchFamily="18" charset="0"/>
                <a:ea typeface="Calibri" panose="020F0502020204030204" pitchFamily="34" charset="0"/>
              </a:rPr>
              <a:t>.</a:t>
            </a:r>
          </a:p>
          <a:p>
            <a:r>
              <a:rPr lang="en-IN" sz="1800" b="1" dirty="0">
                <a:effectLst/>
                <a:latin typeface="Times New Roman" panose="02020603050405020304" pitchFamily="18" charset="0"/>
                <a:ea typeface="Calibri" panose="020F0502020204030204" pitchFamily="34" charset="0"/>
              </a:rPr>
              <a:t>Continuous Learning and Development:</a:t>
            </a:r>
            <a:r>
              <a:rPr lang="en-IN" sz="1800" dirty="0">
                <a:effectLst/>
                <a:latin typeface="Times New Roman" panose="02020603050405020304" pitchFamily="18" charset="0"/>
                <a:ea typeface="Calibri" panose="020F0502020204030204" pitchFamily="34" charset="0"/>
              </a:rPr>
              <a:t> Provide chances for coaching, mentoring, and training to remote team members in order to support their professional development. Give team members access to tools and training materials so they may improve their abilities and expertise in their specialized positions. </a:t>
            </a:r>
            <a:endParaRPr lang="en-IN" dirty="0"/>
          </a:p>
        </p:txBody>
      </p:sp>
    </p:spTree>
    <p:extLst>
      <p:ext uri="{BB962C8B-B14F-4D97-AF65-F5344CB8AC3E}">
        <p14:creationId xmlns:p14="http://schemas.microsoft.com/office/powerpoint/2010/main" xmlns="" val="3619077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3D47A0-6BB8-1D5C-4B28-FB5D4DAA88F2}"/>
              </a:ext>
            </a:extLst>
          </p:cNvPr>
          <p:cNvSpPr>
            <a:spLocks noGrp="1"/>
          </p:cNvSpPr>
          <p:nvPr>
            <p:ph type="title"/>
          </p:nvPr>
        </p:nvSpPr>
        <p:spPr/>
        <p:txBody>
          <a:bodyPr/>
          <a:lstStyle/>
          <a:p>
            <a:r>
              <a:rPr lang="en-US" b="1" dirty="0">
                <a:latin typeface="Algerian" panose="04020705040A02060702" pitchFamily="82" charset="0"/>
              </a:rPr>
              <a:t>ENTERTAINING A SENTIMENT OF COMMUNITY IN A WORKFORCE THAT IS DISPERSED GEOGRAPHICALLY</a:t>
            </a:r>
            <a:endParaRPr lang="en-IN" b="1" dirty="0">
              <a:latin typeface="Algerian" panose="04020705040A02060702" pitchFamily="82" charset="0"/>
            </a:endParaRPr>
          </a:p>
        </p:txBody>
      </p:sp>
      <p:sp>
        <p:nvSpPr>
          <p:cNvPr id="3" name="Content Placeholder 2">
            <a:extLst>
              <a:ext uri="{FF2B5EF4-FFF2-40B4-BE49-F238E27FC236}">
                <a16:creationId xmlns:a16="http://schemas.microsoft.com/office/drawing/2014/main" xmlns="" id="{4EDA9959-EB90-6568-C758-A55472D60719}"/>
              </a:ext>
            </a:extLst>
          </p:cNvPr>
          <p:cNvSpPr>
            <a:spLocks noGrp="1"/>
          </p:cNvSpPr>
          <p:nvPr>
            <p:ph idx="1"/>
          </p:nvPr>
        </p:nvSpPr>
        <p:spPr>
          <a:xfrm>
            <a:off x="581192" y="2180496"/>
            <a:ext cx="11029615" cy="4423504"/>
          </a:xfrm>
        </p:spPr>
        <p:txBody>
          <a:bodyPr>
            <a:normAutofit/>
          </a:bodyPr>
          <a:lstStyle/>
          <a:p>
            <a:pPr algn="just"/>
            <a:r>
              <a:rPr lang="en-IN" sz="1800" dirty="0">
                <a:effectLst/>
                <a:latin typeface="Times New Roman" panose="02020603050405020304" pitchFamily="18" charset="0"/>
                <a:ea typeface="Calibri" panose="020F0502020204030204" pitchFamily="34" charset="0"/>
              </a:rPr>
              <a:t>In a geographically distributed workforce, building a community means establishing a setting where distant workers feel engaged, connected, and supported even when they are physically apart. This is accomplished via a variety of tactics. Firstly, virtual team-building events are scheduled periodically to enhance social engagement and relationship development among team members, such as online games or virtual happy hours.</a:t>
            </a:r>
          </a:p>
          <a:p>
            <a:pPr algn="just"/>
            <a:r>
              <a:rPr lang="en-IN" sz="1800" dirty="0">
                <a:effectLst/>
                <a:latin typeface="Times New Roman" panose="02020603050405020304" pitchFamily="18" charset="0"/>
                <a:ea typeface="Calibri" panose="020F0502020204030204" pitchFamily="34" charset="0"/>
              </a:rPr>
              <a:t>. Second, there's a focus on open communication, with frequent encounters and conversations encouraged via the use of technologies like instant messaging and video conferencing. </a:t>
            </a:r>
          </a:p>
          <a:p>
            <a:pPr algn="just"/>
            <a:r>
              <a:rPr lang="en-IN" sz="1800" dirty="0">
                <a:effectLst/>
                <a:latin typeface="Times New Roman" panose="02020603050405020304" pitchFamily="18" charset="0"/>
                <a:ea typeface="Calibri" panose="020F0502020204030204" pitchFamily="34" charset="0"/>
              </a:rPr>
              <a:t>Thirdly, the team's common objectives and values are emphasized to strengthen a feeling of cohesion and purpose, coordinating individual efforts with group ambitions</a:t>
            </a:r>
            <a:r>
              <a:rPr lang="en-IN" dirty="0">
                <a:latin typeface="Times New Roman" panose="02020603050405020304" pitchFamily="18" charset="0"/>
                <a:ea typeface="Calibri" panose="020F0502020204030204" pitchFamily="34" charset="0"/>
              </a:rPr>
              <a:t>.</a:t>
            </a:r>
          </a:p>
          <a:p>
            <a:pPr algn="just"/>
            <a:r>
              <a:rPr lang="en-IN" sz="1800" dirty="0">
                <a:effectLst/>
                <a:latin typeface="Times New Roman" panose="02020603050405020304" pitchFamily="18" charset="0"/>
                <a:ea typeface="Calibri" panose="020F0502020204030204" pitchFamily="34" charset="0"/>
              </a:rPr>
              <a:t>In addition, diversity and inclusion are encouraged to make sure that each team member is treated with dignity and respect in the community. Last but not least, team members' holistic well-being and work-life balance are valued, and tools and assistance are provided to assist them in managing stress</a:t>
            </a:r>
            <a:endParaRPr lang="en-IN" dirty="0">
              <a:latin typeface="Times New Roman" panose="02020603050405020304" pitchFamily="18" charset="0"/>
              <a:ea typeface="Calibri" panose="020F0502020204030204" pitchFamily="34" charset="0"/>
            </a:endParaRPr>
          </a:p>
          <a:p>
            <a:pPr algn="just"/>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By putting these tactics into practice, companies may help geographically separated teams develop a strong sense of community that promotes engagement, cooperation, and a feeling of shared belonging throughout distances.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553538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C9EB26-981C-A0F8-A813-0E13CD269F77}"/>
              </a:ext>
            </a:extLst>
          </p:cNvPr>
          <p:cNvSpPr>
            <a:spLocks noGrp="1"/>
          </p:cNvSpPr>
          <p:nvPr>
            <p:ph type="title"/>
          </p:nvPr>
        </p:nvSpPr>
        <p:spPr/>
        <p:txBody>
          <a:bodyPr/>
          <a:lstStyle/>
          <a:p>
            <a:r>
              <a:rPr lang="en-IN" sz="4000" b="1" dirty="0">
                <a:latin typeface="Algerian" panose="04020705040A02060702" pitchFamily="82" charset="0"/>
              </a:rPr>
              <a:t>CONCLUSION</a:t>
            </a:r>
            <a:r>
              <a:rPr lang="en-IN" dirty="0"/>
              <a:t> </a:t>
            </a:r>
          </a:p>
        </p:txBody>
      </p:sp>
      <p:sp>
        <p:nvSpPr>
          <p:cNvPr id="3" name="Content Placeholder 2">
            <a:extLst>
              <a:ext uri="{FF2B5EF4-FFF2-40B4-BE49-F238E27FC236}">
                <a16:creationId xmlns:a16="http://schemas.microsoft.com/office/drawing/2014/main" xmlns="" id="{7BD199A0-787A-13CB-7322-619ABADD4551}"/>
              </a:ext>
            </a:extLst>
          </p:cNvPr>
          <p:cNvSpPr>
            <a:spLocks noGrp="1"/>
          </p:cNvSpPr>
          <p:nvPr>
            <p:ph idx="1"/>
          </p:nvPr>
        </p:nvSpPr>
        <p:spPr/>
        <p:txBody>
          <a:bodyPr/>
          <a:lstStyle/>
          <a:p>
            <a:pPr algn="just"/>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In summary, fostering a feeling of community among remote team members is crucial for encouraging engagement, cooperation, and a sense of shared belonging in a geographically distributed workforce. </a:t>
            </a:r>
          </a:p>
          <a:p>
            <a:pPr algn="just"/>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Organizations can create an environment where remote team members feel valued, connected, and supported despite being physically apart by implementing a combination of strategies, such as virtual team-building activities, open communication, shared goals and values, recognition of accomplishments, knowledge sharing, inclusivity, and support for well-being. </a:t>
            </a:r>
          </a:p>
          <a:p>
            <a:pPr algn="just"/>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Organizations may improve collaboration, output, and morale across geographically separated teams by fostering a strong sense of community, which will eventually benefit the organization's overall performance and efficacy.</a:t>
            </a:r>
          </a:p>
          <a:p>
            <a:pPr marL="0" indent="0">
              <a:buNone/>
            </a:pPr>
            <a:endParaRPr lang="en-IN" dirty="0"/>
          </a:p>
        </p:txBody>
      </p:sp>
    </p:spTree>
    <p:extLst>
      <p:ext uri="{BB962C8B-B14F-4D97-AF65-F5344CB8AC3E}">
        <p14:creationId xmlns:p14="http://schemas.microsoft.com/office/powerpoint/2010/main" xmlns="" val="2831807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957E5D9-635C-AE3C-A0D2-A145AB469BFB}"/>
              </a:ext>
            </a:extLst>
          </p:cNvPr>
          <p:cNvSpPr>
            <a:spLocks noGrp="1"/>
          </p:cNvSpPr>
          <p:nvPr>
            <p:ph type="title"/>
          </p:nvPr>
        </p:nvSpPr>
        <p:spPr/>
        <p:txBody>
          <a:bodyPr/>
          <a:lstStyle/>
          <a:p>
            <a:r>
              <a:rPr lang="en-IN" sz="3600" b="1" dirty="0">
                <a:latin typeface="Algerian" panose="04020705040A02060702" pitchFamily="82" charset="0"/>
              </a:rPr>
              <a:t>REFERENCES</a:t>
            </a:r>
            <a:r>
              <a:rPr lang="en-IN" dirty="0"/>
              <a:t> </a:t>
            </a:r>
          </a:p>
        </p:txBody>
      </p:sp>
      <p:sp>
        <p:nvSpPr>
          <p:cNvPr id="3" name="Content Placeholder 2">
            <a:extLst>
              <a:ext uri="{FF2B5EF4-FFF2-40B4-BE49-F238E27FC236}">
                <a16:creationId xmlns:a16="http://schemas.microsoft.com/office/drawing/2014/main" xmlns="" id="{60F751B7-9036-EDCB-524C-DD68B8F07CFF}"/>
              </a:ext>
            </a:extLst>
          </p:cNvPr>
          <p:cNvSpPr>
            <a:spLocks noGrp="1"/>
          </p:cNvSpPr>
          <p:nvPr>
            <p:ph idx="1"/>
          </p:nvPr>
        </p:nvSpPr>
        <p:spPr>
          <a:xfrm>
            <a:off x="581192" y="2180496"/>
            <a:ext cx="11029615" cy="4147733"/>
          </a:xfrm>
        </p:spPr>
        <p:txBody>
          <a:bodyPr>
            <a:normAutofit lnSpcReduction="10000"/>
          </a:bodyPr>
          <a:lstStyle/>
          <a:p>
            <a:pPr marL="342900" lvl="0" indent="-342900" algn="just">
              <a:lnSpc>
                <a:spcPct val="107000"/>
              </a:lnSpc>
              <a:buFont typeface="+mj-lt"/>
              <a:buAutoNum type="arabicPeriod"/>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Aftab, J., Sarwar, H., Kiran, A., Qureshi, M. I., Ishaq, M. I., Ambreen, S., &amp; Kayani, A. J. (2023). Ethical leadership, workplace spirituality, and job satisfaction: moderating role of self-efficacy. International Journal of Emerging Markets, 18(12), 5880-5899.</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Brodie, J., &amp;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Osowska</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R. (2021). Supporting entrepreneurship students’ sense of belonging in online virtual spaces. Industry and Higher Education, 35(4), 353-359.</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Cosgrave, C. (2020). The whole-of-person retention improvement framework: a guide for addressing health workforce challenges in the rural context. International Journal of Environmental Research and Public Health, 17(8), 2698.</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Eisenberg, J., &amp;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DiTomaso</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N. (2021). Structural decisions about configuration, assignments, and geographical distribution in teams: Influences on team communications and trust. Human Resource Management Review, 31(2), 100739.</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800" i="1" dirty="0">
                <a:effectLst/>
                <a:latin typeface="Times New Roman" panose="02020603050405020304" pitchFamily="18" charset="0"/>
                <a:ea typeface="Calibri" panose="020F0502020204030204" pitchFamily="34" charset="0"/>
              </a:rPr>
              <a:t>Gao, W., Wang, L., Yan, J., Wu, Y., &amp; </a:t>
            </a:r>
            <a:r>
              <a:rPr lang="en-IN" sz="1800" i="1" dirty="0" err="1">
                <a:effectLst/>
                <a:latin typeface="Times New Roman" panose="02020603050405020304" pitchFamily="18" charset="0"/>
                <a:ea typeface="Calibri" panose="020F0502020204030204" pitchFamily="34" charset="0"/>
              </a:rPr>
              <a:t>Musse</a:t>
            </a:r>
            <a:r>
              <a:rPr lang="en-IN" sz="1800" i="1" dirty="0">
                <a:effectLst/>
                <a:latin typeface="Times New Roman" panose="02020603050405020304" pitchFamily="18" charset="0"/>
                <a:ea typeface="Calibri" panose="020F0502020204030204" pitchFamily="34" charset="0"/>
              </a:rPr>
              <a:t>, S. Y. (2021). Fostering workplace innovation through CSR and authentic leadership: evidence from SME sector. Sustainability, 13(10), 5388</a:t>
            </a:r>
            <a:endParaRPr lang="en-IN" dirty="0"/>
          </a:p>
        </p:txBody>
      </p:sp>
    </p:spTree>
    <p:extLst>
      <p:ext uri="{BB962C8B-B14F-4D97-AF65-F5344CB8AC3E}">
        <p14:creationId xmlns:p14="http://schemas.microsoft.com/office/powerpoint/2010/main" xmlns="" val="1244398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EEB019-CA74-E9D8-F12C-94959772652D}"/>
              </a:ext>
            </a:extLst>
          </p:cNvPr>
          <p:cNvSpPr>
            <a:spLocks noGrp="1"/>
          </p:cNvSpPr>
          <p:nvPr>
            <p:ph type="title"/>
          </p:nvPr>
        </p:nvSpPr>
        <p:spPr/>
        <p:txBody>
          <a:bodyPr>
            <a:normAutofit/>
          </a:bodyPr>
          <a:lstStyle/>
          <a:p>
            <a:r>
              <a:rPr lang="en-US" sz="4000" b="1" dirty="0">
                <a:latin typeface="Algerian" panose="04020705040A02060702" pitchFamily="82" charset="0"/>
              </a:rPr>
              <a:t>Thank you </a:t>
            </a:r>
            <a:endParaRPr lang="en-IN" sz="4000" b="1" dirty="0">
              <a:latin typeface="Algerian" panose="04020705040A02060702" pitchFamily="82" charset="0"/>
            </a:endParaRPr>
          </a:p>
        </p:txBody>
      </p:sp>
    </p:spTree>
    <p:extLst>
      <p:ext uri="{BB962C8B-B14F-4D97-AF65-F5344CB8AC3E}">
        <p14:creationId xmlns:p14="http://schemas.microsoft.com/office/powerpoint/2010/main" xmlns="" val="4016595789"/>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22</TotalTime>
  <Words>1066</Words>
  <Application>Microsoft Office PowerPoint</Application>
  <PresentationFormat>Custom</PresentationFormat>
  <Paragraphs>36</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Dividend</vt:lpstr>
      <vt:lpstr>MANAGING DISTRIBUTED LEADERSHIP AND FOSTERING A SENSE OF COMMUNITY IN A GEOGRAPHICALLY DISPERSED WORKFORCE</vt:lpstr>
      <vt:lpstr>INTRODUCTION </vt:lpstr>
      <vt:lpstr>LITERATURE REVIEW </vt:lpstr>
      <vt:lpstr>TECHNIQUES FOR SUCCESSFUL DECENTRALIZED LEADERSHIP</vt:lpstr>
      <vt:lpstr>ENTERTAINING A SENTIMENT OF COMMUNITY IN A WORKFORCE THAT IS DISPERSED GEOGRAPHICALLY</vt:lpstr>
      <vt:lpstr>CONCLUSION </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DISTRIBUTED LEADERSHIP AND FOSTERING A SENSE OF COMMUNITY IN A GEOGRAPHICALLY DISPERSED WORKFORCE</dc:title>
  <dc:creator>intel</dc:creator>
  <cp:lastModifiedBy>pc</cp:lastModifiedBy>
  <cp:revision>10</cp:revision>
  <dcterms:created xsi:type="dcterms:W3CDTF">2024-03-07T10:51:22Z</dcterms:created>
  <dcterms:modified xsi:type="dcterms:W3CDTF">2024-03-11T09:52:35Z</dcterms:modified>
</cp:coreProperties>
</file>