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2"/>
  </p:notesMasterIdLst>
  <p:sldIdLst>
    <p:sldId id="256" r:id="rId2"/>
    <p:sldId id="257" r:id="rId3"/>
    <p:sldId id="266" r:id="rId4"/>
    <p:sldId id="264" r:id="rId5"/>
    <p:sldId id="258" r:id="rId6"/>
    <p:sldId id="259" r:id="rId7"/>
    <p:sldId id="262" r:id="rId8"/>
    <p:sldId id="263" r:id="rId9"/>
    <p:sldId id="265" r:id="rId10"/>
    <p:sldId id="267" r:id="rId11"/>
  </p:sldIdLst>
  <p:sldSz cx="18288000" cy="10287000"/>
  <p:notesSz cx="6858000" cy="9144000"/>
  <p:embeddedFontLst>
    <p:embeddedFont>
      <p:font typeface="Arimo Bold" panose="020B0704020202020204" pitchFamily="34" charset="0"/>
      <p:regular r:id="rId13"/>
      <p:bold r:id="rId14"/>
    </p:embeddedFont>
    <p:embeddedFont>
      <p:font typeface="Arimo" panose="020B0604020202020204" pitchFamily="34" charset="0"/>
      <p:regular r:id="rId15"/>
      <p:bold r:id="rId16"/>
      <p:italic r:id="rId17"/>
      <p:boldItalic r:id="rId18"/>
    </p:embeddedFont>
    <p:embeddedFont>
      <p:font typeface="Calibri" panose="020F0502020204030204" pitchFamily="34"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7" d="100"/>
          <a:sy n="47" d="100"/>
        </p:scale>
        <p:origin x="69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10.12.2024</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9</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1657399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7</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8</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10</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12/10/2024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E7EEF9"/>
            </a:solidFill>
          </p:spPr>
        </p:sp>
      </p:grpSp>
      <p:grpSp>
        <p:nvGrpSpPr>
          <p:cNvPr id="4" name="Group 4"/>
          <p:cNvGrpSpPr/>
          <p:nvPr/>
        </p:nvGrpSpPr>
        <p:grpSpPr>
          <a:xfrm>
            <a:off x="0" y="0"/>
            <a:ext cx="18288000" cy="10287000"/>
            <a:chOff x="0" y="0"/>
            <a:chExt cx="24384000" cy="13716000"/>
          </a:xfrm>
        </p:grpSpPr>
        <p:sp>
          <p:nvSpPr>
            <p:cNvPr id="5" name="Freeform 5"/>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AFA"/>
            </a:solidFill>
          </p:spPr>
        </p:sp>
      </p:grpSp>
      <p:sp>
        <p:nvSpPr>
          <p:cNvPr id="8" name="TextBox 8"/>
          <p:cNvSpPr txBox="1"/>
          <p:nvPr/>
        </p:nvSpPr>
        <p:spPr>
          <a:xfrm>
            <a:off x="838200" y="1770611"/>
            <a:ext cx="15511314" cy="2630977"/>
          </a:xfrm>
          <a:prstGeom prst="rect">
            <a:avLst/>
          </a:prstGeom>
        </p:spPr>
        <p:txBody>
          <a:bodyPr wrap="square" lIns="0" tIns="0" rIns="0" bIns="0" rtlCol="0" anchor="t">
            <a:spAutoFit/>
          </a:bodyPr>
          <a:lstStyle/>
          <a:p>
            <a:pPr algn="l">
              <a:lnSpc>
                <a:spcPts val="7000"/>
              </a:lnSpc>
            </a:pPr>
            <a:r>
              <a:rPr lang="en-US" sz="5562" b="1" dirty="0">
                <a:solidFill>
                  <a:srgbClr val="1F1E1E"/>
                </a:solidFill>
                <a:latin typeface="Arimo Bold"/>
                <a:ea typeface="Arimo Bold"/>
                <a:cs typeface="Arimo Bold"/>
                <a:sym typeface="Arimo Bold"/>
              </a:rPr>
              <a:t>Reimagining Mythology: Exploring the Philosophical Depth of Amish Tripathi's "The Immortals of Meluha"</a:t>
            </a:r>
          </a:p>
        </p:txBody>
      </p:sp>
      <p:sp>
        <p:nvSpPr>
          <p:cNvPr id="9" name="TextBox 9"/>
          <p:cNvSpPr txBox="1"/>
          <p:nvPr/>
        </p:nvSpPr>
        <p:spPr>
          <a:xfrm>
            <a:off x="8001000" y="6172199"/>
            <a:ext cx="9534228" cy="825098"/>
          </a:xfrm>
          <a:prstGeom prst="rect">
            <a:avLst/>
          </a:prstGeom>
        </p:spPr>
        <p:txBody>
          <a:bodyPr lIns="0" tIns="0" rIns="0" bIns="0" rtlCol="0" anchor="t">
            <a:spAutoFit/>
          </a:bodyPr>
          <a:lstStyle/>
          <a:p>
            <a:pPr>
              <a:lnSpc>
                <a:spcPts val="3374"/>
              </a:lnSpc>
            </a:pPr>
            <a:r>
              <a:rPr lang="en-US" sz="2125" dirty="0">
                <a:solidFill>
                  <a:srgbClr val="3B3535"/>
                </a:solidFill>
                <a:latin typeface="Arimo"/>
                <a:ea typeface="Arimo"/>
                <a:cs typeface="Arimo"/>
                <a:sym typeface="Arimo"/>
              </a:rPr>
              <a:t>Connecting past to the present in Amish Tripathi's The Immortals of Meluha       Presented </a:t>
            </a:r>
            <a:r>
              <a:rPr lang="en-US" sz="2125" dirty="0" smtClean="0">
                <a:solidFill>
                  <a:srgbClr val="3B3535"/>
                </a:solidFill>
                <a:latin typeface="Arimo"/>
                <a:ea typeface="Arimo"/>
                <a:cs typeface="Arimo"/>
                <a:sym typeface="Arimo"/>
              </a:rPr>
              <a:t>by </a:t>
            </a:r>
            <a:r>
              <a:rPr lang="en-US" sz="2125" b="1" dirty="0" smtClean="0">
                <a:solidFill>
                  <a:srgbClr val="3B3535"/>
                </a:solidFill>
                <a:latin typeface="Arimo"/>
                <a:ea typeface="Arimo"/>
                <a:cs typeface="Arimo"/>
                <a:sym typeface="Arimo"/>
              </a:rPr>
              <a:t>Sindhu </a:t>
            </a:r>
            <a:r>
              <a:rPr lang="en-US" sz="2125" b="1" dirty="0">
                <a:solidFill>
                  <a:srgbClr val="3B3535"/>
                </a:solidFill>
                <a:latin typeface="Arimo"/>
                <a:ea typeface="Arimo"/>
                <a:cs typeface="Arimo"/>
                <a:sym typeface="Arimo"/>
              </a:rPr>
              <a:t>R.</a:t>
            </a:r>
            <a:r>
              <a:rPr lang="en-US" sz="2125" dirty="0">
                <a:solidFill>
                  <a:srgbClr val="3B3535"/>
                </a:solidFill>
                <a:latin typeface="Arimo"/>
                <a:ea typeface="Arimo"/>
                <a:cs typeface="Arimo"/>
                <a:sym typeface="Arimo"/>
              </a:rPr>
              <a:t> </a:t>
            </a:r>
            <a:r>
              <a:rPr lang="en-US" sz="2125" b="1" dirty="0" smtClean="0">
                <a:solidFill>
                  <a:srgbClr val="3B3535"/>
                </a:solidFill>
                <a:latin typeface="Arimo"/>
                <a:ea typeface="Arimo"/>
                <a:cs typeface="Arimo"/>
                <a:sym typeface="Arimo"/>
              </a:rPr>
              <a:t>Research </a:t>
            </a:r>
            <a:r>
              <a:rPr lang="en-US" sz="2125" b="1" dirty="0">
                <a:solidFill>
                  <a:srgbClr val="3B3535"/>
                </a:solidFill>
                <a:latin typeface="Arimo"/>
                <a:ea typeface="Arimo"/>
                <a:cs typeface="Arimo"/>
                <a:sym typeface="Arimo"/>
              </a:rPr>
              <a:t>scholar English department</a:t>
            </a:r>
            <a:r>
              <a:rPr lang="en-US" sz="2125" dirty="0">
                <a:solidFill>
                  <a:srgbClr val="3B3535"/>
                </a:solidFill>
                <a:latin typeface="Arimo"/>
                <a:ea typeface="Arimo"/>
                <a:cs typeface="Arimo"/>
                <a:sym typeface="Arimo"/>
              </a:rPr>
              <a:t>.</a:t>
            </a:r>
            <a:endParaRPr lang="en-US" sz="2125" dirty="0">
              <a:solidFill>
                <a:srgbClr val="3B3535"/>
              </a:solidFill>
              <a:latin typeface="Arimo"/>
              <a:ea typeface="Arimo"/>
              <a:cs typeface="Arimo"/>
              <a:sym typeface="Arimo"/>
            </a:endParaRPr>
          </a:p>
        </p:txBody>
      </p:sp>
      <p:grpSp>
        <p:nvGrpSpPr>
          <p:cNvPr id="10" name="Group 10"/>
          <p:cNvGrpSpPr/>
          <p:nvPr/>
        </p:nvGrpSpPr>
        <p:grpSpPr>
          <a:xfrm>
            <a:off x="943124" y="8371285"/>
            <a:ext cx="442764" cy="442764"/>
            <a:chOff x="0" y="0"/>
            <a:chExt cx="590352" cy="590352"/>
          </a:xfrm>
        </p:grpSpPr>
        <p:sp>
          <p:nvSpPr>
            <p:cNvPr id="11" name="Freeform 11"/>
            <p:cNvSpPr/>
            <p:nvPr/>
          </p:nvSpPr>
          <p:spPr>
            <a:xfrm>
              <a:off x="0" y="0"/>
              <a:ext cx="590296" cy="590296"/>
            </a:xfrm>
            <a:custGeom>
              <a:avLst/>
              <a:gdLst/>
              <a:ahLst/>
              <a:cxnLst/>
              <a:rect l="l" t="t" r="r" b="b"/>
              <a:pathLst>
                <a:path w="590296" h="590296">
                  <a:moveTo>
                    <a:pt x="0" y="295148"/>
                  </a:moveTo>
                  <a:cubicBezTo>
                    <a:pt x="0" y="132207"/>
                    <a:pt x="132207" y="0"/>
                    <a:pt x="295148" y="0"/>
                  </a:cubicBezTo>
                  <a:cubicBezTo>
                    <a:pt x="297053" y="0"/>
                    <a:pt x="298958" y="889"/>
                    <a:pt x="300101" y="2413"/>
                  </a:cubicBezTo>
                  <a:lnTo>
                    <a:pt x="295148" y="6350"/>
                  </a:lnTo>
                  <a:lnTo>
                    <a:pt x="295148" y="0"/>
                  </a:lnTo>
                  <a:lnTo>
                    <a:pt x="295148" y="6350"/>
                  </a:lnTo>
                  <a:lnTo>
                    <a:pt x="295148" y="0"/>
                  </a:lnTo>
                  <a:cubicBezTo>
                    <a:pt x="458216" y="0"/>
                    <a:pt x="590296" y="132207"/>
                    <a:pt x="590296" y="295148"/>
                  </a:cubicBezTo>
                  <a:cubicBezTo>
                    <a:pt x="590296" y="297561"/>
                    <a:pt x="588899" y="299720"/>
                    <a:pt x="586740" y="300863"/>
                  </a:cubicBezTo>
                  <a:lnTo>
                    <a:pt x="583946" y="295148"/>
                  </a:lnTo>
                  <a:lnTo>
                    <a:pt x="590296" y="295148"/>
                  </a:lnTo>
                  <a:cubicBezTo>
                    <a:pt x="590296" y="458216"/>
                    <a:pt x="458089" y="590296"/>
                    <a:pt x="295148" y="590296"/>
                  </a:cubicBezTo>
                  <a:lnTo>
                    <a:pt x="295148" y="583946"/>
                  </a:lnTo>
                  <a:lnTo>
                    <a:pt x="295148" y="577596"/>
                  </a:lnTo>
                  <a:lnTo>
                    <a:pt x="295148" y="583946"/>
                  </a:lnTo>
                  <a:lnTo>
                    <a:pt x="295148" y="590296"/>
                  </a:lnTo>
                  <a:cubicBezTo>
                    <a:pt x="132207" y="590296"/>
                    <a:pt x="0" y="458216"/>
                    <a:pt x="0" y="295148"/>
                  </a:cubicBezTo>
                  <a:lnTo>
                    <a:pt x="6350" y="295148"/>
                  </a:lnTo>
                  <a:lnTo>
                    <a:pt x="0" y="295148"/>
                  </a:lnTo>
                  <a:moveTo>
                    <a:pt x="12700" y="295148"/>
                  </a:moveTo>
                  <a:lnTo>
                    <a:pt x="6350" y="295148"/>
                  </a:lnTo>
                  <a:lnTo>
                    <a:pt x="12700" y="295148"/>
                  </a:lnTo>
                  <a:cubicBezTo>
                    <a:pt x="12700" y="451104"/>
                    <a:pt x="139192" y="577596"/>
                    <a:pt x="295148" y="577596"/>
                  </a:cubicBezTo>
                  <a:cubicBezTo>
                    <a:pt x="298704" y="577596"/>
                    <a:pt x="301498" y="580390"/>
                    <a:pt x="301498" y="583946"/>
                  </a:cubicBezTo>
                  <a:cubicBezTo>
                    <a:pt x="301498" y="587502"/>
                    <a:pt x="298704" y="590296"/>
                    <a:pt x="295148" y="590296"/>
                  </a:cubicBezTo>
                  <a:cubicBezTo>
                    <a:pt x="291592" y="590296"/>
                    <a:pt x="288798" y="587502"/>
                    <a:pt x="288798" y="583946"/>
                  </a:cubicBezTo>
                  <a:cubicBezTo>
                    <a:pt x="288798" y="580390"/>
                    <a:pt x="291592" y="577596"/>
                    <a:pt x="295148" y="577596"/>
                  </a:cubicBezTo>
                  <a:cubicBezTo>
                    <a:pt x="451104" y="577596"/>
                    <a:pt x="577596" y="451104"/>
                    <a:pt x="577596" y="295148"/>
                  </a:cubicBezTo>
                  <a:cubicBezTo>
                    <a:pt x="577596" y="292735"/>
                    <a:pt x="578993" y="290576"/>
                    <a:pt x="581152" y="289433"/>
                  </a:cubicBezTo>
                  <a:lnTo>
                    <a:pt x="583946" y="295148"/>
                  </a:lnTo>
                  <a:lnTo>
                    <a:pt x="577596" y="295148"/>
                  </a:lnTo>
                  <a:cubicBezTo>
                    <a:pt x="577596" y="139192"/>
                    <a:pt x="451231" y="12700"/>
                    <a:pt x="295148" y="12700"/>
                  </a:cubicBezTo>
                  <a:cubicBezTo>
                    <a:pt x="293243" y="12700"/>
                    <a:pt x="291338" y="11811"/>
                    <a:pt x="290195" y="10287"/>
                  </a:cubicBezTo>
                  <a:lnTo>
                    <a:pt x="295148" y="6350"/>
                  </a:lnTo>
                  <a:lnTo>
                    <a:pt x="295148" y="12700"/>
                  </a:lnTo>
                  <a:cubicBezTo>
                    <a:pt x="139192" y="12700"/>
                    <a:pt x="12700" y="139192"/>
                    <a:pt x="12700" y="295148"/>
                  </a:cubicBezTo>
                  <a:close/>
                </a:path>
              </a:pathLst>
            </a:custGeom>
            <a:solidFill>
              <a:srgbClr val="FFFFFF"/>
            </a:solidFill>
          </p:spPr>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E7EEF9"/>
            </a:solidFill>
          </p:spPr>
        </p:sp>
      </p:grpSp>
      <p:grpSp>
        <p:nvGrpSpPr>
          <p:cNvPr id="4" name="Group 4"/>
          <p:cNvGrpSpPr/>
          <p:nvPr/>
        </p:nvGrpSpPr>
        <p:grpSpPr>
          <a:xfrm>
            <a:off x="0" y="-24032"/>
            <a:ext cx="18288000" cy="10287000"/>
            <a:chOff x="0" y="0"/>
            <a:chExt cx="24384000" cy="13716000"/>
          </a:xfrm>
        </p:grpSpPr>
        <p:sp>
          <p:nvSpPr>
            <p:cNvPr id="5" name="Freeform 5"/>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AFA"/>
            </a:solidFill>
          </p:spPr>
        </p:sp>
      </p:grpSp>
      <p:sp>
        <p:nvSpPr>
          <p:cNvPr id="6" name="TextBox 6"/>
          <p:cNvSpPr txBox="1"/>
          <p:nvPr/>
        </p:nvSpPr>
        <p:spPr>
          <a:xfrm>
            <a:off x="947886" y="2067520"/>
            <a:ext cx="16392228" cy="1848445"/>
          </a:xfrm>
          <a:prstGeom prst="rect">
            <a:avLst/>
          </a:prstGeom>
        </p:spPr>
        <p:txBody>
          <a:bodyPr lIns="0" tIns="0" rIns="0" bIns="0" rtlCol="0" anchor="t">
            <a:spAutoFit/>
          </a:bodyPr>
          <a:lstStyle/>
          <a:p>
            <a:pPr algn="l">
              <a:lnSpc>
                <a:spcPts val="7000"/>
              </a:lnSpc>
            </a:pPr>
            <a:r>
              <a:rPr lang="en-US" sz="5562" b="1" dirty="0">
                <a:solidFill>
                  <a:srgbClr val="1F1E1E"/>
                </a:solidFill>
                <a:latin typeface="Arimo Bold"/>
                <a:ea typeface="Arimo Bold"/>
                <a:cs typeface="Arimo Bold"/>
                <a:sym typeface="Arimo Bold"/>
              </a:rPr>
              <a:t>Reinterpreting Ancient Tales for Modern Readers</a:t>
            </a:r>
          </a:p>
        </p:txBody>
      </p:sp>
      <p:sp>
        <p:nvSpPr>
          <p:cNvPr id="7" name="TextBox 7"/>
          <p:cNvSpPr txBox="1"/>
          <p:nvPr/>
        </p:nvSpPr>
        <p:spPr>
          <a:xfrm>
            <a:off x="947886" y="4545211"/>
            <a:ext cx="4052888" cy="492919"/>
          </a:xfrm>
          <a:prstGeom prst="rect">
            <a:avLst/>
          </a:prstGeom>
        </p:spPr>
        <p:txBody>
          <a:bodyPr lIns="0" tIns="0" rIns="0" bIns="0" rtlCol="0" anchor="t">
            <a:spAutoFit/>
          </a:bodyPr>
          <a:lstStyle/>
          <a:p>
            <a:pPr algn="l">
              <a:lnSpc>
                <a:spcPts val="3500"/>
              </a:lnSpc>
            </a:pPr>
            <a:r>
              <a:rPr lang="en-US" sz="2750" b="1">
                <a:solidFill>
                  <a:srgbClr val="1F1E1E"/>
                </a:solidFill>
                <a:latin typeface="Arimo Bold"/>
                <a:ea typeface="Arimo Bold"/>
                <a:cs typeface="Arimo Bold"/>
                <a:sym typeface="Arimo Bold"/>
              </a:rPr>
              <a:t>Mythology and Fiction</a:t>
            </a:r>
          </a:p>
        </p:txBody>
      </p:sp>
      <p:sp>
        <p:nvSpPr>
          <p:cNvPr id="8" name="TextBox 8"/>
          <p:cNvSpPr txBox="1"/>
          <p:nvPr/>
        </p:nvSpPr>
        <p:spPr>
          <a:xfrm>
            <a:off x="947886" y="5223122"/>
            <a:ext cx="7865715" cy="2686050"/>
          </a:xfrm>
          <a:prstGeom prst="rect">
            <a:avLst/>
          </a:prstGeom>
        </p:spPr>
        <p:txBody>
          <a:bodyPr lIns="0" tIns="0" rIns="0" bIns="0" rtlCol="0" anchor="t">
            <a:spAutoFit/>
          </a:bodyPr>
          <a:lstStyle/>
          <a:p>
            <a:pPr algn="l">
              <a:lnSpc>
                <a:spcPts val="3374"/>
              </a:lnSpc>
            </a:pPr>
            <a:r>
              <a:rPr lang="en-US" sz="2125" dirty="0">
                <a:solidFill>
                  <a:srgbClr val="3B3535"/>
                </a:solidFill>
                <a:latin typeface="Arimo"/>
                <a:ea typeface="Arimo"/>
                <a:cs typeface="Arimo"/>
                <a:sym typeface="Arimo"/>
              </a:rPr>
              <a:t>"The Immortals of Meluha" reimagines Hindu mythology, weaving a fictional story around Lord Shiva, a tribal warrior destined to become a divine figure. It blends ancient myths with contemporary storytelling, drawing readers into a world rich in cultural context and philosophical implications.</a:t>
            </a:r>
          </a:p>
        </p:txBody>
      </p:sp>
      <p:sp>
        <p:nvSpPr>
          <p:cNvPr id="9" name="TextBox 9"/>
          <p:cNvSpPr txBox="1"/>
          <p:nvPr/>
        </p:nvSpPr>
        <p:spPr>
          <a:xfrm>
            <a:off x="9483924" y="4545211"/>
            <a:ext cx="3750766" cy="492919"/>
          </a:xfrm>
          <a:prstGeom prst="rect">
            <a:avLst/>
          </a:prstGeom>
        </p:spPr>
        <p:txBody>
          <a:bodyPr lIns="0" tIns="0" rIns="0" bIns="0" rtlCol="0" anchor="t">
            <a:spAutoFit/>
          </a:bodyPr>
          <a:lstStyle/>
          <a:p>
            <a:pPr algn="l">
              <a:lnSpc>
                <a:spcPts val="3500"/>
              </a:lnSpc>
            </a:pPr>
            <a:r>
              <a:rPr lang="en-US" sz="2750" b="1">
                <a:solidFill>
                  <a:srgbClr val="1F1E1E"/>
                </a:solidFill>
                <a:latin typeface="Arimo Bold"/>
                <a:ea typeface="Arimo Bold"/>
                <a:cs typeface="Arimo Bold"/>
                <a:sym typeface="Arimo Bold"/>
              </a:rPr>
              <a:t>Cultural Significance</a:t>
            </a:r>
          </a:p>
        </p:txBody>
      </p:sp>
      <p:sp>
        <p:nvSpPr>
          <p:cNvPr id="10" name="TextBox 10"/>
          <p:cNvSpPr txBox="1"/>
          <p:nvPr/>
        </p:nvSpPr>
        <p:spPr>
          <a:xfrm>
            <a:off x="9483924" y="5223122"/>
            <a:ext cx="7865715" cy="2133148"/>
          </a:xfrm>
          <a:prstGeom prst="rect">
            <a:avLst/>
          </a:prstGeom>
        </p:spPr>
        <p:txBody>
          <a:bodyPr lIns="0" tIns="0" rIns="0" bIns="0" rtlCol="0" anchor="t">
            <a:spAutoFit/>
          </a:bodyPr>
          <a:lstStyle/>
          <a:p>
            <a:pPr algn="l">
              <a:lnSpc>
                <a:spcPts val="3374"/>
              </a:lnSpc>
            </a:pPr>
            <a:r>
              <a:rPr lang="en-US" sz="2125" dirty="0">
                <a:solidFill>
                  <a:schemeClr val="tx1">
                    <a:lumMod val="75000"/>
                    <a:lumOff val="25000"/>
                  </a:schemeClr>
                </a:solidFill>
                <a:latin typeface="Arimo"/>
                <a:ea typeface="Arimo"/>
                <a:cs typeface="Arimo"/>
                <a:sym typeface="Arimo"/>
              </a:rPr>
              <a:t>Tripathi’s works showcase his deep understanding of Indian culture and tradition, using vivid imagery and fully realized characters to engage readers. This novel offers a modern perspective on ancient ideas, making them relevant for contemporary audiences.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92E3C6-0E29-BB63-ED59-00705667B5C6}"/>
              </a:ext>
            </a:extLst>
          </p:cNvPr>
          <p:cNvSpPr txBox="1"/>
          <p:nvPr/>
        </p:nvSpPr>
        <p:spPr>
          <a:xfrm>
            <a:off x="381000" y="2476500"/>
            <a:ext cx="8610600" cy="4708981"/>
          </a:xfrm>
          <a:prstGeom prst="rect">
            <a:avLst/>
          </a:prstGeom>
          <a:noFill/>
        </p:spPr>
        <p:txBody>
          <a:bodyPr wrap="square">
            <a:spAutoFit/>
          </a:bodyPr>
          <a:lstStyle/>
          <a:p>
            <a:pPr marL="342900" indent="-342900" algn="just">
              <a:buFont typeface="Wingdings" panose="05000000000000000000" pitchFamily="2" charset="2"/>
              <a:buChar char="Ø"/>
            </a:pPr>
            <a:r>
              <a:rPr lang="en-US" sz="2000" dirty="0">
                <a:solidFill>
                  <a:schemeClr val="tx1">
                    <a:lumMod val="75000"/>
                    <a:lumOff val="25000"/>
                  </a:schemeClr>
                </a:solidFill>
                <a:latin typeface="Arimo" panose="020B0604020202020204" charset="0"/>
                <a:ea typeface="Arimo" panose="020B0604020202020204" charset="0"/>
                <a:cs typeface="Arimo" panose="020B0604020202020204" charset="0"/>
              </a:rPr>
              <a:t>Null Hypothesis (H0): There is no significant relationship between the reinterpretation of mythology in The Immortals of Meluha and readers' understanding of ancient Indian culture. Alternative Hypothesis</a:t>
            </a:r>
          </a:p>
          <a:p>
            <a:pPr marL="342900" indent="-342900" algn="just">
              <a:buFont typeface="Wingdings" panose="05000000000000000000" pitchFamily="2" charset="2"/>
              <a:buChar char="Ø"/>
            </a:pPr>
            <a:endParaRPr lang="en-US" sz="2000" dirty="0">
              <a:solidFill>
                <a:schemeClr val="tx1">
                  <a:lumMod val="75000"/>
                  <a:lumOff val="25000"/>
                </a:schemeClr>
              </a:solidFill>
              <a:latin typeface="Arimo" panose="020B0604020202020204" charset="0"/>
              <a:ea typeface="Arimo" panose="020B0604020202020204" charset="0"/>
              <a:cs typeface="Arimo" panose="020B0604020202020204" charset="0"/>
            </a:endParaRPr>
          </a:p>
          <a:p>
            <a:pPr marL="342900" indent="-342900" algn="just">
              <a:buFont typeface="Wingdings" panose="05000000000000000000" pitchFamily="2" charset="2"/>
              <a:buChar char="Ø"/>
            </a:pPr>
            <a:r>
              <a:rPr lang="en-US" sz="2000" dirty="0">
                <a:solidFill>
                  <a:schemeClr val="tx1">
                    <a:lumMod val="75000"/>
                    <a:lumOff val="25000"/>
                  </a:schemeClr>
                </a:solidFill>
                <a:latin typeface="Arimo" panose="020B0604020202020204" charset="0"/>
                <a:ea typeface="Arimo" panose="020B0604020202020204" charset="0"/>
                <a:cs typeface="Arimo" panose="020B0604020202020204" charset="0"/>
              </a:rPr>
              <a:t> (H1): There is a significant relationship between the reinterpretation of mythology in The Immortals of Meluha and readers' understanding of ancient Indian culture</a:t>
            </a:r>
          </a:p>
          <a:p>
            <a:pPr algn="just"/>
            <a:endParaRPr lang="en-US" sz="2000" dirty="0">
              <a:solidFill>
                <a:schemeClr val="tx1">
                  <a:lumMod val="75000"/>
                  <a:lumOff val="25000"/>
                </a:schemeClr>
              </a:solidFill>
              <a:latin typeface="Arimo" panose="020B0604020202020204" charset="0"/>
              <a:ea typeface="Arimo" panose="020B0604020202020204" charset="0"/>
              <a:cs typeface="Arimo" panose="020B0604020202020204" charset="0"/>
            </a:endParaRPr>
          </a:p>
          <a:p>
            <a:pPr marL="342900" indent="-342900" algn="just">
              <a:buFont typeface="Wingdings" panose="05000000000000000000" pitchFamily="2" charset="2"/>
              <a:buChar char="Ø"/>
            </a:pPr>
            <a:r>
              <a:rPr lang="en-US" sz="2000" dirty="0">
                <a:solidFill>
                  <a:schemeClr val="tx1">
                    <a:lumMod val="75000"/>
                    <a:lumOff val="25000"/>
                  </a:schemeClr>
                </a:solidFill>
                <a:latin typeface="Arimo" panose="020B0604020202020204" charset="0"/>
                <a:ea typeface="Arimo" panose="020B0604020202020204" charset="0"/>
                <a:cs typeface="Arimo" panose="020B0604020202020204" charset="0"/>
              </a:rPr>
              <a:t>Null Hypothesis (H0): The philosophical undertones in The Immortals of Meluha have no significant influence on readers' perceptions of moral and ethical values. </a:t>
            </a:r>
          </a:p>
          <a:p>
            <a:pPr marL="342900" indent="-342900" algn="just">
              <a:buFont typeface="Wingdings" panose="05000000000000000000" pitchFamily="2" charset="2"/>
              <a:buChar char="Ø"/>
            </a:pPr>
            <a:endParaRPr lang="en-US" sz="2000" dirty="0">
              <a:solidFill>
                <a:schemeClr val="tx1">
                  <a:lumMod val="75000"/>
                  <a:lumOff val="25000"/>
                </a:schemeClr>
              </a:solidFill>
              <a:latin typeface="Arimo" panose="020B0604020202020204" charset="0"/>
              <a:ea typeface="Arimo" panose="020B0604020202020204" charset="0"/>
              <a:cs typeface="Arimo" panose="020B0604020202020204" charset="0"/>
            </a:endParaRPr>
          </a:p>
          <a:p>
            <a:pPr marL="342900" indent="-342900" algn="just">
              <a:buFont typeface="Wingdings" panose="05000000000000000000" pitchFamily="2" charset="2"/>
              <a:buChar char="Ø"/>
            </a:pPr>
            <a:r>
              <a:rPr lang="en-US" sz="2000" dirty="0">
                <a:solidFill>
                  <a:schemeClr val="tx1">
                    <a:lumMod val="75000"/>
                    <a:lumOff val="25000"/>
                  </a:schemeClr>
                </a:solidFill>
                <a:latin typeface="Arimo" panose="020B0604020202020204" charset="0"/>
                <a:ea typeface="Arimo" panose="020B0604020202020204" charset="0"/>
                <a:cs typeface="Arimo" panose="020B0604020202020204" charset="0"/>
              </a:rPr>
              <a:t>Alternative Hypothesis (H1): The philosophical undertones in The Immortals of Meluha significantly influence readers' perceptions of moral and ethical values. </a:t>
            </a:r>
            <a:endParaRPr lang="en-IN" sz="2000" dirty="0">
              <a:solidFill>
                <a:schemeClr val="tx1">
                  <a:lumMod val="75000"/>
                  <a:lumOff val="25000"/>
                </a:schemeClr>
              </a:solidFill>
              <a:latin typeface="Arimo" panose="020B0604020202020204" charset="0"/>
              <a:ea typeface="Arimo" panose="020B0604020202020204" charset="0"/>
              <a:cs typeface="Arimo" panose="020B0604020202020204" charset="0"/>
            </a:endParaRPr>
          </a:p>
        </p:txBody>
      </p:sp>
      <p:sp>
        <p:nvSpPr>
          <p:cNvPr id="7" name="TextBox 6">
            <a:extLst>
              <a:ext uri="{FF2B5EF4-FFF2-40B4-BE49-F238E27FC236}">
                <a16:creationId xmlns:a16="http://schemas.microsoft.com/office/drawing/2014/main" id="{A53B441F-0AD5-8284-1D1A-0D52006509F0}"/>
              </a:ext>
            </a:extLst>
          </p:cNvPr>
          <p:cNvSpPr txBox="1"/>
          <p:nvPr/>
        </p:nvSpPr>
        <p:spPr>
          <a:xfrm>
            <a:off x="1066800" y="495300"/>
            <a:ext cx="4953000" cy="830997"/>
          </a:xfrm>
          <a:prstGeom prst="rect">
            <a:avLst/>
          </a:prstGeom>
          <a:noFill/>
        </p:spPr>
        <p:txBody>
          <a:bodyPr wrap="square">
            <a:spAutoFit/>
          </a:bodyPr>
          <a:lstStyle/>
          <a:p>
            <a:r>
              <a:rPr lang="en-IN" sz="4800" dirty="0">
                <a:solidFill>
                  <a:schemeClr val="tx1">
                    <a:lumMod val="75000"/>
                    <a:lumOff val="25000"/>
                  </a:schemeClr>
                </a:solidFill>
                <a:latin typeface="Arimo Bold" panose="020B0604020202020204" charset="0"/>
                <a:ea typeface="Arimo Bold" panose="020B0604020202020204" charset="0"/>
                <a:cs typeface="Arimo Bold" panose="020B0604020202020204" charset="0"/>
              </a:rPr>
              <a:t>Hypothesis</a:t>
            </a:r>
          </a:p>
        </p:txBody>
      </p:sp>
      <p:sp>
        <p:nvSpPr>
          <p:cNvPr id="9" name="TextBox 8">
            <a:extLst>
              <a:ext uri="{FF2B5EF4-FFF2-40B4-BE49-F238E27FC236}">
                <a16:creationId xmlns:a16="http://schemas.microsoft.com/office/drawing/2014/main" id="{41DB1E19-9E72-174A-964C-AEB2B83C5AA3}"/>
              </a:ext>
            </a:extLst>
          </p:cNvPr>
          <p:cNvSpPr txBox="1"/>
          <p:nvPr/>
        </p:nvSpPr>
        <p:spPr>
          <a:xfrm>
            <a:off x="9753600" y="2476500"/>
            <a:ext cx="7772400" cy="4708981"/>
          </a:xfrm>
          <a:prstGeom prst="rect">
            <a:avLst/>
          </a:prstGeom>
          <a:noFill/>
        </p:spPr>
        <p:txBody>
          <a:bodyPr wrap="square">
            <a:spAutoFit/>
          </a:bodyPr>
          <a:lstStyle/>
          <a:p>
            <a:pPr marL="285750" indent="-285750">
              <a:buFont typeface="Wingdings" panose="05000000000000000000" pitchFamily="2" charset="2"/>
              <a:buChar char="Ø"/>
            </a:pPr>
            <a:r>
              <a:rPr lang="en-US" sz="2000" dirty="0">
                <a:solidFill>
                  <a:schemeClr val="tx1">
                    <a:lumMod val="75000"/>
                    <a:lumOff val="25000"/>
                  </a:schemeClr>
                </a:solidFill>
                <a:latin typeface="Arimo" panose="020B0604020202020204" charset="0"/>
                <a:ea typeface="Arimo" panose="020B0604020202020204" charset="0"/>
                <a:cs typeface="Arimo" panose="020B0604020202020204" charset="0"/>
              </a:rPr>
              <a:t>Null Hypothesis (H0): The narrative techniques used in The Immortals of Meluha do not significantly affect readers' engagement with the story.</a:t>
            </a:r>
          </a:p>
          <a:p>
            <a:pPr marL="285750" indent="-285750">
              <a:buFont typeface="Wingdings" panose="05000000000000000000" pitchFamily="2" charset="2"/>
              <a:buChar char="Ø"/>
            </a:pPr>
            <a:endParaRPr lang="en-US" sz="2000" dirty="0">
              <a:solidFill>
                <a:schemeClr val="tx1">
                  <a:lumMod val="75000"/>
                  <a:lumOff val="25000"/>
                </a:schemeClr>
              </a:solidFill>
              <a:latin typeface="Arimo" panose="020B0604020202020204" charset="0"/>
              <a:ea typeface="Arimo" panose="020B0604020202020204" charset="0"/>
              <a:cs typeface="Arimo" panose="020B0604020202020204" charset="0"/>
            </a:endParaRPr>
          </a:p>
          <a:p>
            <a:pPr marL="285750" indent="-285750">
              <a:buFont typeface="Wingdings" panose="05000000000000000000" pitchFamily="2" charset="2"/>
              <a:buChar char="Ø"/>
            </a:pPr>
            <a:r>
              <a:rPr lang="en-US" sz="2000" dirty="0">
                <a:solidFill>
                  <a:schemeClr val="tx1">
                    <a:lumMod val="75000"/>
                    <a:lumOff val="25000"/>
                  </a:schemeClr>
                </a:solidFill>
                <a:latin typeface="Arimo" panose="020B0604020202020204" charset="0"/>
                <a:ea typeface="Arimo" panose="020B0604020202020204" charset="0"/>
                <a:cs typeface="Arimo" panose="020B0604020202020204" charset="0"/>
              </a:rPr>
              <a:t>Alternative Hypothesis (H1): The narrative techniques used in The Immortals of Meluha significantly affect readers' engagement with the story.</a:t>
            </a:r>
          </a:p>
          <a:p>
            <a:pPr marL="285750" indent="-285750">
              <a:buFont typeface="Wingdings" panose="05000000000000000000" pitchFamily="2" charset="2"/>
              <a:buChar char="Ø"/>
            </a:pPr>
            <a:endParaRPr lang="en-US" sz="2000" dirty="0">
              <a:solidFill>
                <a:schemeClr val="tx1">
                  <a:lumMod val="75000"/>
                  <a:lumOff val="25000"/>
                </a:schemeClr>
              </a:solidFill>
              <a:latin typeface="Arimo" panose="020B0604020202020204" charset="0"/>
              <a:ea typeface="Arimo" panose="020B0604020202020204" charset="0"/>
              <a:cs typeface="Arimo" panose="020B0604020202020204" charset="0"/>
            </a:endParaRPr>
          </a:p>
          <a:p>
            <a:pPr marL="285750" indent="-285750">
              <a:buFont typeface="Wingdings" panose="05000000000000000000" pitchFamily="2" charset="2"/>
              <a:buChar char="Ø"/>
            </a:pPr>
            <a:r>
              <a:rPr lang="en-US" sz="2000" dirty="0">
                <a:solidFill>
                  <a:schemeClr val="tx1">
                    <a:lumMod val="75000"/>
                    <a:lumOff val="25000"/>
                  </a:schemeClr>
                </a:solidFill>
                <a:latin typeface="Arimo" panose="020B0604020202020204" charset="0"/>
                <a:ea typeface="Arimo" panose="020B0604020202020204" charset="0"/>
                <a:cs typeface="Arimo" panose="020B0604020202020204" charset="0"/>
              </a:rPr>
              <a:t>Null Hypothesis (H0): The Immortals of Meluha does not significantly impact modern readers’ appreciation of Indian mythology.</a:t>
            </a:r>
          </a:p>
          <a:p>
            <a:pPr marL="285750" indent="-285750">
              <a:buFont typeface="Wingdings" panose="05000000000000000000" pitchFamily="2" charset="2"/>
              <a:buChar char="Ø"/>
            </a:pPr>
            <a:endParaRPr lang="en-US" sz="2000" dirty="0">
              <a:solidFill>
                <a:schemeClr val="tx1">
                  <a:lumMod val="75000"/>
                  <a:lumOff val="25000"/>
                </a:schemeClr>
              </a:solidFill>
              <a:latin typeface="Arimo" panose="020B0604020202020204" charset="0"/>
              <a:ea typeface="Arimo" panose="020B0604020202020204" charset="0"/>
              <a:cs typeface="Arimo" panose="020B0604020202020204" charset="0"/>
            </a:endParaRPr>
          </a:p>
          <a:p>
            <a:pPr marL="285750" indent="-285750">
              <a:buFont typeface="Wingdings" panose="05000000000000000000" pitchFamily="2" charset="2"/>
              <a:buChar char="Ø"/>
            </a:pPr>
            <a:r>
              <a:rPr lang="en-US" sz="2000" dirty="0">
                <a:solidFill>
                  <a:schemeClr val="tx1">
                    <a:lumMod val="75000"/>
                    <a:lumOff val="25000"/>
                  </a:schemeClr>
                </a:solidFill>
                <a:latin typeface="Arimo" panose="020B0604020202020204" charset="0"/>
                <a:ea typeface="Arimo" panose="020B0604020202020204" charset="0"/>
                <a:cs typeface="Arimo" panose="020B0604020202020204" charset="0"/>
              </a:rPr>
              <a:t>Alternative Hypothesis (H1): The Immortals of Meluha significantly impacts modern readers’ appreciation of Indian mythology.</a:t>
            </a:r>
            <a:endParaRPr lang="en-IN" sz="2000" dirty="0">
              <a:solidFill>
                <a:schemeClr val="tx1">
                  <a:lumMod val="75000"/>
                  <a:lumOff val="25000"/>
                </a:schemeClr>
              </a:solidFill>
              <a:latin typeface="Arimo" panose="020B0604020202020204" charset="0"/>
              <a:ea typeface="Arimo" panose="020B0604020202020204" charset="0"/>
              <a:cs typeface="Arimo" panose="020B0604020202020204" charset="0"/>
            </a:endParaRPr>
          </a:p>
        </p:txBody>
      </p:sp>
    </p:spTree>
    <p:extLst>
      <p:ext uri="{BB962C8B-B14F-4D97-AF65-F5344CB8AC3E}">
        <p14:creationId xmlns:p14="http://schemas.microsoft.com/office/powerpoint/2010/main" val="3807519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E7EEF9"/>
            </a:solidFill>
          </p:spPr>
        </p:sp>
      </p:grpSp>
      <p:grpSp>
        <p:nvGrpSpPr>
          <p:cNvPr id="4" name="Group 4"/>
          <p:cNvGrpSpPr/>
          <p:nvPr/>
        </p:nvGrpSpPr>
        <p:grpSpPr>
          <a:xfrm>
            <a:off x="0" y="0"/>
            <a:ext cx="18288000" cy="10287000"/>
            <a:chOff x="0" y="0"/>
            <a:chExt cx="24384000" cy="13716000"/>
          </a:xfrm>
        </p:grpSpPr>
        <p:sp>
          <p:nvSpPr>
            <p:cNvPr id="5" name="Freeform 5"/>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AFA"/>
            </a:solidFill>
          </p:spPr>
        </p:sp>
      </p:grpSp>
      <p:sp>
        <p:nvSpPr>
          <p:cNvPr id="8" name="TextBox 8"/>
          <p:cNvSpPr txBox="1"/>
          <p:nvPr/>
        </p:nvSpPr>
        <p:spPr>
          <a:xfrm>
            <a:off x="843260" y="853976"/>
            <a:ext cx="9743480" cy="1632943"/>
          </a:xfrm>
          <a:prstGeom prst="rect">
            <a:avLst/>
          </a:prstGeom>
        </p:spPr>
        <p:txBody>
          <a:bodyPr lIns="0" tIns="0" rIns="0" bIns="0" rtlCol="0" anchor="t">
            <a:spAutoFit/>
          </a:bodyPr>
          <a:lstStyle/>
          <a:p>
            <a:pPr algn="l">
              <a:lnSpc>
                <a:spcPts val="6187"/>
              </a:lnSpc>
            </a:pPr>
            <a:r>
              <a:rPr lang="en-US" sz="4937" b="1">
                <a:solidFill>
                  <a:srgbClr val="1F1E1E"/>
                </a:solidFill>
                <a:latin typeface="Arimo Bold"/>
                <a:ea typeface="Arimo Bold"/>
                <a:cs typeface="Arimo Bold"/>
                <a:sym typeface="Arimo Bold"/>
              </a:rPr>
              <a:t>Methodology and Analytical Framework</a:t>
            </a:r>
          </a:p>
        </p:txBody>
      </p:sp>
      <p:sp>
        <p:nvSpPr>
          <p:cNvPr id="9" name="Freeform 9" descr="preencoded.png"/>
          <p:cNvSpPr/>
          <p:nvPr/>
        </p:nvSpPr>
        <p:spPr>
          <a:xfrm>
            <a:off x="843260" y="2848272"/>
            <a:ext cx="1204764" cy="2178992"/>
          </a:xfrm>
          <a:custGeom>
            <a:avLst/>
            <a:gdLst/>
            <a:ahLst/>
            <a:cxnLst/>
            <a:rect l="l" t="t" r="r" b="b"/>
            <a:pathLst>
              <a:path w="1204764" h="2178992">
                <a:moveTo>
                  <a:pt x="0" y="0"/>
                </a:moveTo>
                <a:lnTo>
                  <a:pt x="1204764" y="0"/>
                </a:lnTo>
                <a:lnTo>
                  <a:pt x="1204764" y="2178993"/>
                </a:lnTo>
                <a:lnTo>
                  <a:pt x="0" y="2178993"/>
                </a:lnTo>
                <a:lnTo>
                  <a:pt x="0" y="0"/>
                </a:lnTo>
                <a:close/>
              </a:path>
            </a:pathLst>
          </a:custGeom>
          <a:blipFill>
            <a:blip r:embed="rId3"/>
            <a:stretch>
              <a:fillRect t="-243" b="-243"/>
            </a:stretch>
          </a:blipFill>
        </p:spPr>
      </p:sp>
      <p:sp>
        <p:nvSpPr>
          <p:cNvPr id="10" name="TextBox 10"/>
          <p:cNvSpPr txBox="1"/>
          <p:nvPr/>
        </p:nvSpPr>
        <p:spPr>
          <a:xfrm>
            <a:off x="2409379" y="3070175"/>
            <a:ext cx="3986807" cy="415230"/>
          </a:xfrm>
          <a:prstGeom prst="rect">
            <a:avLst/>
          </a:prstGeom>
        </p:spPr>
        <p:txBody>
          <a:bodyPr lIns="0" tIns="0" rIns="0" bIns="0" rtlCol="0" anchor="t">
            <a:spAutoFit/>
          </a:bodyPr>
          <a:lstStyle/>
          <a:p>
            <a:pPr algn="l">
              <a:lnSpc>
                <a:spcPts val="3062"/>
              </a:lnSpc>
            </a:pPr>
            <a:r>
              <a:rPr lang="en-US" sz="2437" b="1">
                <a:solidFill>
                  <a:srgbClr val="3B3535"/>
                </a:solidFill>
                <a:latin typeface="Arimo Bold"/>
                <a:ea typeface="Arimo Bold"/>
                <a:cs typeface="Arimo Bold"/>
                <a:sym typeface="Arimo Bold"/>
              </a:rPr>
              <a:t>Qualitative Methodology</a:t>
            </a:r>
          </a:p>
        </p:txBody>
      </p:sp>
      <p:sp>
        <p:nvSpPr>
          <p:cNvPr id="11" name="TextBox 11"/>
          <p:cNvSpPr txBox="1"/>
          <p:nvPr/>
        </p:nvSpPr>
        <p:spPr>
          <a:xfrm>
            <a:off x="2409379" y="3525142"/>
            <a:ext cx="8177361" cy="1261170"/>
          </a:xfrm>
          <a:prstGeom prst="rect">
            <a:avLst/>
          </a:prstGeom>
        </p:spPr>
        <p:txBody>
          <a:bodyPr lIns="0" tIns="0" rIns="0" bIns="0" rtlCol="0" anchor="t">
            <a:spAutoFit/>
          </a:bodyPr>
          <a:lstStyle/>
          <a:p>
            <a:pPr algn="l">
              <a:lnSpc>
                <a:spcPts val="3000"/>
              </a:lnSpc>
            </a:pPr>
            <a:r>
              <a:rPr lang="en-US" sz="1874" dirty="0">
                <a:solidFill>
                  <a:srgbClr val="3B3535"/>
                </a:solidFill>
                <a:latin typeface="Arimo"/>
                <a:ea typeface="Arimo"/>
                <a:cs typeface="Arimo"/>
                <a:sym typeface="Arimo"/>
              </a:rPr>
              <a:t>The research employs a qualitative methodology, utilizing textual and thematic analysis to explore the philosophical and cultural dimensions of "The Immortals of Meluha."</a:t>
            </a:r>
          </a:p>
        </p:txBody>
      </p:sp>
      <p:sp>
        <p:nvSpPr>
          <p:cNvPr id="12" name="Freeform 12" descr="preencoded.png"/>
          <p:cNvSpPr/>
          <p:nvPr/>
        </p:nvSpPr>
        <p:spPr>
          <a:xfrm>
            <a:off x="843260" y="5027265"/>
            <a:ext cx="1204764" cy="2178992"/>
          </a:xfrm>
          <a:custGeom>
            <a:avLst/>
            <a:gdLst/>
            <a:ahLst/>
            <a:cxnLst/>
            <a:rect l="l" t="t" r="r" b="b"/>
            <a:pathLst>
              <a:path w="1204764" h="2178992">
                <a:moveTo>
                  <a:pt x="0" y="0"/>
                </a:moveTo>
                <a:lnTo>
                  <a:pt x="1204764" y="0"/>
                </a:lnTo>
                <a:lnTo>
                  <a:pt x="1204764" y="2178992"/>
                </a:lnTo>
                <a:lnTo>
                  <a:pt x="0" y="2178992"/>
                </a:lnTo>
                <a:lnTo>
                  <a:pt x="0" y="0"/>
                </a:lnTo>
                <a:close/>
              </a:path>
            </a:pathLst>
          </a:custGeom>
          <a:blipFill>
            <a:blip r:embed="rId4"/>
            <a:stretch>
              <a:fillRect t="-243" b="-243"/>
            </a:stretch>
          </a:blipFill>
        </p:spPr>
      </p:sp>
      <p:sp>
        <p:nvSpPr>
          <p:cNvPr id="13" name="TextBox 13"/>
          <p:cNvSpPr txBox="1"/>
          <p:nvPr/>
        </p:nvSpPr>
        <p:spPr>
          <a:xfrm>
            <a:off x="2409379" y="5249168"/>
            <a:ext cx="5662017" cy="415230"/>
          </a:xfrm>
          <a:prstGeom prst="rect">
            <a:avLst/>
          </a:prstGeom>
        </p:spPr>
        <p:txBody>
          <a:bodyPr lIns="0" tIns="0" rIns="0" bIns="0" rtlCol="0" anchor="t">
            <a:spAutoFit/>
          </a:bodyPr>
          <a:lstStyle/>
          <a:p>
            <a:pPr algn="l">
              <a:lnSpc>
                <a:spcPts val="3062"/>
              </a:lnSpc>
            </a:pPr>
            <a:r>
              <a:rPr lang="en-US" sz="2437" b="1">
                <a:solidFill>
                  <a:srgbClr val="3B3535"/>
                </a:solidFill>
                <a:latin typeface="Arimo Bold"/>
                <a:ea typeface="Arimo Bold"/>
                <a:cs typeface="Arimo Bold"/>
                <a:sym typeface="Arimo Bold"/>
              </a:rPr>
              <a:t>Philosophical and Cultural Analysis</a:t>
            </a:r>
          </a:p>
        </p:txBody>
      </p:sp>
      <p:sp>
        <p:nvSpPr>
          <p:cNvPr id="14" name="TextBox 14"/>
          <p:cNvSpPr txBox="1"/>
          <p:nvPr/>
        </p:nvSpPr>
        <p:spPr>
          <a:xfrm>
            <a:off x="2409379" y="5704135"/>
            <a:ext cx="8177361" cy="1261170"/>
          </a:xfrm>
          <a:prstGeom prst="rect">
            <a:avLst/>
          </a:prstGeom>
        </p:spPr>
        <p:txBody>
          <a:bodyPr lIns="0" tIns="0" rIns="0" bIns="0" rtlCol="0" anchor="t">
            <a:spAutoFit/>
          </a:bodyPr>
          <a:lstStyle/>
          <a:p>
            <a:pPr algn="l">
              <a:lnSpc>
                <a:spcPts val="3000"/>
              </a:lnSpc>
            </a:pPr>
            <a:r>
              <a:rPr lang="en-US" sz="1874">
                <a:solidFill>
                  <a:srgbClr val="3B3535"/>
                </a:solidFill>
                <a:latin typeface="Arimo"/>
                <a:ea typeface="Arimo"/>
                <a:cs typeface="Arimo"/>
                <a:sym typeface="Arimo"/>
              </a:rPr>
              <a:t>The analysis focuses on identifying and examining philosophical undertones, cultural reflections, and the novel's impact on readers' understanding of ancient Indian culture.</a:t>
            </a:r>
          </a:p>
        </p:txBody>
      </p:sp>
      <p:sp>
        <p:nvSpPr>
          <p:cNvPr id="15" name="Freeform 15" descr="preencoded.png"/>
          <p:cNvSpPr/>
          <p:nvPr/>
        </p:nvSpPr>
        <p:spPr>
          <a:xfrm>
            <a:off x="843260" y="7206257"/>
            <a:ext cx="1204764" cy="2178993"/>
          </a:xfrm>
          <a:custGeom>
            <a:avLst/>
            <a:gdLst/>
            <a:ahLst/>
            <a:cxnLst/>
            <a:rect l="l" t="t" r="r" b="b"/>
            <a:pathLst>
              <a:path w="1204764" h="2178993">
                <a:moveTo>
                  <a:pt x="0" y="0"/>
                </a:moveTo>
                <a:lnTo>
                  <a:pt x="1204764" y="0"/>
                </a:lnTo>
                <a:lnTo>
                  <a:pt x="1204764" y="2178993"/>
                </a:lnTo>
                <a:lnTo>
                  <a:pt x="0" y="2178993"/>
                </a:lnTo>
                <a:lnTo>
                  <a:pt x="0" y="0"/>
                </a:lnTo>
                <a:close/>
              </a:path>
            </a:pathLst>
          </a:custGeom>
          <a:blipFill>
            <a:blip r:embed="rId5"/>
            <a:stretch>
              <a:fillRect t="-243" b="-243"/>
            </a:stretch>
          </a:blipFill>
        </p:spPr>
      </p:sp>
      <p:sp>
        <p:nvSpPr>
          <p:cNvPr id="16" name="TextBox 16"/>
          <p:cNvSpPr txBox="1"/>
          <p:nvPr/>
        </p:nvSpPr>
        <p:spPr>
          <a:xfrm>
            <a:off x="2409379" y="7428160"/>
            <a:ext cx="3170635" cy="415230"/>
          </a:xfrm>
          <a:prstGeom prst="rect">
            <a:avLst/>
          </a:prstGeom>
        </p:spPr>
        <p:txBody>
          <a:bodyPr lIns="0" tIns="0" rIns="0" bIns="0" rtlCol="0" anchor="t">
            <a:spAutoFit/>
          </a:bodyPr>
          <a:lstStyle/>
          <a:p>
            <a:pPr algn="l">
              <a:lnSpc>
                <a:spcPts val="3062"/>
              </a:lnSpc>
            </a:pPr>
            <a:r>
              <a:rPr lang="en-US" sz="2437" b="1">
                <a:solidFill>
                  <a:srgbClr val="3B3535"/>
                </a:solidFill>
                <a:latin typeface="Arimo Bold"/>
                <a:ea typeface="Arimo Bold"/>
                <a:cs typeface="Arimo Bold"/>
                <a:sym typeface="Arimo Bold"/>
              </a:rPr>
              <a:t>Thematic Analysis</a:t>
            </a:r>
          </a:p>
        </p:txBody>
      </p:sp>
      <p:sp>
        <p:nvSpPr>
          <p:cNvPr id="17" name="TextBox 17"/>
          <p:cNvSpPr txBox="1"/>
          <p:nvPr/>
        </p:nvSpPr>
        <p:spPr>
          <a:xfrm>
            <a:off x="2409379" y="7883129"/>
            <a:ext cx="8177361" cy="1261170"/>
          </a:xfrm>
          <a:prstGeom prst="rect">
            <a:avLst/>
          </a:prstGeom>
        </p:spPr>
        <p:txBody>
          <a:bodyPr lIns="0" tIns="0" rIns="0" bIns="0" rtlCol="0" anchor="t">
            <a:spAutoFit/>
          </a:bodyPr>
          <a:lstStyle/>
          <a:p>
            <a:pPr algn="l">
              <a:lnSpc>
                <a:spcPts val="3000"/>
              </a:lnSpc>
            </a:pPr>
            <a:r>
              <a:rPr lang="en-US" sz="1874">
                <a:solidFill>
                  <a:srgbClr val="3B3535"/>
                </a:solidFill>
                <a:latin typeface="Arimo"/>
                <a:ea typeface="Arimo"/>
                <a:cs typeface="Arimo"/>
                <a:sym typeface="Arimo"/>
              </a:rPr>
              <a:t>Key themes will be identified and categorized, including reinterpretation of mythology, moral and ethical questions, cultural reflection, and philosophical concepts.</a:t>
            </a:r>
          </a:p>
        </p:txBody>
      </p:sp>
    </p:spTree>
    <p:extLst>
      <p:ext uri="{BB962C8B-B14F-4D97-AF65-F5344CB8AC3E}">
        <p14:creationId xmlns:p14="http://schemas.microsoft.com/office/powerpoint/2010/main" val="2284008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E7EEF9"/>
            </a:solidFill>
          </p:spPr>
        </p:sp>
      </p:grpSp>
      <p:grpSp>
        <p:nvGrpSpPr>
          <p:cNvPr id="4" name="Group 4"/>
          <p:cNvGrpSpPr/>
          <p:nvPr/>
        </p:nvGrpSpPr>
        <p:grpSpPr>
          <a:xfrm>
            <a:off x="0" y="0"/>
            <a:ext cx="18288000" cy="10287000"/>
            <a:chOff x="0" y="0"/>
            <a:chExt cx="24384000" cy="13716000"/>
          </a:xfrm>
        </p:grpSpPr>
        <p:sp>
          <p:nvSpPr>
            <p:cNvPr id="5" name="Freeform 5"/>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AFA"/>
            </a:solidFill>
          </p:spPr>
        </p:sp>
      </p:grpSp>
      <p:sp>
        <p:nvSpPr>
          <p:cNvPr id="6" name="TextBox 6"/>
          <p:cNvSpPr txBox="1"/>
          <p:nvPr/>
        </p:nvSpPr>
        <p:spPr>
          <a:xfrm>
            <a:off x="871241" y="988962"/>
            <a:ext cx="6672560" cy="765146"/>
          </a:xfrm>
          <a:prstGeom prst="rect">
            <a:avLst/>
          </a:prstGeom>
        </p:spPr>
        <p:txBody>
          <a:bodyPr wrap="square" lIns="0" tIns="0" rIns="0" bIns="0" rtlCol="0" anchor="t">
            <a:spAutoFit/>
          </a:bodyPr>
          <a:lstStyle/>
          <a:p>
            <a:pPr algn="l">
              <a:lnSpc>
                <a:spcPts val="6437"/>
              </a:lnSpc>
            </a:pPr>
            <a:r>
              <a:rPr lang="en-US" sz="5125" b="1" dirty="0">
                <a:solidFill>
                  <a:srgbClr val="1F1E1E"/>
                </a:solidFill>
                <a:latin typeface="Arimo Bold"/>
                <a:ea typeface="Arimo Bold"/>
                <a:cs typeface="Arimo Bold"/>
                <a:sym typeface="Arimo Bold"/>
              </a:rPr>
              <a:t>Literature review </a:t>
            </a:r>
          </a:p>
        </p:txBody>
      </p:sp>
      <p:sp>
        <p:nvSpPr>
          <p:cNvPr id="7" name="Freeform 7" descr="preencoded.png"/>
          <p:cNvSpPr/>
          <p:nvPr/>
        </p:nvSpPr>
        <p:spPr>
          <a:xfrm>
            <a:off x="3642569" y="2362795"/>
            <a:ext cx="2729954" cy="2251174"/>
          </a:xfrm>
          <a:custGeom>
            <a:avLst/>
            <a:gdLst/>
            <a:ahLst/>
            <a:cxnLst/>
            <a:rect l="l" t="t" r="r" b="b"/>
            <a:pathLst>
              <a:path w="2729954" h="2251174">
                <a:moveTo>
                  <a:pt x="0" y="0"/>
                </a:moveTo>
                <a:lnTo>
                  <a:pt x="2729953" y="0"/>
                </a:lnTo>
                <a:lnTo>
                  <a:pt x="2729953" y="2251174"/>
                </a:lnTo>
                <a:lnTo>
                  <a:pt x="0" y="2251174"/>
                </a:lnTo>
                <a:lnTo>
                  <a:pt x="0" y="0"/>
                </a:lnTo>
                <a:close/>
              </a:path>
            </a:pathLst>
          </a:custGeom>
          <a:blipFill>
            <a:blip r:embed="rId3"/>
            <a:stretch>
              <a:fillRect l="-141" r="-141"/>
            </a:stretch>
          </a:blipFill>
        </p:spPr>
      </p:sp>
      <p:sp>
        <p:nvSpPr>
          <p:cNvPr id="8" name="TextBox 8"/>
          <p:cNvSpPr txBox="1"/>
          <p:nvPr/>
        </p:nvSpPr>
        <p:spPr>
          <a:xfrm>
            <a:off x="4946302" y="3444479"/>
            <a:ext cx="122336" cy="593080"/>
          </a:xfrm>
          <a:prstGeom prst="rect">
            <a:avLst/>
          </a:prstGeom>
        </p:spPr>
        <p:txBody>
          <a:bodyPr lIns="0" tIns="0" rIns="0" bIns="0" rtlCol="0" anchor="t">
            <a:spAutoFit/>
          </a:bodyPr>
          <a:lstStyle/>
          <a:p>
            <a:pPr algn="ctr">
              <a:lnSpc>
                <a:spcPts val="3875"/>
              </a:lnSpc>
            </a:pPr>
            <a:r>
              <a:rPr lang="en-US" sz="2437" b="1">
                <a:solidFill>
                  <a:srgbClr val="3B3535"/>
                </a:solidFill>
                <a:latin typeface="Arimo Bold"/>
                <a:ea typeface="Arimo Bold"/>
                <a:cs typeface="Arimo Bold"/>
                <a:sym typeface="Arimo Bold"/>
              </a:rPr>
              <a:t>1</a:t>
            </a:r>
          </a:p>
        </p:txBody>
      </p:sp>
      <p:sp>
        <p:nvSpPr>
          <p:cNvPr id="9" name="TextBox 9"/>
          <p:cNvSpPr txBox="1"/>
          <p:nvPr/>
        </p:nvSpPr>
        <p:spPr>
          <a:xfrm>
            <a:off x="6621364" y="2592586"/>
            <a:ext cx="3275410" cy="428476"/>
          </a:xfrm>
          <a:prstGeom prst="rect">
            <a:avLst/>
          </a:prstGeom>
        </p:spPr>
        <p:txBody>
          <a:bodyPr lIns="0" tIns="0" rIns="0" bIns="0" rtlCol="0" anchor="t">
            <a:spAutoFit/>
          </a:bodyPr>
          <a:lstStyle/>
          <a:p>
            <a:pPr algn="l">
              <a:lnSpc>
                <a:spcPts val="3187"/>
              </a:lnSpc>
            </a:pPr>
            <a:r>
              <a:rPr lang="en-US" sz="2562" b="1">
                <a:solidFill>
                  <a:srgbClr val="3B3535"/>
                </a:solidFill>
                <a:latin typeface="Arimo Bold"/>
                <a:ea typeface="Arimo Bold"/>
                <a:cs typeface="Arimo Bold"/>
                <a:sym typeface="Arimo Bold"/>
              </a:rPr>
              <a:t>Dharma and Karma</a:t>
            </a:r>
          </a:p>
        </p:txBody>
      </p:sp>
      <p:sp>
        <p:nvSpPr>
          <p:cNvPr id="10" name="TextBox 10"/>
          <p:cNvSpPr txBox="1"/>
          <p:nvPr/>
        </p:nvSpPr>
        <p:spPr>
          <a:xfrm>
            <a:off x="6621364" y="3075086"/>
            <a:ext cx="10546556" cy="1290042"/>
          </a:xfrm>
          <a:prstGeom prst="rect">
            <a:avLst/>
          </a:prstGeom>
        </p:spPr>
        <p:txBody>
          <a:bodyPr lIns="0" tIns="0" rIns="0" bIns="0" rtlCol="0" anchor="t">
            <a:spAutoFit/>
          </a:bodyPr>
          <a:lstStyle/>
          <a:p>
            <a:pPr algn="l">
              <a:lnSpc>
                <a:spcPts val="3125"/>
              </a:lnSpc>
            </a:pPr>
            <a:r>
              <a:rPr lang="en-US" sz="1937">
                <a:solidFill>
                  <a:srgbClr val="3B3535"/>
                </a:solidFill>
                <a:latin typeface="Arimo"/>
                <a:ea typeface="Arimo"/>
                <a:cs typeface="Arimo"/>
                <a:sym typeface="Arimo"/>
              </a:rPr>
              <a:t>The novel explores the concepts of dharma (duty) and karma (action and consequence) through Shiva's journey. It encourages readers to consider their own actions and responsibilities in the world.</a:t>
            </a:r>
          </a:p>
        </p:txBody>
      </p:sp>
      <p:grpSp>
        <p:nvGrpSpPr>
          <p:cNvPr id="11" name="Group 11"/>
          <p:cNvGrpSpPr/>
          <p:nvPr/>
        </p:nvGrpSpPr>
        <p:grpSpPr>
          <a:xfrm>
            <a:off x="6434732" y="4633169"/>
            <a:ext cx="10919817" cy="14288"/>
            <a:chOff x="0" y="0"/>
            <a:chExt cx="14559757" cy="19050"/>
          </a:xfrm>
        </p:grpSpPr>
        <p:sp>
          <p:nvSpPr>
            <p:cNvPr id="12" name="Freeform 12"/>
            <p:cNvSpPr/>
            <p:nvPr/>
          </p:nvSpPr>
          <p:spPr>
            <a:xfrm>
              <a:off x="0" y="0"/>
              <a:ext cx="14559787" cy="19050"/>
            </a:xfrm>
            <a:custGeom>
              <a:avLst/>
              <a:gdLst/>
              <a:ahLst/>
              <a:cxnLst/>
              <a:rect l="l" t="t" r="r" b="b"/>
              <a:pathLst>
                <a:path w="14559787" h="19050">
                  <a:moveTo>
                    <a:pt x="0" y="9525"/>
                  </a:moveTo>
                  <a:cubicBezTo>
                    <a:pt x="0" y="4318"/>
                    <a:pt x="4318" y="0"/>
                    <a:pt x="9525" y="0"/>
                  </a:cubicBezTo>
                  <a:lnTo>
                    <a:pt x="14550262" y="0"/>
                  </a:lnTo>
                  <a:cubicBezTo>
                    <a:pt x="14555470" y="0"/>
                    <a:pt x="14559787" y="4318"/>
                    <a:pt x="14559787" y="9525"/>
                  </a:cubicBezTo>
                  <a:cubicBezTo>
                    <a:pt x="14559787" y="14732"/>
                    <a:pt x="14555470" y="19050"/>
                    <a:pt x="14550262" y="19050"/>
                  </a:cubicBezTo>
                  <a:lnTo>
                    <a:pt x="9525" y="19050"/>
                  </a:lnTo>
                  <a:cubicBezTo>
                    <a:pt x="4318" y="19050"/>
                    <a:pt x="0" y="14732"/>
                    <a:pt x="0" y="9525"/>
                  </a:cubicBezTo>
                  <a:close/>
                </a:path>
              </a:pathLst>
            </a:custGeom>
            <a:solidFill>
              <a:srgbClr val="BBC2DC"/>
            </a:solidFill>
          </p:spPr>
        </p:sp>
      </p:grpSp>
      <p:sp>
        <p:nvSpPr>
          <p:cNvPr id="13" name="Freeform 13" descr="preencoded.png"/>
          <p:cNvSpPr/>
          <p:nvPr/>
        </p:nvSpPr>
        <p:spPr>
          <a:xfrm>
            <a:off x="2277516" y="4676180"/>
            <a:ext cx="5459909" cy="2251174"/>
          </a:xfrm>
          <a:custGeom>
            <a:avLst/>
            <a:gdLst/>
            <a:ahLst/>
            <a:cxnLst/>
            <a:rect l="l" t="t" r="r" b="b"/>
            <a:pathLst>
              <a:path w="5459909" h="2251174">
                <a:moveTo>
                  <a:pt x="0" y="0"/>
                </a:moveTo>
                <a:lnTo>
                  <a:pt x="5459909" y="0"/>
                </a:lnTo>
                <a:lnTo>
                  <a:pt x="5459909" y="2251174"/>
                </a:lnTo>
                <a:lnTo>
                  <a:pt x="0" y="2251174"/>
                </a:lnTo>
                <a:lnTo>
                  <a:pt x="0" y="0"/>
                </a:lnTo>
                <a:close/>
              </a:path>
            </a:pathLst>
          </a:custGeom>
          <a:blipFill>
            <a:blip r:embed="rId4"/>
            <a:stretch>
              <a:fillRect l="-53" r="-53"/>
            </a:stretch>
          </a:blipFill>
        </p:spPr>
      </p:sp>
      <p:sp>
        <p:nvSpPr>
          <p:cNvPr id="14" name="TextBox 14"/>
          <p:cNvSpPr txBox="1"/>
          <p:nvPr/>
        </p:nvSpPr>
        <p:spPr>
          <a:xfrm>
            <a:off x="4914454" y="5457527"/>
            <a:ext cx="185738" cy="593080"/>
          </a:xfrm>
          <a:prstGeom prst="rect">
            <a:avLst/>
          </a:prstGeom>
        </p:spPr>
        <p:txBody>
          <a:bodyPr lIns="0" tIns="0" rIns="0" bIns="0" rtlCol="0" anchor="t">
            <a:spAutoFit/>
          </a:bodyPr>
          <a:lstStyle/>
          <a:p>
            <a:pPr algn="ctr">
              <a:lnSpc>
                <a:spcPts val="3875"/>
              </a:lnSpc>
            </a:pPr>
            <a:r>
              <a:rPr lang="en-US" sz="2437" b="1">
                <a:solidFill>
                  <a:srgbClr val="3B3535"/>
                </a:solidFill>
                <a:latin typeface="Arimo Bold"/>
                <a:ea typeface="Arimo Bold"/>
                <a:cs typeface="Arimo Bold"/>
                <a:sym typeface="Arimo Bold"/>
              </a:rPr>
              <a:t>2</a:t>
            </a:r>
          </a:p>
        </p:txBody>
      </p:sp>
      <p:sp>
        <p:nvSpPr>
          <p:cNvPr id="15" name="TextBox 15"/>
          <p:cNvSpPr txBox="1"/>
          <p:nvPr/>
        </p:nvSpPr>
        <p:spPr>
          <a:xfrm>
            <a:off x="7986266" y="4905970"/>
            <a:ext cx="3397746" cy="428476"/>
          </a:xfrm>
          <a:prstGeom prst="rect">
            <a:avLst/>
          </a:prstGeom>
        </p:spPr>
        <p:txBody>
          <a:bodyPr lIns="0" tIns="0" rIns="0" bIns="0" rtlCol="0" anchor="t">
            <a:spAutoFit/>
          </a:bodyPr>
          <a:lstStyle/>
          <a:p>
            <a:pPr algn="l">
              <a:lnSpc>
                <a:spcPts val="3187"/>
              </a:lnSpc>
            </a:pPr>
            <a:r>
              <a:rPr lang="en-US" sz="2562" b="1">
                <a:solidFill>
                  <a:srgbClr val="3B3535"/>
                </a:solidFill>
                <a:latin typeface="Arimo Bold"/>
                <a:ea typeface="Arimo Bold"/>
                <a:cs typeface="Arimo Bold"/>
                <a:sym typeface="Arimo Bold"/>
              </a:rPr>
              <a:t>The Essence of Deity</a:t>
            </a:r>
          </a:p>
        </p:txBody>
      </p:sp>
      <p:sp>
        <p:nvSpPr>
          <p:cNvPr id="16" name="TextBox 16"/>
          <p:cNvSpPr txBox="1"/>
          <p:nvPr/>
        </p:nvSpPr>
        <p:spPr>
          <a:xfrm>
            <a:off x="7986266" y="5388471"/>
            <a:ext cx="9181654" cy="1290042"/>
          </a:xfrm>
          <a:prstGeom prst="rect">
            <a:avLst/>
          </a:prstGeom>
        </p:spPr>
        <p:txBody>
          <a:bodyPr lIns="0" tIns="0" rIns="0" bIns="0" rtlCol="0" anchor="t">
            <a:spAutoFit/>
          </a:bodyPr>
          <a:lstStyle/>
          <a:p>
            <a:pPr algn="l">
              <a:lnSpc>
                <a:spcPts val="3125"/>
              </a:lnSpc>
            </a:pPr>
            <a:r>
              <a:rPr lang="en-US" sz="1937">
                <a:solidFill>
                  <a:srgbClr val="3B3535"/>
                </a:solidFill>
                <a:latin typeface="Arimo"/>
                <a:ea typeface="Arimo"/>
                <a:cs typeface="Arimo"/>
                <a:sym typeface="Arimo"/>
              </a:rPr>
              <a:t>Tripathi humanizes Lord Shiva, depicting him as a warrior with a moral compass. This challenges readers to think about the nature of divinity and the role of gods in human affairs.</a:t>
            </a:r>
          </a:p>
        </p:txBody>
      </p:sp>
      <p:grpSp>
        <p:nvGrpSpPr>
          <p:cNvPr id="17" name="Group 17"/>
          <p:cNvGrpSpPr/>
          <p:nvPr/>
        </p:nvGrpSpPr>
        <p:grpSpPr>
          <a:xfrm>
            <a:off x="7799635" y="6946552"/>
            <a:ext cx="9554915" cy="14288"/>
            <a:chOff x="0" y="0"/>
            <a:chExt cx="12739887" cy="19050"/>
          </a:xfrm>
        </p:grpSpPr>
        <p:sp>
          <p:nvSpPr>
            <p:cNvPr id="18" name="Freeform 18"/>
            <p:cNvSpPr/>
            <p:nvPr/>
          </p:nvSpPr>
          <p:spPr>
            <a:xfrm>
              <a:off x="0" y="0"/>
              <a:ext cx="12739878" cy="19050"/>
            </a:xfrm>
            <a:custGeom>
              <a:avLst/>
              <a:gdLst/>
              <a:ahLst/>
              <a:cxnLst/>
              <a:rect l="l" t="t" r="r" b="b"/>
              <a:pathLst>
                <a:path w="12739878" h="19050">
                  <a:moveTo>
                    <a:pt x="0" y="9525"/>
                  </a:moveTo>
                  <a:cubicBezTo>
                    <a:pt x="0" y="4318"/>
                    <a:pt x="4318" y="0"/>
                    <a:pt x="9525" y="0"/>
                  </a:cubicBezTo>
                  <a:lnTo>
                    <a:pt x="12730353" y="0"/>
                  </a:lnTo>
                  <a:cubicBezTo>
                    <a:pt x="12735561" y="0"/>
                    <a:pt x="12739878" y="4318"/>
                    <a:pt x="12739878" y="9525"/>
                  </a:cubicBezTo>
                  <a:cubicBezTo>
                    <a:pt x="12739878" y="14732"/>
                    <a:pt x="12735561" y="19050"/>
                    <a:pt x="12730353" y="19050"/>
                  </a:cubicBezTo>
                  <a:lnTo>
                    <a:pt x="9525" y="19050"/>
                  </a:lnTo>
                  <a:cubicBezTo>
                    <a:pt x="4318" y="19050"/>
                    <a:pt x="0" y="14732"/>
                    <a:pt x="0" y="9525"/>
                  </a:cubicBezTo>
                  <a:close/>
                </a:path>
              </a:pathLst>
            </a:custGeom>
            <a:solidFill>
              <a:srgbClr val="BBC2DC"/>
            </a:solidFill>
          </p:spPr>
        </p:sp>
      </p:grpSp>
      <p:sp>
        <p:nvSpPr>
          <p:cNvPr id="19" name="Freeform 19" descr="preencoded.png"/>
          <p:cNvSpPr/>
          <p:nvPr/>
        </p:nvSpPr>
        <p:spPr>
          <a:xfrm>
            <a:off x="912465" y="6989564"/>
            <a:ext cx="8190011" cy="2251174"/>
          </a:xfrm>
          <a:custGeom>
            <a:avLst/>
            <a:gdLst/>
            <a:ahLst/>
            <a:cxnLst/>
            <a:rect l="l" t="t" r="r" b="b"/>
            <a:pathLst>
              <a:path w="8190011" h="2251174">
                <a:moveTo>
                  <a:pt x="0" y="0"/>
                </a:moveTo>
                <a:lnTo>
                  <a:pt x="8190011" y="0"/>
                </a:lnTo>
                <a:lnTo>
                  <a:pt x="8190011" y="2251174"/>
                </a:lnTo>
                <a:lnTo>
                  <a:pt x="0" y="2251174"/>
                </a:lnTo>
                <a:lnTo>
                  <a:pt x="0" y="0"/>
                </a:lnTo>
                <a:close/>
              </a:path>
            </a:pathLst>
          </a:custGeom>
          <a:blipFill>
            <a:blip r:embed="rId5"/>
            <a:stretch>
              <a:fillRect l="-81" r="-81"/>
            </a:stretch>
          </a:blipFill>
        </p:spPr>
      </p:sp>
      <p:sp>
        <p:nvSpPr>
          <p:cNvPr id="20" name="TextBox 20"/>
          <p:cNvSpPr txBox="1"/>
          <p:nvPr/>
        </p:nvSpPr>
        <p:spPr>
          <a:xfrm>
            <a:off x="4914305" y="7770911"/>
            <a:ext cx="186035" cy="593080"/>
          </a:xfrm>
          <a:prstGeom prst="rect">
            <a:avLst/>
          </a:prstGeom>
        </p:spPr>
        <p:txBody>
          <a:bodyPr lIns="0" tIns="0" rIns="0" bIns="0" rtlCol="0" anchor="t">
            <a:spAutoFit/>
          </a:bodyPr>
          <a:lstStyle/>
          <a:p>
            <a:pPr algn="ctr">
              <a:lnSpc>
                <a:spcPts val="3875"/>
              </a:lnSpc>
            </a:pPr>
            <a:r>
              <a:rPr lang="en-US" sz="2437" b="1">
                <a:solidFill>
                  <a:srgbClr val="3B3535"/>
                </a:solidFill>
                <a:latin typeface="Arimo Bold"/>
                <a:ea typeface="Arimo Bold"/>
                <a:cs typeface="Arimo Bold"/>
                <a:sym typeface="Arimo Bold"/>
              </a:rPr>
              <a:t>3</a:t>
            </a:r>
          </a:p>
        </p:txBody>
      </p:sp>
      <p:sp>
        <p:nvSpPr>
          <p:cNvPr id="21" name="TextBox 21"/>
          <p:cNvSpPr txBox="1"/>
          <p:nvPr/>
        </p:nvSpPr>
        <p:spPr>
          <a:xfrm>
            <a:off x="9351317" y="7219355"/>
            <a:ext cx="3537794" cy="428476"/>
          </a:xfrm>
          <a:prstGeom prst="rect">
            <a:avLst/>
          </a:prstGeom>
        </p:spPr>
        <p:txBody>
          <a:bodyPr lIns="0" tIns="0" rIns="0" bIns="0" rtlCol="0" anchor="t">
            <a:spAutoFit/>
          </a:bodyPr>
          <a:lstStyle/>
          <a:p>
            <a:pPr algn="l">
              <a:lnSpc>
                <a:spcPts val="3187"/>
              </a:lnSpc>
            </a:pPr>
            <a:r>
              <a:rPr lang="en-US" sz="2562" b="1">
                <a:solidFill>
                  <a:srgbClr val="3B3535"/>
                </a:solidFill>
                <a:latin typeface="Arimo Bold"/>
                <a:ea typeface="Arimo Bold"/>
                <a:cs typeface="Arimo Bold"/>
                <a:sym typeface="Arimo Bold"/>
              </a:rPr>
              <a:t>Destiny and Free Will</a:t>
            </a:r>
          </a:p>
        </p:txBody>
      </p:sp>
      <p:sp>
        <p:nvSpPr>
          <p:cNvPr id="22" name="TextBox 22"/>
          <p:cNvSpPr txBox="1"/>
          <p:nvPr/>
        </p:nvSpPr>
        <p:spPr>
          <a:xfrm>
            <a:off x="9351317" y="7701855"/>
            <a:ext cx="7816602" cy="1290042"/>
          </a:xfrm>
          <a:prstGeom prst="rect">
            <a:avLst/>
          </a:prstGeom>
        </p:spPr>
        <p:txBody>
          <a:bodyPr lIns="0" tIns="0" rIns="0" bIns="0" rtlCol="0" anchor="t">
            <a:spAutoFit/>
          </a:bodyPr>
          <a:lstStyle/>
          <a:p>
            <a:pPr algn="l">
              <a:lnSpc>
                <a:spcPts val="3125"/>
              </a:lnSpc>
            </a:pPr>
            <a:r>
              <a:rPr lang="en-US" sz="1937">
                <a:solidFill>
                  <a:srgbClr val="3B3535"/>
                </a:solidFill>
                <a:latin typeface="Arimo"/>
                <a:ea typeface="Arimo"/>
                <a:cs typeface="Arimo"/>
                <a:sym typeface="Arimo"/>
              </a:rPr>
              <a:t>The novel explores the tension between preordained destiny and the choices we make in our lives. This raises questions about the extent to which we control our own paths.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E7EEF9"/>
            </a:solidFill>
          </p:spPr>
        </p:sp>
      </p:grpSp>
      <p:grpSp>
        <p:nvGrpSpPr>
          <p:cNvPr id="4" name="Group 4"/>
          <p:cNvGrpSpPr/>
          <p:nvPr/>
        </p:nvGrpSpPr>
        <p:grpSpPr>
          <a:xfrm>
            <a:off x="0" y="0"/>
            <a:ext cx="18288000" cy="10287000"/>
            <a:chOff x="0" y="0"/>
            <a:chExt cx="24384000" cy="13716000"/>
          </a:xfrm>
        </p:grpSpPr>
        <p:sp>
          <p:nvSpPr>
            <p:cNvPr id="5" name="Freeform 5"/>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AFA"/>
            </a:solidFill>
          </p:spPr>
        </p:sp>
      </p:grpSp>
      <p:sp>
        <p:nvSpPr>
          <p:cNvPr id="7" name="TextBox 7"/>
          <p:cNvSpPr txBox="1"/>
          <p:nvPr/>
        </p:nvSpPr>
        <p:spPr>
          <a:xfrm>
            <a:off x="1219200" y="619274"/>
            <a:ext cx="16219885" cy="742254"/>
          </a:xfrm>
          <a:prstGeom prst="rect">
            <a:avLst/>
          </a:prstGeom>
        </p:spPr>
        <p:txBody>
          <a:bodyPr wrap="square" lIns="0" tIns="0" rIns="0" bIns="0" rtlCol="0" anchor="t">
            <a:spAutoFit/>
          </a:bodyPr>
          <a:lstStyle/>
          <a:p>
            <a:pPr algn="l">
              <a:lnSpc>
                <a:spcPts val="6249"/>
              </a:lnSpc>
            </a:pPr>
            <a:r>
              <a:rPr lang="en-US" sz="4999" b="1" dirty="0">
                <a:solidFill>
                  <a:srgbClr val="1F1E1E"/>
                </a:solidFill>
                <a:latin typeface="Arimo Bold"/>
                <a:ea typeface="Arimo Bold"/>
                <a:cs typeface="Arimo Bold"/>
                <a:sym typeface="Arimo Bold"/>
              </a:rPr>
              <a:t>Mythology as a Medium for Social Reflection</a:t>
            </a:r>
          </a:p>
        </p:txBody>
      </p:sp>
      <p:grpSp>
        <p:nvGrpSpPr>
          <p:cNvPr id="8" name="Group 8"/>
          <p:cNvGrpSpPr/>
          <p:nvPr/>
        </p:nvGrpSpPr>
        <p:grpSpPr>
          <a:xfrm>
            <a:off x="1256332" y="2481857"/>
            <a:ext cx="5446218" cy="4045893"/>
            <a:chOff x="0" y="0"/>
            <a:chExt cx="6339285" cy="5550495"/>
          </a:xfrm>
        </p:grpSpPr>
        <p:sp>
          <p:nvSpPr>
            <p:cNvPr id="9" name="Freeform 9"/>
            <p:cNvSpPr/>
            <p:nvPr/>
          </p:nvSpPr>
          <p:spPr>
            <a:xfrm>
              <a:off x="6350" y="6350"/>
              <a:ext cx="6326632" cy="5537835"/>
            </a:xfrm>
            <a:custGeom>
              <a:avLst/>
              <a:gdLst/>
              <a:ahLst/>
              <a:cxnLst/>
              <a:rect l="l" t="t" r="r" b="b"/>
              <a:pathLst>
                <a:path w="6326632" h="5537835">
                  <a:moveTo>
                    <a:pt x="0" y="135890"/>
                  </a:moveTo>
                  <a:cubicBezTo>
                    <a:pt x="0" y="60833"/>
                    <a:pt x="60833" y="0"/>
                    <a:pt x="135890" y="0"/>
                  </a:cubicBezTo>
                  <a:lnTo>
                    <a:pt x="6190742" y="0"/>
                  </a:lnTo>
                  <a:cubicBezTo>
                    <a:pt x="6265799" y="0"/>
                    <a:pt x="6326632" y="60833"/>
                    <a:pt x="6326632" y="135890"/>
                  </a:cubicBezTo>
                  <a:lnTo>
                    <a:pt x="6326632" y="5401945"/>
                  </a:lnTo>
                  <a:cubicBezTo>
                    <a:pt x="6326632" y="5477002"/>
                    <a:pt x="6265799" y="5537835"/>
                    <a:pt x="6190742" y="5537835"/>
                  </a:cubicBezTo>
                  <a:lnTo>
                    <a:pt x="135890" y="5537835"/>
                  </a:lnTo>
                  <a:cubicBezTo>
                    <a:pt x="60833" y="5537835"/>
                    <a:pt x="0" y="5477002"/>
                    <a:pt x="0" y="5401945"/>
                  </a:cubicBezTo>
                  <a:close/>
                </a:path>
              </a:pathLst>
            </a:custGeom>
            <a:solidFill>
              <a:srgbClr val="D5DCF6"/>
            </a:solidFill>
          </p:spPr>
        </p:sp>
        <p:sp>
          <p:nvSpPr>
            <p:cNvPr id="10" name="Freeform 10"/>
            <p:cNvSpPr/>
            <p:nvPr/>
          </p:nvSpPr>
          <p:spPr>
            <a:xfrm>
              <a:off x="0" y="0"/>
              <a:ext cx="6339332" cy="5550535"/>
            </a:xfrm>
            <a:custGeom>
              <a:avLst/>
              <a:gdLst/>
              <a:ahLst/>
              <a:cxnLst/>
              <a:rect l="l" t="t" r="r" b="b"/>
              <a:pathLst>
                <a:path w="6339332" h="5550535">
                  <a:moveTo>
                    <a:pt x="0" y="142240"/>
                  </a:moveTo>
                  <a:cubicBezTo>
                    <a:pt x="0" y="63627"/>
                    <a:pt x="63627" y="0"/>
                    <a:pt x="142240" y="0"/>
                  </a:cubicBezTo>
                  <a:lnTo>
                    <a:pt x="6197092" y="0"/>
                  </a:lnTo>
                  <a:lnTo>
                    <a:pt x="6197092" y="6350"/>
                  </a:lnTo>
                  <a:lnTo>
                    <a:pt x="6197092" y="0"/>
                  </a:lnTo>
                  <a:cubicBezTo>
                    <a:pt x="6275705" y="0"/>
                    <a:pt x="6339332" y="63627"/>
                    <a:pt x="6339332" y="142240"/>
                  </a:cubicBezTo>
                  <a:lnTo>
                    <a:pt x="6332982" y="142240"/>
                  </a:lnTo>
                  <a:lnTo>
                    <a:pt x="6339332" y="142240"/>
                  </a:lnTo>
                  <a:lnTo>
                    <a:pt x="6339332" y="5408295"/>
                  </a:lnTo>
                  <a:lnTo>
                    <a:pt x="6332982" y="5408295"/>
                  </a:lnTo>
                  <a:lnTo>
                    <a:pt x="6339332" y="5408295"/>
                  </a:lnTo>
                  <a:cubicBezTo>
                    <a:pt x="6339332" y="5486781"/>
                    <a:pt x="6275705" y="5550535"/>
                    <a:pt x="6197092" y="5550535"/>
                  </a:cubicBezTo>
                  <a:lnTo>
                    <a:pt x="6197092" y="5544185"/>
                  </a:lnTo>
                  <a:lnTo>
                    <a:pt x="6197092" y="5550535"/>
                  </a:lnTo>
                  <a:lnTo>
                    <a:pt x="142240" y="5550535"/>
                  </a:lnTo>
                  <a:lnTo>
                    <a:pt x="142240" y="5544185"/>
                  </a:lnTo>
                  <a:lnTo>
                    <a:pt x="142240" y="5550535"/>
                  </a:lnTo>
                  <a:cubicBezTo>
                    <a:pt x="63627" y="5550535"/>
                    <a:pt x="0" y="5486908"/>
                    <a:pt x="0" y="5408295"/>
                  </a:cubicBezTo>
                  <a:lnTo>
                    <a:pt x="0" y="142240"/>
                  </a:lnTo>
                  <a:lnTo>
                    <a:pt x="6350" y="142240"/>
                  </a:lnTo>
                  <a:lnTo>
                    <a:pt x="0" y="142240"/>
                  </a:lnTo>
                  <a:moveTo>
                    <a:pt x="12700" y="142240"/>
                  </a:moveTo>
                  <a:lnTo>
                    <a:pt x="12700" y="5408295"/>
                  </a:lnTo>
                  <a:lnTo>
                    <a:pt x="6350" y="5408295"/>
                  </a:lnTo>
                  <a:lnTo>
                    <a:pt x="12700" y="5408295"/>
                  </a:lnTo>
                  <a:cubicBezTo>
                    <a:pt x="12700" y="5479796"/>
                    <a:pt x="70739" y="5537835"/>
                    <a:pt x="142240" y="5537835"/>
                  </a:cubicBezTo>
                  <a:lnTo>
                    <a:pt x="6197092" y="5537835"/>
                  </a:lnTo>
                  <a:cubicBezTo>
                    <a:pt x="6268593" y="5537835"/>
                    <a:pt x="6326632" y="5479796"/>
                    <a:pt x="6326632" y="5408295"/>
                  </a:cubicBezTo>
                  <a:lnTo>
                    <a:pt x="6326632" y="142240"/>
                  </a:lnTo>
                  <a:cubicBezTo>
                    <a:pt x="6326632" y="70739"/>
                    <a:pt x="6268593" y="12700"/>
                    <a:pt x="6197092" y="12700"/>
                  </a:cubicBezTo>
                  <a:lnTo>
                    <a:pt x="142240" y="12700"/>
                  </a:lnTo>
                  <a:lnTo>
                    <a:pt x="142240" y="6350"/>
                  </a:lnTo>
                  <a:lnTo>
                    <a:pt x="142240" y="12700"/>
                  </a:lnTo>
                  <a:cubicBezTo>
                    <a:pt x="70739" y="12700"/>
                    <a:pt x="12700" y="70739"/>
                    <a:pt x="12700" y="142240"/>
                  </a:cubicBezTo>
                  <a:close/>
                </a:path>
              </a:pathLst>
            </a:custGeom>
            <a:solidFill>
              <a:srgbClr val="BBC2DC"/>
            </a:solidFill>
          </p:spPr>
        </p:sp>
      </p:grpSp>
      <p:sp>
        <p:nvSpPr>
          <p:cNvPr id="11" name="TextBox 11"/>
          <p:cNvSpPr txBox="1"/>
          <p:nvPr/>
        </p:nvSpPr>
        <p:spPr>
          <a:xfrm>
            <a:off x="1557561" y="2603529"/>
            <a:ext cx="3191470" cy="427435"/>
          </a:xfrm>
          <a:prstGeom prst="rect">
            <a:avLst/>
          </a:prstGeom>
        </p:spPr>
        <p:txBody>
          <a:bodyPr lIns="0" tIns="0" rIns="0" bIns="0" rtlCol="0" anchor="t">
            <a:spAutoFit/>
          </a:bodyPr>
          <a:lstStyle/>
          <a:p>
            <a:pPr algn="l">
              <a:lnSpc>
                <a:spcPts val="3124"/>
              </a:lnSpc>
            </a:pPr>
            <a:r>
              <a:rPr lang="en-US" sz="2499" b="1" dirty="0">
                <a:solidFill>
                  <a:srgbClr val="3B3535"/>
                </a:solidFill>
                <a:latin typeface="Arimo Bold"/>
                <a:ea typeface="Arimo Bold"/>
                <a:cs typeface="Arimo Bold"/>
                <a:sym typeface="Arimo Bold"/>
              </a:rPr>
              <a:t>Cultural Values</a:t>
            </a:r>
          </a:p>
        </p:txBody>
      </p:sp>
      <p:sp>
        <p:nvSpPr>
          <p:cNvPr id="12" name="TextBox 12"/>
          <p:cNvSpPr txBox="1"/>
          <p:nvPr/>
        </p:nvSpPr>
        <p:spPr>
          <a:xfrm>
            <a:off x="2103760" y="3454357"/>
            <a:ext cx="4241006" cy="3209925"/>
          </a:xfrm>
          <a:prstGeom prst="rect">
            <a:avLst/>
          </a:prstGeom>
        </p:spPr>
        <p:txBody>
          <a:bodyPr lIns="0" tIns="0" rIns="0" bIns="0" rtlCol="0" anchor="t">
            <a:spAutoFit/>
          </a:bodyPr>
          <a:lstStyle/>
          <a:p>
            <a:pPr algn="l">
              <a:lnSpc>
                <a:spcPts val="3000"/>
              </a:lnSpc>
            </a:pPr>
            <a:r>
              <a:rPr lang="en-US" sz="1874" dirty="0">
                <a:solidFill>
                  <a:srgbClr val="3B3535"/>
                </a:solidFill>
                <a:latin typeface="Arimo"/>
                <a:ea typeface="Arimo"/>
                <a:cs typeface="Arimo"/>
                <a:sym typeface="Arimo"/>
              </a:rPr>
              <a:t>The novel reflects on contemporary Indian society, touching upon themes of caste, power dynamics, and political systems. By recontextualizing ancient myths, Tripathi encourages readers to engage with these issues in a new way.</a:t>
            </a:r>
          </a:p>
        </p:txBody>
      </p:sp>
      <p:grpSp>
        <p:nvGrpSpPr>
          <p:cNvPr id="13" name="Group 13"/>
          <p:cNvGrpSpPr/>
          <p:nvPr/>
        </p:nvGrpSpPr>
        <p:grpSpPr>
          <a:xfrm>
            <a:off x="8365046" y="2535490"/>
            <a:ext cx="4754464" cy="4162871"/>
            <a:chOff x="0" y="0"/>
            <a:chExt cx="6339285" cy="5550495"/>
          </a:xfrm>
        </p:grpSpPr>
        <p:sp>
          <p:nvSpPr>
            <p:cNvPr id="14" name="Freeform 14"/>
            <p:cNvSpPr/>
            <p:nvPr/>
          </p:nvSpPr>
          <p:spPr>
            <a:xfrm>
              <a:off x="6350" y="6350"/>
              <a:ext cx="6326632" cy="5537835"/>
            </a:xfrm>
            <a:custGeom>
              <a:avLst/>
              <a:gdLst/>
              <a:ahLst/>
              <a:cxnLst/>
              <a:rect l="l" t="t" r="r" b="b"/>
              <a:pathLst>
                <a:path w="6326632" h="5537835">
                  <a:moveTo>
                    <a:pt x="0" y="135890"/>
                  </a:moveTo>
                  <a:cubicBezTo>
                    <a:pt x="0" y="60833"/>
                    <a:pt x="60833" y="0"/>
                    <a:pt x="135890" y="0"/>
                  </a:cubicBezTo>
                  <a:lnTo>
                    <a:pt x="6190742" y="0"/>
                  </a:lnTo>
                  <a:cubicBezTo>
                    <a:pt x="6265799" y="0"/>
                    <a:pt x="6326632" y="60833"/>
                    <a:pt x="6326632" y="135890"/>
                  </a:cubicBezTo>
                  <a:lnTo>
                    <a:pt x="6326632" y="5401945"/>
                  </a:lnTo>
                  <a:cubicBezTo>
                    <a:pt x="6326632" y="5477002"/>
                    <a:pt x="6265799" y="5537835"/>
                    <a:pt x="6190742" y="5537835"/>
                  </a:cubicBezTo>
                  <a:lnTo>
                    <a:pt x="135890" y="5537835"/>
                  </a:lnTo>
                  <a:cubicBezTo>
                    <a:pt x="60833" y="5537835"/>
                    <a:pt x="0" y="5477002"/>
                    <a:pt x="0" y="5401945"/>
                  </a:cubicBezTo>
                  <a:close/>
                </a:path>
              </a:pathLst>
            </a:custGeom>
            <a:solidFill>
              <a:srgbClr val="D5DCF6"/>
            </a:solidFill>
          </p:spPr>
        </p:sp>
        <p:sp>
          <p:nvSpPr>
            <p:cNvPr id="15" name="Freeform 15"/>
            <p:cNvSpPr/>
            <p:nvPr/>
          </p:nvSpPr>
          <p:spPr>
            <a:xfrm>
              <a:off x="0" y="0"/>
              <a:ext cx="6339332" cy="5550535"/>
            </a:xfrm>
            <a:custGeom>
              <a:avLst/>
              <a:gdLst/>
              <a:ahLst/>
              <a:cxnLst/>
              <a:rect l="l" t="t" r="r" b="b"/>
              <a:pathLst>
                <a:path w="6339332" h="5550535">
                  <a:moveTo>
                    <a:pt x="0" y="142240"/>
                  </a:moveTo>
                  <a:cubicBezTo>
                    <a:pt x="0" y="63627"/>
                    <a:pt x="63627" y="0"/>
                    <a:pt x="142240" y="0"/>
                  </a:cubicBezTo>
                  <a:lnTo>
                    <a:pt x="6197092" y="0"/>
                  </a:lnTo>
                  <a:lnTo>
                    <a:pt x="6197092" y="6350"/>
                  </a:lnTo>
                  <a:lnTo>
                    <a:pt x="6197092" y="0"/>
                  </a:lnTo>
                  <a:cubicBezTo>
                    <a:pt x="6275705" y="0"/>
                    <a:pt x="6339332" y="63627"/>
                    <a:pt x="6339332" y="142240"/>
                  </a:cubicBezTo>
                  <a:lnTo>
                    <a:pt x="6332982" y="142240"/>
                  </a:lnTo>
                  <a:lnTo>
                    <a:pt x="6339332" y="142240"/>
                  </a:lnTo>
                  <a:lnTo>
                    <a:pt x="6339332" y="5408295"/>
                  </a:lnTo>
                  <a:lnTo>
                    <a:pt x="6332982" y="5408295"/>
                  </a:lnTo>
                  <a:lnTo>
                    <a:pt x="6339332" y="5408295"/>
                  </a:lnTo>
                  <a:cubicBezTo>
                    <a:pt x="6339332" y="5486781"/>
                    <a:pt x="6275705" y="5550535"/>
                    <a:pt x="6197092" y="5550535"/>
                  </a:cubicBezTo>
                  <a:lnTo>
                    <a:pt x="6197092" y="5544185"/>
                  </a:lnTo>
                  <a:lnTo>
                    <a:pt x="6197092" y="5550535"/>
                  </a:lnTo>
                  <a:lnTo>
                    <a:pt x="142240" y="5550535"/>
                  </a:lnTo>
                  <a:lnTo>
                    <a:pt x="142240" y="5544185"/>
                  </a:lnTo>
                  <a:lnTo>
                    <a:pt x="142240" y="5550535"/>
                  </a:lnTo>
                  <a:cubicBezTo>
                    <a:pt x="63627" y="5550535"/>
                    <a:pt x="0" y="5486908"/>
                    <a:pt x="0" y="5408295"/>
                  </a:cubicBezTo>
                  <a:lnTo>
                    <a:pt x="0" y="142240"/>
                  </a:lnTo>
                  <a:lnTo>
                    <a:pt x="6350" y="142240"/>
                  </a:lnTo>
                  <a:lnTo>
                    <a:pt x="0" y="142240"/>
                  </a:lnTo>
                  <a:moveTo>
                    <a:pt x="12700" y="142240"/>
                  </a:moveTo>
                  <a:lnTo>
                    <a:pt x="12700" y="5408295"/>
                  </a:lnTo>
                  <a:lnTo>
                    <a:pt x="6350" y="5408295"/>
                  </a:lnTo>
                  <a:lnTo>
                    <a:pt x="12700" y="5408295"/>
                  </a:lnTo>
                  <a:cubicBezTo>
                    <a:pt x="12700" y="5479796"/>
                    <a:pt x="70739" y="5537835"/>
                    <a:pt x="142240" y="5537835"/>
                  </a:cubicBezTo>
                  <a:lnTo>
                    <a:pt x="6197092" y="5537835"/>
                  </a:lnTo>
                  <a:cubicBezTo>
                    <a:pt x="6268593" y="5537835"/>
                    <a:pt x="6326632" y="5479796"/>
                    <a:pt x="6326632" y="5408295"/>
                  </a:cubicBezTo>
                  <a:lnTo>
                    <a:pt x="6326632" y="142240"/>
                  </a:lnTo>
                  <a:cubicBezTo>
                    <a:pt x="6326632" y="70739"/>
                    <a:pt x="6268593" y="12700"/>
                    <a:pt x="6197092" y="12700"/>
                  </a:cubicBezTo>
                  <a:lnTo>
                    <a:pt x="142240" y="12700"/>
                  </a:lnTo>
                  <a:lnTo>
                    <a:pt x="142240" y="6350"/>
                  </a:lnTo>
                  <a:lnTo>
                    <a:pt x="142240" y="12700"/>
                  </a:lnTo>
                  <a:cubicBezTo>
                    <a:pt x="70739" y="12700"/>
                    <a:pt x="12700" y="70739"/>
                    <a:pt x="12700" y="142240"/>
                  </a:cubicBezTo>
                  <a:close/>
                </a:path>
              </a:pathLst>
            </a:custGeom>
            <a:solidFill>
              <a:srgbClr val="BBC2DC"/>
            </a:solidFill>
          </p:spPr>
        </p:sp>
      </p:grpSp>
      <p:sp>
        <p:nvSpPr>
          <p:cNvPr id="16" name="TextBox 16"/>
          <p:cNvSpPr txBox="1"/>
          <p:nvPr/>
        </p:nvSpPr>
        <p:spPr>
          <a:xfrm>
            <a:off x="8839200" y="2817246"/>
            <a:ext cx="3191470" cy="427435"/>
          </a:xfrm>
          <a:prstGeom prst="rect">
            <a:avLst/>
          </a:prstGeom>
        </p:spPr>
        <p:txBody>
          <a:bodyPr lIns="0" tIns="0" rIns="0" bIns="0" rtlCol="0" anchor="t">
            <a:spAutoFit/>
          </a:bodyPr>
          <a:lstStyle/>
          <a:p>
            <a:pPr algn="l">
              <a:lnSpc>
                <a:spcPts val="3124"/>
              </a:lnSpc>
            </a:pPr>
            <a:r>
              <a:rPr lang="en-US" sz="2499" b="1" dirty="0">
                <a:solidFill>
                  <a:srgbClr val="3B3535"/>
                </a:solidFill>
                <a:latin typeface="Arimo Bold"/>
                <a:ea typeface="Arimo Bold"/>
                <a:cs typeface="Arimo Bold"/>
                <a:sym typeface="Arimo Bold"/>
              </a:rPr>
              <a:t>Moral Dilemmas</a:t>
            </a:r>
          </a:p>
        </p:txBody>
      </p:sp>
      <p:sp>
        <p:nvSpPr>
          <p:cNvPr id="17" name="TextBox 17"/>
          <p:cNvSpPr txBox="1"/>
          <p:nvPr/>
        </p:nvSpPr>
        <p:spPr>
          <a:xfrm>
            <a:off x="8873777" y="3364192"/>
            <a:ext cx="4241006" cy="3209925"/>
          </a:xfrm>
          <a:prstGeom prst="rect">
            <a:avLst/>
          </a:prstGeom>
        </p:spPr>
        <p:txBody>
          <a:bodyPr lIns="0" tIns="0" rIns="0" bIns="0" rtlCol="0" anchor="t">
            <a:spAutoFit/>
          </a:bodyPr>
          <a:lstStyle/>
          <a:p>
            <a:pPr algn="l">
              <a:lnSpc>
                <a:spcPts val="3000"/>
              </a:lnSpc>
            </a:pPr>
            <a:r>
              <a:rPr lang="en-US" sz="1874" dirty="0">
                <a:solidFill>
                  <a:srgbClr val="3B3535"/>
                </a:solidFill>
                <a:latin typeface="Arimo"/>
                <a:ea typeface="Arimo"/>
                <a:cs typeface="Arimo"/>
                <a:sym typeface="Arimo"/>
              </a:rPr>
              <a:t>The story presents ethical challenges faced by Shiva and other characters, forcing readers to grapple with questions of right and wrong. The novel prompts critical thinking about morality and ethical decision-making in the modern world.</a:t>
            </a:r>
          </a:p>
        </p:txBody>
      </p:sp>
      <p:grpSp>
        <p:nvGrpSpPr>
          <p:cNvPr id="18" name="Group 18"/>
          <p:cNvGrpSpPr/>
          <p:nvPr/>
        </p:nvGrpSpPr>
        <p:grpSpPr>
          <a:xfrm>
            <a:off x="3494199" y="7170493"/>
            <a:ext cx="9741694" cy="2610296"/>
            <a:chOff x="0" y="0"/>
            <a:chExt cx="12988925" cy="3480395"/>
          </a:xfrm>
        </p:grpSpPr>
        <p:sp>
          <p:nvSpPr>
            <p:cNvPr id="19" name="Freeform 19"/>
            <p:cNvSpPr/>
            <p:nvPr/>
          </p:nvSpPr>
          <p:spPr>
            <a:xfrm>
              <a:off x="6350" y="6350"/>
              <a:ext cx="12976098" cy="3467735"/>
            </a:xfrm>
            <a:custGeom>
              <a:avLst/>
              <a:gdLst/>
              <a:ahLst/>
              <a:cxnLst/>
              <a:rect l="l" t="t" r="r" b="b"/>
              <a:pathLst>
                <a:path w="12976098" h="3467735">
                  <a:moveTo>
                    <a:pt x="0" y="135890"/>
                  </a:moveTo>
                  <a:cubicBezTo>
                    <a:pt x="0" y="60833"/>
                    <a:pt x="60960" y="0"/>
                    <a:pt x="136144" y="0"/>
                  </a:cubicBezTo>
                  <a:lnTo>
                    <a:pt x="12839954" y="0"/>
                  </a:lnTo>
                  <a:cubicBezTo>
                    <a:pt x="12915138" y="0"/>
                    <a:pt x="12976098" y="60833"/>
                    <a:pt x="12976098" y="135890"/>
                  </a:cubicBezTo>
                  <a:lnTo>
                    <a:pt x="12976098" y="3331845"/>
                  </a:lnTo>
                  <a:cubicBezTo>
                    <a:pt x="12976098" y="3406902"/>
                    <a:pt x="12915138" y="3467735"/>
                    <a:pt x="12839954" y="3467735"/>
                  </a:cubicBezTo>
                  <a:lnTo>
                    <a:pt x="136144" y="3467735"/>
                  </a:lnTo>
                  <a:cubicBezTo>
                    <a:pt x="60960" y="3467735"/>
                    <a:pt x="0" y="3406902"/>
                    <a:pt x="0" y="3331845"/>
                  </a:cubicBezTo>
                  <a:close/>
                </a:path>
              </a:pathLst>
            </a:custGeom>
            <a:solidFill>
              <a:srgbClr val="D5DCF6"/>
            </a:solidFill>
          </p:spPr>
        </p:sp>
        <p:sp>
          <p:nvSpPr>
            <p:cNvPr id="20" name="Freeform 20"/>
            <p:cNvSpPr/>
            <p:nvPr/>
          </p:nvSpPr>
          <p:spPr>
            <a:xfrm>
              <a:off x="0" y="0"/>
              <a:ext cx="12988798" cy="3480435"/>
            </a:xfrm>
            <a:custGeom>
              <a:avLst/>
              <a:gdLst/>
              <a:ahLst/>
              <a:cxnLst/>
              <a:rect l="l" t="t" r="r" b="b"/>
              <a:pathLst>
                <a:path w="12988798" h="3480435">
                  <a:moveTo>
                    <a:pt x="0" y="142240"/>
                  </a:moveTo>
                  <a:cubicBezTo>
                    <a:pt x="0" y="63627"/>
                    <a:pt x="63881" y="0"/>
                    <a:pt x="142494" y="0"/>
                  </a:cubicBezTo>
                  <a:lnTo>
                    <a:pt x="12846304" y="0"/>
                  </a:lnTo>
                  <a:lnTo>
                    <a:pt x="12846304" y="6350"/>
                  </a:lnTo>
                  <a:lnTo>
                    <a:pt x="12846304" y="0"/>
                  </a:lnTo>
                  <a:cubicBezTo>
                    <a:pt x="12925044" y="0"/>
                    <a:pt x="12988798" y="63627"/>
                    <a:pt x="12988798" y="142240"/>
                  </a:cubicBezTo>
                  <a:lnTo>
                    <a:pt x="12982448" y="142240"/>
                  </a:lnTo>
                  <a:lnTo>
                    <a:pt x="12988798" y="142240"/>
                  </a:lnTo>
                  <a:lnTo>
                    <a:pt x="12988798" y="3338195"/>
                  </a:lnTo>
                  <a:lnTo>
                    <a:pt x="12982448" y="3338195"/>
                  </a:lnTo>
                  <a:lnTo>
                    <a:pt x="12988798" y="3338195"/>
                  </a:lnTo>
                  <a:cubicBezTo>
                    <a:pt x="12988798" y="3416681"/>
                    <a:pt x="12924917" y="3480435"/>
                    <a:pt x="12846304" y="3480435"/>
                  </a:cubicBezTo>
                  <a:lnTo>
                    <a:pt x="12846304" y="3474085"/>
                  </a:lnTo>
                  <a:lnTo>
                    <a:pt x="12846304" y="3480435"/>
                  </a:lnTo>
                  <a:lnTo>
                    <a:pt x="142494" y="3480435"/>
                  </a:lnTo>
                  <a:lnTo>
                    <a:pt x="142494" y="3474085"/>
                  </a:lnTo>
                  <a:lnTo>
                    <a:pt x="142494" y="3480435"/>
                  </a:lnTo>
                  <a:cubicBezTo>
                    <a:pt x="63754" y="3480435"/>
                    <a:pt x="0" y="3416808"/>
                    <a:pt x="0" y="3338195"/>
                  </a:cubicBezTo>
                  <a:lnTo>
                    <a:pt x="0" y="142240"/>
                  </a:lnTo>
                  <a:lnTo>
                    <a:pt x="6350" y="142240"/>
                  </a:lnTo>
                  <a:lnTo>
                    <a:pt x="0" y="142240"/>
                  </a:lnTo>
                  <a:moveTo>
                    <a:pt x="12700" y="142240"/>
                  </a:moveTo>
                  <a:lnTo>
                    <a:pt x="12700" y="3338195"/>
                  </a:lnTo>
                  <a:lnTo>
                    <a:pt x="6350" y="3338195"/>
                  </a:lnTo>
                  <a:lnTo>
                    <a:pt x="12700" y="3338195"/>
                  </a:lnTo>
                  <a:cubicBezTo>
                    <a:pt x="12700" y="3409696"/>
                    <a:pt x="70866" y="3467735"/>
                    <a:pt x="142494" y="3467735"/>
                  </a:cubicBezTo>
                  <a:lnTo>
                    <a:pt x="12846304" y="3467735"/>
                  </a:lnTo>
                  <a:cubicBezTo>
                    <a:pt x="12918059" y="3467735"/>
                    <a:pt x="12976098" y="3409696"/>
                    <a:pt x="12976098" y="3338195"/>
                  </a:cubicBezTo>
                  <a:lnTo>
                    <a:pt x="12976098" y="142240"/>
                  </a:lnTo>
                  <a:cubicBezTo>
                    <a:pt x="12976098" y="70739"/>
                    <a:pt x="12917932" y="12700"/>
                    <a:pt x="12846304" y="12700"/>
                  </a:cubicBezTo>
                  <a:lnTo>
                    <a:pt x="142494" y="12700"/>
                  </a:lnTo>
                  <a:lnTo>
                    <a:pt x="142494" y="6350"/>
                  </a:lnTo>
                  <a:lnTo>
                    <a:pt x="142494" y="12700"/>
                  </a:lnTo>
                  <a:cubicBezTo>
                    <a:pt x="70866" y="12700"/>
                    <a:pt x="12700" y="70739"/>
                    <a:pt x="12700" y="142240"/>
                  </a:cubicBezTo>
                  <a:close/>
                </a:path>
              </a:pathLst>
            </a:custGeom>
            <a:solidFill>
              <a:srgbClr val="BBC2DC"/>
            </a:solidFill>
          </p:spPr>
        </p:sp>
      </p:grpSp>
      <p:sp>
        <p:nvSpPr>
          <p:cNvPr id="21" name="TextBox 21"/>
          <p:cNvSpPr txBox="1"/>
          <p:nvPr/>
        </p:nvSpPr>
        <p:spPr>
          <a:xfrm>
            <a:off x="3810000" y="7497514"/>
            <a:ext cx="4690616" cy="427435"/>
          </a:xfrm>
          <a:prstGeom prst="rect">
            <a:avLst/>
          </a:prstGeom>
        </p:spPr>
        <p:txBody>
          <a:bodyPr lIns="0" tIns="0" rIns="0" bIns="0" rtlCol="0" anchor="t">
            <a:spAutoFit/>
          </a:bodyPr>
          <a:lstStyle/>
          <a:p>
            <a:pPr algn="l">
              <a:lnSpc>
                <a:spcPts val="3124"/>
              </a:lnSpc>
            </a:pPr>
            <a:r>
              <a:rPr lang="en-US" sz="2499" b="1" dirty="0">
                <a:solidFill>
                  <a:srgbClr val="3B3535"/>
                </a:solidFill>
                <a:latin typeface="Arimo Bold"/>
                <a:ea typeface="Arimo Bold"/>
                <a:cs typeface="Arimo Bold"/>
                <a:sym typeface="Arimo Bold"/>
              </a:rPr>
              <a:t>Connecting Past and Present</a:t>
            </a:r>
          </a:p>
        </p:txBody>
      </p:sp>
      <p:sp>
        <p:nvSpPr>
          <p:cNvPr id="22" name="TextBox 22"/>
          <p:cNvSpPr txBox="1"/>
          <p:nvPr/>
        </p:nvSpPr>
        <p:spPr>
          <a:xfrm>
            <a:off x="4024048" y="8137748"/>
            <a:ext cx="9228236" cy="1657350"/>
          </a:xfrm>
          <a:prstGeom prst="rect">
            <a:avLst/>
          </a:prstGeom>
        </p:spPr>
        <p:txBody>
          <a:bodyPr lIns="0" tIns="0" rIns="0" bIns="0" rtlCol="0" anchor="t">
            <a:spAutoFit/>
          </a:bodyPr>
          <a:lstStyle/>
          <a:p>
            <a:pPr algn="l">
              <a:lnSpc>
                <a:spcPts val="3000"/>
              </a:lnSpc>
            </a:pPr>
            <a:r>
              <a:rPr lang="en-US" sz="1874" dirty="0">
                <a:solidFill>
                  <a:srgbClr val="3B3535"/>
                </a:solidFill>
                <a:latin typeface="Arimo"/>
                <a:ea typeface="Arimo"/>
                <a:cs typeface="Arimo"/>
                <a:sym typeface="Arimo"/>
              </a:rPr>
              <a:t>"The Immortals of Meluha" highlights the relevance of ancient Indian mythology to contemporary issues. By drawing parallels between the past and present, the novel shows how these stories can offer insights into our own lives.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E7EEF9"/>
            </a:solidFill>
          </p:spPr>
        </p:sp>
      </p:grpSp>
      <p:grpSp>
        <p:nvGrpSpPr>
          <p:cNvPr id="4" name="Group 4"/>
          <p:cNvGrpSpPr/>
          <p:nvPr/>
        </p:nvGrpSpPr>
        <p:grpSpPr>
          <a:xfrm>
            <a:off x="-25791" y="0"/>
            <a:ext cx="18288000" cy="10287000"/>
            <a:chOff x="-19049" y="-669925"/>
            <a:chExt cx="24384000" cy="13716000"/>
          </a:xfrm>
        </p:grpSpPr>
        <p:sp>
          <p:nvSpPr>
            <p:cNvPr id="5" name="Freeform 5"/>
            <p:cNvSpPr/>
            <p:nvPr/>
          </p:nvSpPr>
          <p:spPr>
            <a:xfrm>
              <a:off x="-19049" y="-669925"/>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AFA"/>
            </a:solidFill>
          </p:spPr>
          <p:txBody>
            <a:bodyPr/>
            <a:lstStyle/>
            <a:p>
              <a:endParaRPr lang="en-IN" dirty="0"/>
            </a:p>
          </p:txBody>
        </p:sp>
      </p:grpSp>
      <p:sp>
        <p:nvSpPr>
          <p:cNvPr id="7" name="TextBox 7"/>
          <p:cNvSpPr txBox="1"/>
          <p:nvPr/>
        </p:nvSpPr>
        <p:spPr>
          <a:xfrm>
            <a:off x="2554560" y="1833910"/>
            <a:ext cx="11046768" cy="782265"/>
          </a:xfrm>
          <a:prstGeom prst="rect">
            <a:avLst/>
          </a:prstGeom>
        </p:spPr>
        <p:txBody>
          <a:bodyPr lIns="0" tIns="0" rIns="0" bIns="0" rtlCol="0" anchor="t">
            <a:spAutoFit/>
          </a:bodyPr>
          <a:lstStyle/>
          <a:p>
            <a:pPr algn="l">
              <a:lnSpc>
                <a:spcPts val="6125"/>
              </a:lnSpc>
            </a:pPr>
            <a:r>
              <a:rPr lang="en-IN" sz="5400" dirty="0">
                <a:latin typeface="Arimo Bold" panose="020B0604020202020204" charset="0"/>
                <a:ea typeface="Arimo Bold" panose="020B0604020202020204" charset="0"/>
                <a:cs typeface="Arimo Bold" panose="020B0604020202020204" charset="0"/>
              </a:rPr>
              <a:t>Data Collection </a:t>
            </a:r>
            <a:endParaRPr lang="en-US" sz="4875" b="1" dirty="0">
              <a:solidFill>
                <a:srgbClr val="1F1E1E"/>
              </a:solidFill>
              <a:latin typeface="Arimo Bold" panose="020B0604020202020204" charset="0"/>
              <a:ea typeface="Arimo Bold" panose="020B0604020202020204" charset="0"/>
              <a:cs typeface="Arimo Bold" panose="020B0604020202020204" charset="0"/>
              <a:sym typeface="Arimo Bold"/>
            </a:endParaRPr>
          </a:p>
        </p:txBody>
      </p:sp>
      <p:grpSp>
        <p:nvGrpSpPr>
          <p:cNvPr id="8" name="Group 8"/>
          <p:cNvGrpSpPr/>
          <p:nvPr/>
        </p:nvGrpSpPr>
        <p:grpSpPr>
          <a:xfrm>
            <a:off x="9129712" y="4742706"/>
            <a:ext cx="28575" cy="4895850"/>
            <a:chOff x="0" y="0"/>
            <a:chExt cx="38100" cy="6527800"/>
          </a:xfrm>
        </p:grpSpPr>
        <p:sp>
          <p:nvSpPr>
            <p:cNvPr id="9" name="Freeform 9"/>
            <p:cNvSpPr/>
            <p:nvPr/>
          </p:nvSpPr>
          <p:spPr>
            <a:xfrm>
              <a:off x="0" y="0"/>
              <a:ext cx="38100" cy="6527800"/>
            </a:xfrm>
            <a:custGeom>
              <a:avLst/>
              <a:gdLst/>
              <a:ahLst/>
              <a:cxnLst/>
              <a:rect l="l" t="t" r="r" b="b"/>
              <a:pathLst>
                <a:path w="38100" h="6527800">
                  <a:moveTo>
                    <a:pt x="0" y="19050"/>
                  </a:moveTo>
                  <a:cubicBezTo>
                    <a:pt x="0" y="8509"/>
                    <a:pt x="8509" y="0"/>
                    <a:pt x="19050" y="0"/>
                  </a:cubicBezTo>
                  <a:cubicBezTo>
                    <a:pt x="29591" y="0"/>
                    <a:pt x="38100" y="8509"/>
                    <a:pt x="38100" y="19050"/>
                  </a:cubicBezTo>
                  <a:lnTo>
                    <a:pt x="38100" y="6508750"/>
                  </a:lnTo>
                  <a:cubicBezTo>
                    <a:pt x="38100" y="6519291"/>
                    <a:pt x="29591" y="6527800"/>
                    <a:pt x="19050" y="6527800"/>
                  </a:cubicBezTo>
                  <a:cubicBezTo>
                    <a:pt x="8509" y="6527800"/>
                    <a:pt x="0" y="6519291"/>
                    <a:pt x="0" y="6508750"/>
                  </a:cubicBezTo>
                  <a:close/>
                </a:path>
              </a:pathLst>
            </a:custGeom>
            <a:solidFill>
              <a:srgbClr val="BBC2DC"/>
            </a:solidFill>
          </p:spPr>
        </p:sp>
      </p:grpSp>
      <p:grpSp>
        <p:nvGrpSpPr>
          <p:cNvPr id="10" name="Group 10"/>
          <p:cNvGrpSpPr/>
          <p:nvPr/>
        </p:nvGrpSpPr>
        <p:grpSpPr>
          <a:xfrm>
            <a:off x="8077944" y="5260925"/>
            <a:ext cx="828377" cy="28575"/>
            <a:chOff x="0" y="0"/>
            <a:chExt cx="1104503" cy="38100"/>
          </a:xfrm>
        </p:grpSpPr>
        <p:sp>
          <p:nvSpPr>
            <p:cNvPr id="11" name="Freeform 11"/>
            <p:cNvSpPr/>
            <p:nvPr/>
          </p:nvSpPr>
          <p:spPr>
            <a:xfrm>
              <a:off x="0" y="0"/>
              <a:ext cx="1104519" cy="38100"/>
            </a:xfrm>
            <a:custGeom>
              <a:avLst/>
              <a:gdLst/>
              <a:ahLst/>
              <a:cxnLst/>
              <a:rect l="l" t="t" r="r" b="b"/>
              <a:pathLst>
                <a:path w="1104519" h="38100">
                  <a:moveTo>
                    <a:pt x="0" y="19050"/>
                  </a:moveTo>
                  <a:cubicBezTo>
                    <a:pt x="0" y="8509"/>
                    <a:pt x="8509" y="0"/>
                    <a:pt x="19050" y="0"/>
                  </a:cubicBezTo>
                  <a:lnTo>
                    <a:pt x="1085469" y="0"/>
                  </a:lnTo>
                  <a:cubicBezTo>
                    <a:pt x="1096010" y="0"/>
                    <a:pt x="1104519" y="8509"/>
                    <a:pt x="1104519" y="19050"/>
                  </a:cubicBezTo>
                  <a:cubicBezTo>
                    <a:pt x="1104519" y="29591"/>
                    <a:pt x="1096010" y="38100"/>
                    <a:pt x="1085469" y="38100"/>
                  </a:cubicBezTo>
                  <a:lnTo>
                    <a:pt x="19050" y="38100"/>
                  </a:lnTo>
                  <a:cubicBezTo>
                    <a:pt x="8509" y="38100"/>
                    <a:pt x="0" y="29591"/>
                    <a:pt x="0" y="19050"/>
                  </a:cubicBezTo>
                  <a:close/>
                </a:path>
              </a:pathLst>
            </a:custGeom>
            <a:solidFill>
              <a:srgbClr val="BBC2DC"/>
            </a:solidFill>
          </p:spPr>
        </p:sp>
      </p:grpSp>
      <p:sp>
        <p:nvSpPr>
          <p:cNvPr id="16" name="TextBox 16"/>
          <p:cNvSpPr txBox="1"/>
          <p:nvPr/>
        </p:nvSpPr>
        <p:spPr>
          <a:xfrm>
            <a:off x="1066800" y="4794013"/>
            <a:ext cx="6586834" cy="2385268"/>
          </a:xfrm>
          <a:prstGeom prst="rect">
            <a:avLst/>
          </a:prstGeom>
        </p:spPr>
        <p:txBody>
          <a:bodyPr wrap="square" lIns="0" tIns="0" rIns="0" bIns="0" rtlCol="0" anchor="t">
            <a:spAutoFit/>
          </a:bodyPr>
          <a:lstStyle/>
          <a:p>
            <a:pPr algn="just">
              <a:lnSpc>
                <a:spcPts val="3062"/>
              </a:lnSpc>
            </a:pPr>
            <a:r>
              <a:rPr lang="en-US" sz="2437" b="1" dirty="0">
                <a:solidFill>
                  <a:srgbClr val="3B3535"/>
                </a:solidFill>
                <a:latin typeface="Arimo Bold"/>
                <a:ea typeface="Arimo Bold"/>
                <a:cs typeface="Arimo Bold"/>
                <a:sym typeface="Arimo Bold"/>
              </a:rPr>
              <a:t> </a:t>
            </a:r>
            <a:r>
              <a:rPr lang="en-US" sz="2800" dirty="0">
                <a:solidFill>
                  <a:schemeClr val="tx1">
                    <a:lumMod val="75000"/>
                    <a:lumOff val="25000"/>
                  </a:schemeClr>
                </a:solidFill>
                <a:latin typeface="Arimo Bold" panose="020B0604020202020204" charset="0"/>
                <a:ea typeface="Arimo Bold" panose="020B0604020202020204" charset="0"/>
                <a:cs typeface="Arimo Bold" panose="020B0604020202020204" charset="0"/>
              </a:rPr>
              <a:t>Primary Source: </a:t>
            </a:r>
            <a:r>
              <a:rPr lang="en-US" sz="2800" dirty="0">
                <a:solidFill>
                  <a:schemeClr val="tx1">
                    <a:lumMod val="75000"/>
                    <a:lumOff val="25000"/>
                  </a:schemeClr>
                </a:solidFill>
                <a:latin typeface="Arimo" panose="020B0604020202020204" charset="0"/>
                <a:ea typeface="Arimo" panose="020B0604020202020204" charset="0"/>
                <a:cs typeface="Arimo" panose="020B0604020202020204" charset="0"/>
              </a:rPr>
              <a:t>Amish Tripathi's The Immortals of Meluha will serve as the primary text for examination. The novel's themes, characters, narrative devices, and philosophical lessons will all be examined.</a:t>
            </a:r>
            <a:endParaRPr lang="en-US" sz="2437" b="1" dirty="0">
              <a:solidFill>
                <a:schemeClr val="tx1">
                  <a:lumMod val="75000"/>
                  <a:lumOff val="25000"/>
                </a:schemeClr>
              </a:solidFill>
              <a:latin typeface="Arimo" panose="020B0604020202020204" charset="0"/>
              <a:ea typeface="Arimo" panose="020B0604020202020204" charset="0"/>
              <a:cs typeface="Arimo" panose="020B0604020202020204" charset="0"/>
              <a:sym typeface="Arimo Bold"/>
            </a:endParaRPr>
          </a:p>
        </p:txBody>
      </p:sp>
      <p:sp>
        <p:nvSpPr>
          <p:cNvPr id="37" name="TextBox 36">
            <a:extLst>
              <a:ext uri="{FF2B5EF4-FFF2-40B4-BE49-F238E27FC236}">
                <a16:creationId xmlns:a16="http://schemas.microsoft.com/office/drawing/2014/main" id="{9DC26631-DDDB-9E94-086C-C5F99800204C}"/>
              </a:ext>
            </a:extLst>
          </p:cNvPr>
          <p:cNvSpPr txBox="1"/>
          <p:nvPr/>
        </p:nvSpPr>
        <p:spPr>
          <a:xfrm>
            <a:off x="10593139" y="5289500"/>
            <a:ext cx="7365433" cy="3416320"/>
          </a:xfrm>
          <a:prstGeom prst="rect">
            <a:avLst/>
          </a:prstGeom>
          <a:noFill/>
        </p:spPr>
        <p:txBody>
          <a:bodyPr wrap="square">
            <a:spAutoFit/>
          </a:bodyPr>
          <a:lstStyle/>
          <a:p>
            <a:r>
              <a:rPr lang="en-US" sz="2400" dirty="0">
                <a:solidFill>
                  <a:schemeClr val="tx1">
                    <a:lumMod val="75000"/>
                    <a:lumOff val="25000"/>
                  </a:schemeClr>
                </a:solidFill>
                <a:latin typeface="Arimo Bold" panose="020B0604020202020204" charset="0"/>
                <a:ea typeface="Arimo Bold" panose="020B0604020202020204" charset="0"/>
                <a:cs typeface="Arimo Bold" panose="020B0604020202020204" charset="0"/>
              </a:rPr>
              <a:t>Secondary Sources: </a:t>
            </a:r>
            <a:r>
              <a:rPr lang="en-US" sz="2400" dirty="0">
                <a:solidFill>
                  <a:schemeClr val="tx1">
                    <a:lumMod val="75000"/>
                    <a:lumOff val="25000"/>
                  </a:schemeClr>
                </a:solidFill>
                <a:latin typeface="Arimo" panose="020B0604020202020204" charset="0"/>
                <a:ea typeface="Arimo" panose="020B0604020202020204" charset="0"/>
                <a:cs typeface="Arimo" panose="020B0604020202020204" charset="0"/>
              </a:rPr>
              <a:t>Secondary sources include previously published works that address the novel's philosophical underpinnings, its reworking of Hindu mythology, and academic evaluations of its cultural and socioeconomic ramifications. The literature review will evaluate pertinent scholarly publications, book chapters, and works by authors like Basu (2020), </a:t>
            </a:r>
            <a:r>
              <a:rPr lang="en-US" sz="2400" dirty="0" err="1">
                <a:solidFill>
                  <a:schemeClr val="tx1">
                    <a:lumMod val="75000"/>
                    <a:lumOff val="25000"/>
                  </a:schemeClr>
                </a:solidFill>
                <a:latin typeface="Arimo" panose="020B0604020202020204" charset="0"/>
                <a:ea typeface="Arimo" panose="020B0604020202020204" charset="0"/>
                <a:cs typeface="Arimo" panose="020B0604020202020204" charset="0"/>
              </a:rPr>
              <a:t>Pimpale</a:t>
            </a:r>
            <a:r>
              <a:rPr lang="en-US" sz="2400" dirty="0">
                <a:solidFill>
                  <a:schemeClr val="tx1">
                    <a:lumMod val="75000"/>
                    <a:lumOff val="25000"/>
                  </a:schemeClr>
                </a:solidFill>
                <a:latin typeface="Arimo" panose="020B0604020202020204" charset="0"/>
                <a:ea typeface="Arimo" panose="020B0604020202020204" charset="0"/>
                <a:cs typeface="Arimo" panose="020B0604020202020204" charset="0"/>
              </a:rPr>
              <a:t> (n.d.), Nair &amp; Chandran (2017), and others.</a:t>
            </a:r>
            <a:endParaRPr lang="en-IN" sz="2400" dirty="0">
              <a:solidFill>
                <a:schemeClr val="tx1">
                  <a:lumMod val="75000"/>
                  <a:lumOff val="25000"/>
                </a:schemeClr>
              </a:solidFill>
              <a:latin typeface="Arimo" panose="020B0604020202020204" charset="0"/>
              <a:ea typeface="Arimo" panose="020B0604020202020204" charset="0"/>
              <a:cs typeface="Arimo" panose="020B0604020202020204" charset="0"/>
            </a:endParaRPr>
          </a:p>
        </p:txBody>
      </p:sp>
      <p:grpSp>
        <p:nvGrpSpPr>
          <p:cNvPr id="40" name="Group 10">
            <a:extLst>
              <a:ext uri="{FF2B5EF4-FFF2-40B4-BE49-F238E27FC236}">
                <a16:creationId xmlns:a16="http://schemas.microsoft.com/office/drawing/2014/main" id="{704595A5-C554-5BEF-553A-B875D2D7A467}"/>
              </a:ext>
            </a:extLst>
          </p:cNvPr>
          <p:cNvGrpSpPr/>
          <p:nvPr/>
        </p:nvGrpSpPr>
        <p:grpSpPr>
          <a:xfrm>
            <a:off x="9486903" y="6385432"/>
            <a:ext cx="828377" cy="28575"/>
            <a:chOff x="0" y="0"/>
            <a:chExt cx="1104503" cy="38100"/>
          </a:xfrm>
        </p:grpSpPr>
        <p:sp>
          <p:nvSpPr>
            <p:cNvPr id="41" name="Freeform 11">
              <a:extLst>
                <a:ext uri="{FF2B5EF4-FFF2-40B4-BE49-F238E27FC236}">
                  <a16:creationId xmlns:a16="http://schemas.microsoft.com/office/drawing/2014/main" id="{79AA6AAE-36CC-A5A2-28D2-F914227C6460}"/>
                </a:ext>
              </a:extLst>
            </p:cNvPr>
            <p:cNvSpPr/>
            <p:nvPr/>
          </p:nvSpPr>
          <p:spPr>
            <a:xfrm>
              <a:off x="0" y="0"/>
              <a:ext cx="1104519" cy="38100"/>
            </a:xfrm>
            <a:custGeom>
              <a:avLst/>
              <a:gdLst/>
              <a:ahLst/>
              <a:cxnLst/>
              <a:rect l="l" t="t" r="r" b="b"/>
              <a:pathLst>
                <a:path w="1104519" h="38100">
                  <a:moveTo>
                    <a:pt x="0" y="19050"/>
                  </a:moveTo>
                  <a:cubicBezTo>
                    <a:pt x="0" y="8509"/>
                    <a:pt x="8509" y="0"/>
                    <a:pt x="19050" y="0"/>
                  </a:cubicBezTo>
                  <a:lnTo>
                    <a:pt x="1085469" y="0"/>
                  </a:lnTo>
                  <a:cubicBezTo>
                    <a:pt x="1096010" y="0"/>
                    <a:pt x="1104519" y="8509"/>
                    <a:pt x="1104519" y="19050"/>
                  </a:cubicBezTo>
                  <a:cubicBezTo>
                    <a:pt x="1104519" y="29591"/>
                    <a:pt x="1096010" y="38100"/>
                    <a:pt x="1085469" y="38100"/>
                  </a:cubicBezTo>
                  <a:lnTo>
                    <a:pt x="19050" y="38100"/>
                  </a:lnTo>
                  <a:cubicBezTo>
                    <a:pt x="8509" y="38100"/>
                    <a:pt x="0" y="29591"/>
                    <a:pt x="0" y="19050"/>
                  </a:cubicBezTo>
                  <a:close/>
                </a:path>
              </a:pathLst>
            </a:custGeom>
            <a:solidFill>
              <a:srgbClr val="BBC2DC"/>
            </a:solidFill>
          </p:spPr>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BC5B209F-0263-41B3-DA97-3BA8F25216B8}"/>
              </a:ext>
            </a:extLst>
          </p:cNvPr>
          <p:cNvSpPr txBox="1"/>
          <p:nvPr/>
        </p:nvSpPr>
        <p:spPr>
          <a:xfrm>
            <a:off x="1371600" y="946940"/>
            <a:ext cx="3600666" cy="1015663"/>
          </a:xfrm>
          <a:prstGeom prst="rect">
            <a:avLst/>
          </a:prstGeom>
          <a:noFill/>
        </p:spPr>
        <p:txBody>
          <a:bodyPr wrap="none" rtlCol="0">
            <a:spAutoFit/>
          </a:bodyPr>
          <a:lstStyle/>
          <a:p>
            <a:r>
              <a:rPr lang="en-IN" sz="6000" dirty="0">
                <a:latin typeface="Arimo Bold" panose="020B0604020202020204" charset="0"/>
                <a:ea typeface="Arimo Bold" panose="020B0604020202020204" charset="0"/>
                <a:cs typeface="Arimo Bold" panose="020B0604020202020204" charset="0"/>
              </a:rPr>
              <a:t> Findings</a:t>
            </a:r>
          </a:p>
        </p:txBody>
      </p:sp>
      <p:grpSp>
        <p:nvGrpSpPr>
          <p:cNvPr id="16" name="Group 8">
            <a:extLst>
              <a:ext uri="{FF2B5EF4-FFF2-40B4-BE49-F238E27FC236}">
                <a16:creationId xmlns:a16="http://schemas.microsoft.com/office/drawing/2014/main" id="{196D78A5-6E61-3356-D4EB-B48D512622A2}"/>
              </a:ext>
            </a:extLst>
          </p:cNvPr>
          <p:cNvGrpSpPr/>
          <p:nvPr/>
        </p:nvGrpSpPr>
        <p:grpSpPr>
          <a:xfrm>
            <a:off x="3505200" y="2933700"/>
            <a:ext cx="12115800" cy="6406360"/>
            <a:chOff x="0" y="0"/>
            <a:chExt cx="6339285" cy="5550495"/>
          </a:xfrm>
        </p:grpSpPr>
        <p:sp>
          <p:nvSpPr>
            <p:cNvPr id="17" name="Freeform 9">
              <a:extLst>
                <a:ext uri="{FF2B5EF4-FFF2-40B4-BE49-F238E27FC236}">
                  <a16:creationId xmlns:a16="http://schemas.microsoft.com/office/drawing/2014/main" id="{0A74105E-64C9-BBB9-76BA-5EA8CF7DEE0C}"/>
                </a:ext>
              </a:extLst>
            </p:cNvPr>
            <p:cNvSpPr/>
            <p:nvPr/>
          </p:nvSpPr>
          <p:spPr>
            <a:xfrm>
              <a:off x="6350" y="6350"/>
              <a:ext cx="6326632" cy="5537835"/>
            </a:xfrm>
            <a:custGeom>
              <a:avLst/>
              <a:gdLst/>
              <a:ahLst/>
              <a:cxnLst/>
              <a:rect l="l" t="t" r="r" b="b"/>
              <a:pathLst>
                <a:path w="6326632" h="5537835">
                  <a:moveTo>
                    <a:pt x="0" y="135890"/>
                  </a:moveTo>
                  <a:cubicBezTo>
                    <a:pt x="0" y="60833"/>
                    <a:pt x="60833" y="0"/>
                    <a:pt x="135890" y="0"/>
                  </a:cubicBezTo>
                  <a:lnTo>
                    <a:pt x="6190742" y="0"/>
                  </a:lnTo>
                  <a:cubicBezTo>
                    <a:pt x="6265799" y="0"/>
                    <a:pt x="6326632" y="60833"/>
                    <a:pt x="6326632" y="135890"/>
                  </a:cubicBezTo>
                  <a:lnTo>
                    <a:pt x="6326632" y="5401945"/>
                  </a:lnTo>
                  <a:cubicBezTo>
                    <a:pt x="6326632" y="5477002"/>
                    <a:pt x="6265799" y="5537835"/>
                    <a:pt x="6190742" y="5537835"/>
                  </a:cubicBezTo>
                  <a:lnTo>
                    <a:pt x="135890" y="5537835"/>
                  </a:lnTo>
                  <a:cubicBezTo>
                    <a:pt x="60833" y="5537835"/>
                    <a:pt x="0" y="5477002"/>
                    <a:pt x="0" y="5401945"/>
                  </a:cubicBezTo>
                  <a:close/>
                </a:path>
              </a:pathLst>
            </a:custGeom>
            <a:solidFill>
              <a:srgbClr val="D5DCF6"/>
            </a:solidFill>
          </p:spPr>
        </p:sp>
        <p:sp>
          <p:nvSpPr>
            <p:cNvPr id="18" name="Freeform 10">
              <a:extLst>
                <a:ext uri="{FF2B5EF4-FFF2-40B4-BE49-F238E27FC236}">
                  <a16:creationId xmlns:a16="http://schemas.microsoft.com/office/drawing/2014/main" id="{1EF84EF6-21D4-35AC-44FC-989FA4DC6866}"/>
                </a:ext>
              </a:extLst>
            </p:cNvPr>
            <p:cNvSpPr/>
            <p:nvPr/>
          </p:nvSpPr>
          <p:spPr>
            <a:xfrm>
              <a:off x="0" y="0"/>
              <a:ext cx="6339332" cy="5550535"/>
            </a:xfrm>
            <a:custGeom>
              <a:avLst/>
              <a:gdLst/>
              <a:ahLst/>
              <a:cxnLst/>
              <a:rect l="l" t="t" r="r" b="b"/>
              <a:pathLst>
                <a:path w="6339332" h="5550535">
                  <a:moveTo>
                    <a:pt x="0" y="142240"/>
                  </a:moveTo>
                  <a:cubicBezTo>
                    <a:pt x="0" y="63627"/>
                    <a:pt x="63627" y="0"/>
                    <a:pt x="142240" y="0"/>
                  </a:cubicBezTo>
                  <a:lnTo>
                    <a:pt x="6197092" y="0"/>
                  </a:lnTo>
                  <a:lnTo>
                    <a:pt x="6197092" y="6350"/>
                  </a:lnTo>
                  <a:lnTo>
                    <a:pt x="6197092" y="0"/>
                  </a:lnTo>
                  <a:cubicBezTo>
                    <a:pt x="6275705" y="0"/>
                    <a:pt x="6339332" y="63627"/>
                    <a:pt x="6339332" y="142240"/>
                  </a:cubicBezTo>
                  <a:lnTo>
                    <a:pt x="6332982" y="142240"/>
                  </a:lnTo>
                  <a:lnTo>
                    <a:pt x="6339332" y="142240"/>
                  </a:lnTo>
                  <a:lnTo>
                    <a:pt x="6339332" y="5408295"/>
                  </a:lnTo>
                  <a:lnTo>
                    <a:pt x="6332982" y="5408295"/>
                  </a:lnTo>
                  <a:lnTo>
                    <a:pt x="6339332" y="5408295"/>
                  </a:lnTo>
                  <a:cubicBezTo>
                    <a:pt x="6339332" y="5486781"/>
                    <a:pt x="6275705" y="5550535"/>
                    <a:pt x="6197092" y="5550535"/>
                  </a:cubicBezTo>
                  <a:lnTo>
                    <a:pt x="6197092" y="5544185"/>
                  </a:lnTo>
                  <a:lnTo>
                    <a:pt x="6197092" y="5550535"/>
                  </a:lnTo>
                  <a:lnTo>
                    <a:pt x="142240" y="5550535"/>
                  </a:lnTo>
                  <a:lnTo>
                    <a:pt x="142240" y="5544185"/>
                  </a:lnTo>
                  <a:lnTo>
                    <a:pt x="142240" y="5550535"/>
                  </a:lnTo>
                  <a:cubicBezTo>
                    <a:pt x="63627" y="5550535"/>
                    <a:pt x="0" y="5486908"/>
                    <a:pt x="0" y="5408295"/>
                  </a:cubicBezTo>
                  <a:lnTo>
                    <a:pt x="0" y="142240"/>
                  </a:lnTo>
                  <a:lnTo>
                    <a:pt x="6350" y="142240"/>
                  </a:lnTo>
                  <a:lnTo>
                    <a:pt x="0" y="142240"/>
                  </a:lnTo>
                  <a:moveTo>
                    <a:pt x="12700" y="142240"/>
                  </a:moveTo>
                  <a:lnTo>
                    <a:pt x="12700" y="5408295"/>
                  </a:lnTo>
                  <a:lnTo>
                    <a:pt x="6350" y="5408295"/>
                  </a:lnTo>
                  <a:lnTo>
                    <a:pt x="12700" y="5408295"/>
                  </a:lnTo>
                  <a:cubicBezTo>
                    <a:pt x="12700" y="5479796"/>
                    <a:pt x="70739" y="5537835"/>
                    <a:pt x="142240" y="5537835"/>
                  </a:cubicBezTo>
                  <a:lnTo>
                    <a:pt x="6197092" y="5537835"/>
                  </a:lnTo>
                  <a:cubicBezTo>
                    <a:pt x="6268593" y="5537835"/>
                    <a:pt x="6326632" y="5479796"/>
                    <a:pt x="6326632" y="5408295"/>
                  </a:cubicBezTo>
                  <a:lnTo>
                    <a:pt x="6326632" y="142240"/>
                  </a:lnTo>
                  <a:cubicBezTo>
                    <a:pt x="6326632" y="70739"/>
                    <a:pt x="6268593" y="12700"/>
                    <a:pt x="6197092" y="12700"/>
                  </a:cubicBezTo>
                  <a:lnTo>
                    <a:pt x="142240" y="12700"/>
                  </a:lnTo>
                  <a:lnTo>
                    <a:pt x="142240" y="6350"/>
                  </a:lnTo>
                  <a:lnTo>
                    <a:pt x="142240" y="12700"/>
                  </a:lnTo>
                  <a:cubicBezTo>
                    <a:pt x="70739" y="12700"/>
                    <a:pt x="12700" y="70739"/>
                    <a:pt x="12700" y="142240"/>
                  </a:cubicBezTo>
                  <a:close/>
                </a:path>
              </a:pathLst>
            </a:custGeom>
            <a:solidFill>
              <a:srgbClr val="BBC2DC"/>
            </a:solidFill>
          </p:spPr>
        </p:sp>
      </p:grpSp>
      <p:sp>
        <p:nvSpPr>
          <p:cNvPr id="21" name="TextBox 20">
            <a:extLst>
              <a:ext uri="{FF2B5EF4-FFF2-40B4-BE49-F238E27FC236}">
                <a16:creationId xmlns:a16="http://schemas.microsoft.com/office/drawing/2014/main" id="{29BBAE84-CB8B-72B7-8656-BE5462B5C07F}"/>
              </a:ext>
            </a:extLst>
          </p:cNvPr>
          <p:cNvSpPr txBox="1"/>
          <p:nvPr/>
        </p:nvSpPr>
        <p:spPr>
          <a:xfrm>
            <a:off x="4368062" y="3382303"/>
            <a:ext cx="10390163" cy="5509200"/>
          </a:xfrm>
          <a:prstGeom prst="rect">
            <a:avLst/>
          </a:prstGeom>
          <a:noFill/>
        </p:spPr>
        <p:txBody>
          <a:bodyPr wrap="square">
            <a:spAutoFit/>
          </a:bodyPr>
          <a:lstStyle/>
          <a:p>
            <a:pPr marL="457200" indent="-457200">
              <a:buFont typeface="Wingdings" panose="05000000000000000000" pitchFamily="2" charset="2"/>
              <a:buChar char="Ø"/>
            </a:pPr>
            <a:r>
              <a:rPr lang="en-IN" sz="3200" dirty="0">
                <a:solidFill>
                  <a:schemeClr val="tx1">
                    <a:lumMod val="75000"/>
                    <a:lumOff val="25000"/>
                  </a:schemeClr>
                </a:solidFill>
                <a:latin typeface="Arimo" panose="020B0604020202020204" charset="0"/>
                <a:ea typeface="Arimo" panose="020B0604020202020204" charset="0"/>
                <a:cs typeface="Arimo" panose="020B0604020202020204" charset="0"/>
              </a:rPr>
              <a:t>Reinterpretation of Mythology</a:t>
            </a:r>
          </a:p>
          <a:p>
            <a:pPr marL="457200" indent="-457200">
              <a:buFont typeface="Wingdings" panose="05000000000000000000" pitchFamily="2" charset="2"/>
              <a:buChar char="Ø"/>
            </a:pPr>
            <a:endParaRPr lang="en-IN" sz="3200" dirty="0">
              <a:solidFill>
                <a:schemeClr val="tx1">
                  <a:lumMod val="75000"/>
                  <a:lumOff val="25000"/>
                </a:schemeClr>
              </a:solidFill>
              <a:latin typeface="Arimo" panose="020B0604020202020204" charset="0"/>
              <a:ea typeface="Arimo" panose="020B0604020202020204" charset="0"/>
              <a:cs typeface="Arimo" panose="020B0604020202020204" charset="0"/>
            </a:endParaRPr>
          </a:p>
          <a:p>
            <a:pPr marL="457200" indent="-457200">
              <a:buFont typeface="Wingdings" panose="05000000000000000000" pitchFamily="2" charset="2"/>
              <a:buChar char="Ø"/>
            </a:pPr>
            <a:r>
              <a:rPr lang="en-IN" sz="3200" dirty="0">
                <a:solidFill>
                  <a:schemeClr val="tx1">
                    <a:lumMod val="75000"/>
                    <a:lumOff val="25000"/>
                  </a:schemeClr>
                </a:solidFill>
                <a:latin typeface="Arimo" panose="020B0604020202020204" charset="0"/>
                <a:ea typeface="Arimo" panose="020B0604020202020204" charset="0"/>
                <a:cs typeface="Arimo" panose="020B0604020202020204" charset="0"/>
              </a:rPr>
              <a:t>Exploration of Philosophical Concepts</a:t>
            </a:r>
          </a:p>
          <a:p>
            <a:pPr marL="457200" indent="-457200">
              <a:buFont typeface="Wingdings" panose="05000000000000000000" pitchFamily="2" charset="2"/>
              <a:buChar char="Ø"/>
            </a:pPr>
            <a:endParaRPr lang="en-IN" sz="3200" dirty="0">
              <a:solidFill>
                <a:schemeClr val="tx1">
                  <a:lumMod val="75000"/>
                  <a:lumOff val="25000"/>
                </a:schemeClr>
              </a:solidFill>
              <a:latin typeface="Arimo" panose="020B0604020202020204" charset="0"/>
              <a:ea typeface="Arimo" panose="020B0604020202020204" charset="0"/>
              <a:cs typeface="Arimo" panose="020B0604020202020204" charset="0"/>
            </a:endParaRPr>
          </a:p>
          <a:p>
            <a:pPr marL="457200" indent="-457200">
              <a:buFont typeface="Wingdings" panose="05000000000000000000" pitchFamily="2" charset="2"/>
              <a:buChar char="Ø"/>
            </a:pPr>
            <a:r>
              <a:rPr lang="en-IN" sz="3200" dirty="0">
                <a:solidFill>
                  <a:schemeClr val="tx1">
                    <a:lumMod val="75000"/>
                    <a:lumOff val="25000"/>
                  </a:schemeClr>
                </a:solidFill>
                <a:latin typeface="Arimo" panose="020B0604020202020204" charset="0"/>
                <a:ea typeface="Arimo" panose="020B0604020202020204" charset="0"/>
                <a:cs typeface="Arimo" panose="020B0604020202020204" charset="0"/>
              </a:rPr>
              <a:t>Engagement with Socio-Political Issues</a:t>
            </a:r>
          </a:p>
          <a:p>
            <a:pPr marL="457200" indent="-457200">
              <a:buFont typeface="Wingdings" panose="05000000000000000000" pitchFamily="2" charset="2"/>
              <a:buChar char="Ø"/>
            </a:pPr>
            <a:endParaRPr lang="en-IN" sz="3200" dirty="0">
              <a:solidFill>
                <a:schemeClr val="tx1">
                  <a:lumMod val="75000"/>
                  <a:lumOff val="25000"/>
                </a:schemeClr>
              </a:solidFill>
              <a:latin typeface="Arimo" panose="020B0604020202020204" charset="0"/>
              <a:ea typeface="Arimo" panose="020B0604020202020204" charset="0"/>
              <a:cs typeface="Arimo" panose="020B0604020202020204" charset="0"/>
            </a:endParaRPr>
          </a:p>
          <a:p>
            <a:pPr marL="457200" indent="-457200">
              <a:buFont typeface="Wingdings" panose="05000000000000000000" pitchFamily="2" charset="2"/>
              <a:buChar char="Ø"/>
            </a:pPr>
            <a:r>
              <a:rPr lang="en-IN" sz="3200" dirty="0">
                <a:solidFill>
                  <a:schemeClr val="tx1">
                    <a:lumMod val="75000"/>
                    <a:lumOff val="25000"/>
                  </a:schemeClr>
                </a:solidFill>
                <a:latin typeface="Arimo" panose="020B0604020202020204" charset="0"/>
                <a:ea typeface="Arimo" panose="020B0604020202020204" charset="0"/>
                <a:cs typeface="Arimo" panose="020B0604020202020204" charset="0"/>
              </a:rPr>
              <a:t>Moral and Ethical Reflection</a:t>
            </a:r>
          </a:p>
          <a:p>
            <a:pPr marL="457200" indent="-457200">
              <a:buFont typeface="Wingdings" panose="05000000000000000000" pitchFamily="2" charset="2"/>
              <a:buChar char="Ø"/>
            </a:pPr>
            <a:endParaRPr lang="en-IN" sz="3200" dirty="0">
              <a:solidFill>
                <a:schemeClr val="tx1">
                  <a:lumMod val="75000"/>
                  <a:lumOff val="25000"/>
                </a:schemeClr>
              </a:solidFill>
              <a:latin typeface="Arimo" panose="020B0604020202020204" charset="0"/>
              <a:ea typeface="Arimo" panose="020B0604020202020204" charset="0"/>
              <a:cs typeface="Arimo" panose="020B0604020202020204" charset="0"/>
            </a:endParaRPr>
          </a:p>
          <a:p>
            <a:pPr marL="457200" indent="-457200">
              <a:buFont typeface="Wingdings" panose="05000000000000000000" pitchFamily="2" charset="2"/>
              <a:buChar char="Ø"/>
            </a:pPr>
            <a:r>
              <a:rPr lang="en-US" sz="3200" dirty="0">
                <a:solidFill>
                  <a:schemeClr val="tx1">
                    <a:lumMod val="75000"/>
                    <a:lumOff val="25000"/>
                  </a:schemeClr>
                </a:solidFill>
                <a:latin typeface="Arimo" panose="020B0604020202020204" charset="0"/>
                <a:ea typeface="Arimo" panose="020B0604020202020204" charset="0"/>
                <a:cs typeface="Arimo" panose="020B0604020202020204" charset="0"/>
              </a:rPr>
              <a:t>Contribution to Contemporary Indian Literature</a:t>
            </a:r>
          </a:p>
          <a:p>
            <a:pPr marL="457200" indent="-457200">
              <a:buFont typeface="Wingdings" panose="05000000000000000000" pitchFamily="2" charset="2"/>
              <a:buChar char="Ø"/>
            </a:pPr>
            <a:endParaRPr lang="en-IN" sz="3200" dirty="0">
              <a:solidFill>
                <a:schemeClr val="tx1">
                  <a:lumMod val="75000"/>
                  <a:lumOff val="25000"/>
                </a:schemeClr>
              </a:solidFill>
              <a:latin typeface="Arimo" panose="020B0604020202020204" charset="0"/>
              <a:ea typeface="Arimo" panose="020B0604020202020204" charset="0"/>
              <a:cs typeface="Arimo" panose="020B0604020202020204" charset="0"/>
            </a:endParaRPr>
          </a:p>
          <a:p>
            <a:pPr marL="457200" indent="-457200">
              <a:buFont typeface="Wingdings" panose="05000000000000000000" pitchFamily="2" charset="2"/>
              <a:buChar char="Ø"/>
            </a:pPr>
            <a:r>
              <a:rPr lang="en-US" sz="3200" dirty="0">
                <a:solidFill>
                  <a:schemeClr val="tx1">
                    <a:lumMod val="75000"/>
                    <a:lumOff val="25000"/>
                  </a:schemeClr>
                </a:solidFill>
                <a:latin typeface="Arimo" panose="020B0604020202020204" charset="0"/>
                <a:ea typeface="Arimo" panose="020B0604020202020204" charset="0"/>
                <a:cs typeface="Arimo" panose="020B0604020202020204" charset="0"/>
              </a:rPr>
              <a:t>promoting Cultural and Philosophical Discussions</a:t>
            </a:r>
            <a:endParaRPr lang="en-IN" sz="3200" dirty="0">
              <a:solidFill>
                <a:schemeClr val="tx1">
                  <a:lumMod val="75000"/>
                  <a:lumOff val="25000"/>
                </a:schemeClr>
              </a:solidFill>
              <a:latin typeface="Arimo" panose="020B0604020202020204" charset="0"/>
              <a:ea typeface="Arimo" panose="020B0604020202020204" charset="0"/>
              <a:cs typeface="Arimo" panose="020B060402020202020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E7EEF9"/>
            </a:solidFill>
          </p:spPr>
        </p:sp>
      </p:grpSp>
      <p:grpSp>
        <p:nvGrpSpPr>
          <p:cNvPr id="4" name="Group 4"/>
          <p:cNvGrpSpPr/>
          <p:nvPr/>
        </p:nvGrpSpPr>
        <p:grpSpPr>
          <a:xfrm>
            <a:off x="-8206" y="2931"/>
            <a:ext cx="18288000" cy="10287000"/>
            <a:chOff x="0" y="0"/>
            <a:chExt cx="24384000" cy="13716000"/>
          </a:xfrm>
        </p:grpSpPr>
        <p:sp>
          <p:nvSpPr>
            <p:cNvPr id="5" name="Freeform 5"/>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AFA"/>
            </a:solidFill>
          </p:spPr>
        </p:sp>
      </p:grpSp>
      <p:sp>
        <p:nvSpPr>
          <p:cNvPr id="7" name="TextBox 7"/>
          <p:cNvSpPr txBox="1"/>
          <p:nvPr/>
        </p:nvSpPr>
        <p:spPr>
          <a:xfrm>
            <a:off x="1295400" y="1716034"/>
            <a:ext cx="11690747" cy="957560"/>
          </a:xfrm>
          <a:prstGeom prst="rect">
            <a:avLst/>
          </a:prstGeom>
        </p:spPr>
        <p:txBody>
          <a:bodyPr lIns="0" tIns="0" rIns="0" bIns="0" rtlCol="0" anchor="t">
            <a:spAutoFit/>
          </a:bodyPr>
          <a:lstStyle/>
          <a:p>
            <a:pPr algn="l">
              <a:lnSpc>
                <a:spcPts val="7000"/>
              </a:lnSpc>
            </a:pPr>
            <a:r>
              <a:rPr lang="en-US" sz="5562" b="1" dirty="0">
                <a:solidFill>
                  <a:srgbClr val="1F1E1E"/>
                </a:solidFill>
                <a:latin typeface="Arimo Bold"/>
                <a:ea typeface="Arimo Bold"/>
                <a:cs typeface="Arimo Bold"/>
                <a:sym typeface="Arimo Bold"/>
              </a:rPr>
              <a:t>Conclusion and Future Research</a:t>
            </a:r>
          </a:p>
        </p:txBody>
      </p:sp>
      <p:sp>
        <p:nvSpPr>
          <p:cNvPr id="8" name="TextBox 8"/>
          <p:cNvSpPr txBox="1"/>
          <p:nvPr/>
        </p:nvSpPr>
        <p:spPr>
          <a:xfrm>
            <a:off x="3429000" y="4152900"/>
            <a:ext cx="13694898" cy="2569165"/>
          </a:xfrm>
          <a:prstGeom prst="rect">
            <a:avLst/>
          </a:prstGeom>
        </p:spPr>
        <p:txBody>
          <a:bodyPr wrap="square" lIns="0" tIns="0" rIns="0" bIns="0" rtlCol="0" anchor="t">
            <a:spAutoFit/>
          </a:bodyPr>
          <a:lstStyle/>
          <a:p>
            <a:pPr marL="342900" indent="-342900" algn="l">
              <a:lnSpc>
                <a:spcPts val="3374"/>
              </a:lnSpc>
              <a:buFont typeface="Wingdings" panose="05000000000000000000" pitchFamily="2" charset="2"/>
              <a:buChar char="Ø"/>
            </a:pPr>
            <a:r>
              <a:rPr lang="en-US" sz="2125" dirty="0">
                <a:solidFill>
                  <a:srgbClr val="3B3535"/>
                </a:solidFill>
                <a:latin typeface="Arimo"/>
                <a:ea typeface="Arimo"/>
                <a:cs typeface="Arimo"/>
                <a:sym typeface="Arimo"/>
              </a:rPr>
              <a:t>The Immortals of Meluha" is a compelling example of how mythology can be reinterpreted to engage modern audiences. By combining historical and philosophical elements with contemporary sensibilities the novel sparks reflection on cultural values, ethical dilemmas, and the enduring relevance of ancient wisdom. </a:t>
            </a:r>
          </a:p>
          <a:p>
            <a:pPr marL="342900" indent="-342900" algn="l">
              <a:lnSpc>
                <a:spcPts val="3374"/>
              </a:lnSpc>
              <a:buFont typeface="Wingdings" panose="05000000000000000000" pitchFamily="2" charset="2"/>
              <a:buChar char="Ø"/>
            </a:pPr>
            <a:endParaRPr lang="en-US" sz="2125" dirty="0">
              <a:solidFill>
                <a:srgbClr val="3B3535"/>
              </a:solidFill>
              <a:latin typeface="Arimo"/>
              <a:ea typeface="Arimo"/>
              <a:cs typeface="Arimo"/>
              <a:sym typeface="Arimo"/>
            </a:endParaRPr>
          </a:p>
          <a:p>
            <a:pPr marL="342900" indent="-342900" algn="l">
              <a:lnSpc>
                <a:spcPts val="3374"/>
              </a:lnSpc>
              <a:buFont typeface="Wingdings" panose="05000000000000000000" pitchFamily="2" charset="2"/>
              <a:buChar char="Ø"/>
            </a:pPr>
            <a:r>
              <a:rPr lang="en-US" sz="2125" dirty="0">
                <a:solidFill>
                  <a:srgbClr val="3B3535"/>
                </a:solidFill>
                <a:latin typeface="Arimo"/>
                <a:ea typeface="Arimo"/>
                <a:cs typeface="Arimo"/>
                <a:sym typeface="Arimo"/>
              </a:rPr>
              <a:t>This research offers a framework for understanding how mythology can serve as a bridge between the past and present, contributing to a deeper understanding of Indian culture and its influence on contemporary society.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7"/>
          <p:cNvSpPr txBox="1"/>
          <p:nvPr/>
        </p:nvSpPr>
        <p:spPr>
          <a:xfrm>
            <a:off x="6553200" y="4533900"/>
            <a:ext cx="4953000" cy="897682"/>
          </a:xfrm>
          <a:prstGeom prst="rect">
            <a:avLst/>
          </a:prstGeom>
        </p:spPr>
        <p:txBody>
          <a:bodyPr wrap="square" lIns="0" tIns="0" rIns="0" bIns="0" rtlCol="0" anchor="t">
            <a:spAutoFit/>
          </a:bodyPr>
          <a:lstStyle/>
          <a:p>
            <a:pPr algn="l">
              <a:lnSpc>
                <a:spcPts val="7000"/>
              </a:lnSpc>
            </a:pPr>
            <a:r>
              <a:rPr lang="en-US" sz="7200" b="1" dirty="0" smtClean="0">
                <a:solidFill>
                  <a:srgbClr val="1F1E1E"/>
                </a:solidFill>
                <a:latin typeface="Arimo Bold"/>
                <a:ea typeface="Arimo Bold"/>
                <a:cs typeface="Arimo Bold"/>
                <a:sym typeface="Arimo Bold"/>
              </a:rPr>
              <a:t>Thank You</a:t>
            </a:r>
            <a:endParaRPr lang="en-US" sz="7200" b="1" dirty="0">
              <a:solidFill>
                <a:srgbClr val="1F1E1E"/>
              </a:solidFill>
              <a:latin typeface="Arimo Bold"/>
              <a:ea typeface="Arimo Bold"/>
              <a:cs typeface="Arimo Bold"/>
              <a:sym typeface="Arimo Bold"/>
            </a:endParaRPr>
          </a:p>
        </p:txBody>
      </p:sp>
    </p:spTree>
    <p:extLst>
      <p:ext uri="{BB962C8B-B14F-4D97-AF65-F5344CB8AC3E}">
        <p14:creationId xmlns:p14="http://schemas.microsoft.com/office/powerpoint/2010/main" val="4361870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TotalTime>
  <Words>917</Words>
  <Application>Microsoft Office PowerPoint</Application>
  <PresentationFormat>Custom</PresentationFormat>
  <Paragraphs>90</Paragraphs>
  <Slides>10</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Arimo Bold</vt:lpstr>
      <vt:lpstr>Arimo</vt:lpstr>
      <vt:lpstr>Arial</vt:lpstr>
      <vt:lpstr>Wingdings</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Reimagining-Mythology-Exploring-the-Philosophical-Depth-of-Amish-Tripathis-The-Immortals-of-Meluha.pptx</dc:title>
  <dc:creator>S_K_N</dc:creator>
  <cp:lastModifiedBy>S_K_N</cp:lastModifiedBy>
  <cp:revision>4</cp:revision>
  <dcterms:created xsi:type="dcterms:W3CDTF">2006-08-16T00:00:00Z</dcterms:created>
  <dcterms:modified xsi:type="dcterms:W3CDTF">2024-12-10T05:16:33Z</dcterms:modified>
  <dc:identifier>DAGYnEBNtq8</dc:identifier>
</cp:coreProperties>
</file>