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5" r:id="rId9"/>
    <p:sldId id="266"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1" d="100"/>
          <a:sy n="61" d="100"/>
        </p:scale>
        <p:origin x="78"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851615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4251193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703387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16017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9ED4D7-DACD-48AB-86A0-398988B3AC1E}" type="datetimeFigureOut">
              <a:rPr lang="en-US" smtClean="0"/>
              <a:t>8/28/2024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430095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9ED4D7-DACD-48AB-86A0-398988B3AC1E}" type="datetimeFigureOut">
              <a:rPr lang="en-US" smtClean="0"/>
              <a:t>8/28/2024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234314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9ED4D7-DACD-48AB-86A0-398988B3AC1E}" type="datetimeFigureOut">
              <a:rPr lang="en-US" smtClean="0"/>
              <a:t>8/28/2024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919350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209201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390332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230011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D18385-D001-432C-94F6-60A644DAB1C8}"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4244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526000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D18385-D001-432C-94F6-60A644DAB1C8}"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258164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59ED4D7-DACD-48AB-86A0-398988B3AC1E}"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20532615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4149316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9ED4D7-DACD-48AB-86A0-398988B3AC1E}"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D18385-D001-432C-94F6-60A644DAB1C8}" type="slidenum">
              <a:rPr lang="en-US" smtClean="0"/>
              <a:t>‹#›</a:t>
            </a:fld>
            <a:endParaRPr lang="en-US"/>
          </a:p>
        </p:txBody>
      </p:sp>
    </p:spTree>
    <p:extLst>
      <p:ext uri="{BB962C8B-B14F-4D97-AF65-F5344CB8AC3E}">
        <p14:creationId xmlns:p14="http://schemas.microsoft.com/office/powerpoint/2010/main" val="3526150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59ED4D7-DACD-48AB-86A0-398988B3AC1E}" type="datetimeFigureOut">
              <a:rPr lang="en-US" smtClean="0"/>
              <a:t>8/28/2024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0D18385-D001-432C-94F6-60A644DAB1C8}" type="slidenum">
              <a:rPr lang="en-US" smtClean="0"/>
              <a:t>‹#›</a:t>
            </a:fld>
            <a:endParaRPr lang="en-US"/>
          </a:p>
        </p:txBody>
      </p:sp>
    </p:spTree>
    <p:extLst>
      <p:ext uri="{BB962C8B-B14F-4D97-AF65-F5344CB8AC3E}">
        <p14:creationId xmlns:p14="http://schemas.microsoft.com/office/powerpoint/2010/main" val="9016816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2Amunink@yahoo.com" TargetMode="External"/><Relationship Id="rId2" Type="http://schemas.openxmlformats.org/officeDocument/2006/relationships/hyperlink" Target="mailto:*bhaskar72pathak@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3140/RG.2.2.21732.45444" TargetMode="External"/><Relationship Id="rId2" Type="http://schemas.openxmlformats.org/officeDocument/2006/relationships/hyperlink" Target="http://agricoop.nic.in/agristatistics.ht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20A74-25EB-AD44-4986-4A4450BC58B6}"/>
              </a:ext>
            </a:extLst>
          </p:cNvPr>
          <p:cNvSpPr>
            <a:spLocks noGrp="1"/>
          </p:cNvSpPr>
          <p:nvPr>
            <p:ph type="ctrTitle"/>
          </p:nvPr>
        </p:nvSpPr>
        <p:spPr>
          <a:xfrm>
            <a:off x="2422960" y="886690"/>
            <a:ext cx="7566168" cy="1918855"/>
          </a:xfrm>
        </p:spPr>
        <p:txBody>
          <a:bodyPr>
            <a:normAutofit fontScale="90000"/>
          </a:bodyPr>
          <a:lstStyle/>
          <a:p>
            <a:pPr algn="ctr"/>
            <a:br>
              <a:rPr lang="en-US" sz="4000" b="1" dirty="0">
                <a:effectLst/>
                <a:latin typeface="Times New Roman" panose="02020603050405020304" pitchFamily="18" charset="0"/>
                <a:ea typeface="Times New Roman" panose="02020603050405020304" pitchFamily="18" charset="0"/>
              </a:rPr>
            </a:br>
            <a:r>
              <a:rPr lang="en-US" sz="4000" b="1" dirty="0">
                <a:effectLst/>
                <a:latin typeface="Times New Roman" panose="02020603050405020304" pitchFamily="18" charset="0"/>
                <a:ea typeface="Times New Roman" panose="02020603050405020304" pitchFamily="18" charset="0"/>
              </a:rPr>
              <a:t>UNDERSTANDING</a:t>
            </a:r>
            <a:r>
              <a:rPr lang="en-US" sz="4000" b="1" spc="-50"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ECONOMICS</a:t>
            </a:r>
            <a:r>
              <a:rPr lang="en-US" sz="4000" b="1" spc="-40"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OF</a:t>
            </a:r>
            <a:r>
              <a:rPr lang="en-US" sz="4000" b="1" spc="-60"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RAIN</a:t>
            </a:r>
            <a:r>
              <a:rPr lang="en-US" sz="4000" b="1" spc="-55"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SHELTER METHOD OF TOMATO CULTIVATION</a:t>
            </a:r>
            <a:endParaRPr lang="en-US" dirty="0"/>
          </a:p>
        </p:txBody>
      </p:sp>
      <p:sp>
        <p:nvSpPr>
          <p:cNvPr id="4" name="TextBox 3">
            <a:extLst>
              <a:ext uri="{FF2B5EF4-FFF2-40B4-BE49-F238E27FC236}">
                <a16:creationId xmlns:a16="http://schemas.microsoft.com/office/drawing/2014/main" id="{99ED8F98-6878-95E9-0CF4-61EF888DCF19}"/>
              </a:ext>
            </a:extLst>
          </p:cNvPr>
          <p:cNvSpPr txBox="1"/>
          <p:nvPr/>
        </p:nvSpPr>
        <p:spPr>
          <a:xfrm>
            <a:off x="5791200" y="3732284"/>
            <a:ext cx="6096000" cy="2652521"/>
          </a:xfrm>
          <a:prstGeom prst="rect">
            <a:avLst/>
          </a:prstGeom>
          <a:noFill/>
        </p:spPr>
        <p:txBody>
          <a:bodyPr wrap="square">
            <a:spAutoFit/>
          </a:bodyPr>
          <a:lstStyle/>
          <a:p>
            <a:pPr marL="14605" marR="11430" algn="just">
              <a:spcBef>
                <a:spcPts val="820"/>
              </a:spcBef>
              <a:spcAft>
                <a:spcPts val="0"/>
              </a:spcAft>
            </a:pPr>
            <a:r>
              <a:rPr lang="en-US" b="1" i="1" dirty="0">
                <a:effectLst/>
                <a:latin typeface="Times New Roman" panose="02020603050405020304" pitchFamily="18" charset="0"/>
                <a:ea typeface="Times New Roman" panose="02020603050405020304" pitchFamily="18" charset="0"/>
              </a:rPr>
              <a:t>Bhaskar</a:t>
            </a:r>
            <a:r>
              <a:rPr lang="en-US" b="1" i="1" spc="-75" dirty="0">
                <a:effectLst/>
                <a:latin typeface="Times New Roman" panose="02020603050405020304" pitchFamily="18" charset="0"/>
                <a:ea typeface="Times New Roman" panose="02020603050405020304" pitchFamily="18" charset="0"/>
              </a:rPr>
              <a:t> </a:t>
            </a:r>
            <a:r>
              <a:rPr lang="en-US" b="1" i="1" dirty="0">
                <a:effectLst/>
                <a:latin typeface="Times New Roman" panose="02020603050405020304" pitchFamily="18" charset="0"/>
                <a:ea typeface="Times New Roman" panose="02020603050405020304" pitchFamily="18" charset="0"/>
              </a:rPr>
              <a:t>Pathak</a:t>
            </a:r>
            <a:r>
              <a:rPr lang="en-US" b="1" i="1" baseline="30000" dirty="0">
                <a:effectLst/>
                <a:latin typeface="Times New Roman" panose="02020603050405020304" pitchFamily="18" charset="0"/>
                <a:ea typeface="Times New Roman" panose="02020603050405020304" pitchFamily="18" charset="0"/>
              </a:rPr>
              <a:t>1</a:t>
            </a:r>
            <a:r>
              <a:rPr lang="en-US" b="1" i="1" spc="-100" dirty="0">
                <a:effectLst/>
                <a:latin typeface="Times New Roman" panose="02020603050405020304" pitchFamily="18" charset="0"/>
                <a:ea typeface="Times New Roman" panose="02020603050405020304" pitchFamily="18" charset="0"/>
              </a:rPr>
              <a:t> </a:t>
            </a:r>
            <a:r>
              <a:rPr lang="en-US" b="1" i="1" dirty="0">
                <a:effectLst/>
                <a:latin typeface="Times New Roman" panose="02020603050405020304" pitchFamily="18" charset="0"/>
                <a:ea typeface="Times New Roman" panose="02020603050405020304" pitchFamily="18" charset="0"/>
              </a:rPr>
              <a:t>and</a:t>
            </a:r>
            <a:r>
              <a:rPr lang="en-US" b="1" i="1" spc="-45" dirty="0">
                <a:effectLst/>
                <a:latin typeface="Times New Roman" panose="02020603050405020304" pitchFamily="18" charset="0"/>
                <a:ea typeface="Times New Roman" panose="02020603050405020304" pitchFamily="18" charset="0"/>
              </a:rPr>
              <a:t> </a:t>
            </a:r>
            <a:r>
              <a:rPr lang="en-US" b="1" i="1" dirty="0">
                <a:effectLst/>
                <a:latin typeface="Times New Roman" panose="02020603050405020304" pitchFamily="18" charset="0"/>
                <a:ea typeface="Times New Roman" panose="02020603050405020304" pitchFamily="18" charset="0"/>
              </a:rPr>
              <a:t>Dr.</a:t>
            </a:r>
            <a:r>
              <a:rPr lang="en-US" b="1" i="1" spc="-25" dirty="0">
                <a:effectLst/>
                <a:latin typeface="Times New Roman" panose="02020603050405020304" pitchFamily="18" charset="0"/>
                <a:ea typeface="Times New Roman" panose="02020603050405020304" pitchFamily="18" charset="0"/>
              </a:rPr>
              <a:t> </a:t>
            </a:r>
            <a:r>
              <a:rPr lang="en-US" b="1" i="1" dirty="0">
                <a:effectLst/>
                <a:latin typeface="Times New Roman" panose="02020603050405020304" pitchFamily="18" charset="0"/>
                <a:ea typeface="Times New Roman" panose="02020603050405020304" pitchFamily="18" charset="0"/>
              </a:rPr>
              <a:t>Munindra</a:t>
            </a:r>
            <a:r>
              <a:rPr lang="en-US" b="1" i="1" spc="-25" dirty="0">
                <a:effectLst/>
                <a:latin typeface="Times New Roman" panose="02020603050405020304" pitchFamily="18" charset="0"/>
                <a:ea typeface="Times New Roman" panose="02020603050405020304" pitchFamily="18" charset="0"/>
              </a:rPr>
              <a:t> </a:t>
            </a:r>
            <a:r>
              <a:rPr lang="en-US" b="1" i="1" spc="-10" dirty="0">
                <a:effectLst/>
                <a:latin typeface="Times New Roman" panose="02020603050405020304" pitchFamily="18" charset="0"/>
                <a:ea typeface="Times New Roman" panose="02020603050405020304" pitchFamily="18" charset="0"/>
              </a:rPr>
              <a:t>Kakati</a:t>
            </a:r>
            <a:r>
              <a:rPr lang="en-US" b="1" i="1" spc="-10" baseline="30000" dirty="0">
                <a:effectLst/>
                <a:latin typeface="Times New Roman" panose="02020603050405020304" pitchFamily="18" charset="0"/>
                <a:ea typeface="Times New Roman" panose="02020603050405020304" pitchFamily="18" charset="0"/>
              </a:rPr>
              <a:t>2</a:t>
            </a:r>
            <a:endParaRPr lang="en-US" sz="1600" i="1" dirty="0">
              <a:effectLst/>
              <a:latin typeface="Times New Roman" panose="02020603050405020304" pitchFamily="18" charset="0"/>
              <a:ea typeface="Times New Roman" panose="02020603050405020304" pitchFamily="18" charset="0"/>
            </a:endParaRPr>
          </a:p>
          <a:p>
            <a:pPr marL="14605" marR="13335" algn="just">
              <a:lnSpc>
                <a:spcPct val="115000"/>
              </a:lnSpc>
              <a:spcBef>
                <a:spcPts val="850"/>
              </a:spcBef>
              <a:spcAft>
                <a:spcPts val="0"/>
              </a:spcAft>
            </a:pPr>
            <a:r>
              <a:rPr lang="en-US" sz="1100" b="1" i="1" dirty="0">
                <a:latin typeface="Times New Roman" panose="02020603050405020304" pitchFamily="18" charset="0"/>
                <a:ea typeface="Times New Roman" panose="02020603050405020304" pitchFamily="18" charset="0"/>
              </a:rPr>
              <a:t>1. </a:t>
            </a:r>
            <a:r>
              <a:rPr lang="en-US" sz="1600" i="1" dirty="0">
                <a:effectLst/>
                <a:latin typeface="Times New Roman" panose="02020603050405020304" pitchFamily="18" charset="0"/>
                <a:ea typeface="Times New Roman" panose="02020603050405020304" pitchFamily="18" charset="0"/>
              </a:rPr>
              <a:t>Research</a:t>
            </a:r>
            <a:r>
              <a:rPr lang="en-US" sz="1600" i="1" spc="-3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Scholar,</a:t>
            </a:r>
            <a:r>
              <a:rPr lang="en-US" sz="1600" i="1" spc="-3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School</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of</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Entrepreneurship</a:t>
            </a:r>
            <a:r>
              <a:rPr lang="en-US" sz="1600" i="1" spc="-3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and</a:t>
            </a:r>
            <a:r>
              <a:rPr lang="en-US" sz="1600" i="1" spc="-3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Management,</a:t>
            </a:r>
            <a:r>
              <a:rPr lang="en-US" sz="1600" i="1" spc="-6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Assam</a:t>
            </a:r>
            <a:r>
              <a:rPr lang="en-US" sz="1600" i="1" spc="-4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Rajiv</a:t>
            </a:r>
            <a:r>
              <a:rPr lang="en-US" sz="1600" i="1" spc="-3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Gandhi</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University</a:t>
            </a:r>
            <a:r>
              <a:rPr lang="en-US" sz="1600" i="1" spc="-3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of Cooperative Management, Basic </a:t>
            </a:r>
            <a:r>
              <a:rPr lang="en-US" sz="1600" i="1" dirty="0" err="1">
                <a:effectLst/>
                <a:latin typeface="Times New Roman" panose="02020603050405020304" pitchFamily="18" charset="0"/>
                <a:ea typeface="Times New Roman" panose="02020603050405020304" pitchFamily="18" charset="0"/>
              </a:rPr>
              <a:t>Tinali</a:t>
            </a:r>
            <a:r>
              <a:rPr lang="en-US" sz="1600" i="1" dirty="0">
                <a:effectLst/>
                <a:latin typeface="Times New Roman" panose="02020603050405020304" pitchFamily="18" charset="0"/>
                <a:ea typeface="Times New Roman" panose="02020603050405020304" pitchFamily="18" charset="0"/>
              </a:rPr>
              <a:t>, </a:t>
            </a:r>
            <a:r>
              <a:rPr lang="en-US" sz="1600" i="1" dirty="0" err="1">
                <a:effectLst/>
                <a:latin typeface="Times New Roman" panose="02020603050405020304" pitchFamily="18" charset="0"/>
                <a:ea typeface="Times New Roman" panose="02020603050405020304" pitchFamily="18" charset="0"/>
              </a:rPr>
              <a:t>Joysagar</a:t>
            </a:r>
            <a:r>
              <a:rPr lang="en-US" sz="1600" i="1" dirty="0">
                <a:effectLst/>
                <a:latin typeface="Times New Roman" panose="02020603050405020304" pitchFamily="18" charset="0"/>
                <a:ea typeface="Times New Roman" panose="02020603050405020304" pitchFamily="18" charset="0"/>
              </a:rPr>
              <a:t>, </a:t>
            </a:r>
            <a:r>
              <a:rPr lang="en-US" sz="1600" i="1" dirty="0" err="1">
                <a:effectLst/>
                <a:latin typeface="Times New Roman" panose="02020603050405020304" pitchFamily="18" charset="0"/>
                <a:ea typeface="Times New Roman" panose="02020603050405020304" pitchFamily="18" charset="0"/>
              </a:rPr>
              <a:t>Sivasagar</a:t>
            </a:r>
            <a:r>
              <a:rPr lang="en-US" sz="1600" i="1" dirty="0">
                <a:effectLst/>
                <a:latin typeface="Times New Roman" panose="02020603050405020304" pitchFamily="18" charset="0"/>
                <a:ea typeface="Times New Roman" panose="02020603050405020304" pitchFamily="18" charset="0"/>
              </a:rPr>
              <a:t>, Assam, India, 785665</a:t>
            </a:r>
          </a:p>
          <a:p>
            <a:pPr marL="14605" marR="12065" algn="just">
              <a:spcBef>
                <a:spcPts val="675"/>
              </a:spcBef>
              <a:spcAft>
                <a:spcPts val="0"/>
              </a:spcAft>
            </a:pPr>
            <a:r>
              <a:rPr lang="en-US" sz="1100" b="1" i="1" dirty="0">
                <a:latin typeface="Times New Roman" panose="02020603050405020304" pitchFamily="18" charset="0"/>
                <a:ea typeface="Times New Roman" panose="02020603050405020304" pitchFamily="18" charset="0"/>
              </a:rPr>
              <a:t>2. </a:t>
            </a:r>
            <a:r>
              <a:rPr lang="en-US" sz="1600" i="1" dirty="0">
                <a:effectLst/>
                <a:latin typeface="Times New Roman" panose="02020603050405020304" pitchFamily="18" charset="0"/>
                <a:ea typeface="Times New Roman" panose="02020603050405020304" pitchFamily="18" charset="0"/>
              </a:rPr>
              <a:t>Professor,</a:t>
            </a:r>
            <a:r>
              <a:rPr lang="en-US" sz="1600" i="1" spc="-5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Department</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of</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Business</a:t>
            </a:r>
            <a:r>
              <a:rPr lang="en-US" sz="1600" i="1" spc="-7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Administration,</a:t>
            </a:r>
            <a:r>
              <a:rPr lang="en-US" sz="1600" i="1" spc="-4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Guwahati</a:t>
            </a:r>
            <a:r>
              <a:rPr lang="en-US" sz="1600" i="1" spc="-45"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University,</a:t>
            </a:r>
            <a:r>
              <a:rPr lang="en-US" sz="1600" i="1" spc="-6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Assam,</a:t>
            </a:r>
            <a:r>
              <a:rPr lang="en-US" sz="1600" i="1" spc="-40" dirty="0">
                <a:effectLst/>
                <a:latin typeface="Times New Roman" panose="02020603050405020304" pitchFamily="18" charset="0"/>
                <a:ea typeface="Times New Roman" panose="02020603050405020304" pitchFamily="18" charset="0"/>
              </a:rPr>
              <a:t> </a:t>
            </a:r>
            <a:r>
              <a:rPr lang="en-US" sz="1600" i="1" dirty="0">
                <a:effectLst/>
                <a:latin typeface="Times New Roman" panose="02020603050405020304" pitchFamily="18" charset="0"/>
                <a:ea typeface="Times New Roman" panose="02020603050405020304" pitchFamily="18" charset="0"/>
              </a:rPr>
              <a:t>India,</a:t>
            </a:r>
            <a:r>
              <a:rPr lang="en-US" sz="1600" i="1" spc="-35" dirty="0">
                <a:effectLst/>
                <a:latin typeface="Times New Roman" panose="02020603050405020304" pitchFamily="18" charset="0"/>
                <a:ea typeface="Times New Roman" panose="02020603050405020304" pitchFamily="18" charset="0"/>
              </a:rPr>
              <a:t> </a:t>
            </a:r>
            <a:r>
              <a:rPr lang="en-US" sz="1600" i="1" spc="-10" dirty="0">
                <a:effectLst/>
                <a:latin typeface="Times New Roman" panose="02020603050405020304" pitchFamily="18" charset="0"/>
                <a:ea typeface="Times New Roman" panose="02020603050405020304" pitchFamily="18" charset="0"/>
              </a:rPr>
              <a:t>781014</a:t>
            </a:r>
            <a:endParaRPr lang="en-US" sz="1600" i="1" dirty="0">
              <a:effectLst/>
              <a:latin typeface="Times New Roman" panose="02020603050405020304" pitchFamily="18" charset="0"/>
              <a:ea typeface="Times New Roman" panose="02020603050405020304" pitchFamily="18" charset="0"/>
            </a:endParaRPr>
          </a:p>
          <a:p>
            <a:pPr marL="14605" marR="14605" algn="just">
              <a:spcBef>
                <a:spcPts val="1015"/>
              </a:spcBef>
              <a:spcAft>
                <a:spcPts val="0"/>
              </a:spcAft>
            </a:pPr>
            <a:r>
              <a:rPr lang="en-US" sz="1600" i="1" spc="-10" dirty="0">
                <a:effectLst/>
                <a:latin typeface="Times New Roman" panose="02020603050405020304" pitchFamily="18" charset="0"/>
                <a:ea typeface="Times New Roman" panose="02020603050405020304" pitchFamily="18" charset="0"/>
                <a:hlinkClick r:id="rId2"/>
              </a:rPr>
              <a:t>*bhaskar72pathak@gmail.com</a:t>
            </a:r>
            <a:endParaRPr lang="en-US" sz="1600" i="1" dirty="0">
              <a:effectLst/>
              <a:latin typeface="Times New Roman" panose="02020603050405020304" pitchFamily="18" charset="0"/>
              <a:ea typeface="Times New Roman" panose="02020603050405020304" pitchFamily="18" charset="0"/>
            </a:endParaRPr>
          </a:p>
          <a:p>
            <a:pPr marL="15240" marR="8890" algn="just">
              <a:spcBef>
                <a:spcPts val="885"/>
              </a:spcBef>
              <a:spcAft>
                <a:spcPts val="0"/>
              </a:spcAft>
            </a:pPr>
            <a:r>
              <a:rPr lang="en-US" sz="1600" i="1" spc="-10" dirty="0">
                <a:effectLst/>
                <a:latin typeface="Times New Roman" panose="02020603050405020304" pitchFamily="18" charset="0"/>
                <a:ea typeface="Times New Roman" panose="02020603050405020304" pitchFamily="18" charset="0"/>
                <a:hlinkClick r:id="rId3"/>
              </a:rPr>
              <a:t>*munink@yahoo.com</a:t>
            </a:r>
            <a:endParaRPr lang="en-US" sz="16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4413950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81FA0-AC68-C2E8-B9C5-A56D902DDDC8}"/>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Times New Roman" panose="02020603050405020304" pitchFamily="18" charset="0"/>
              </a:rPr>
              <a:t>INTRODUCTION</a:t>
            </a:r>
            <a:endParaRPr lang="en-US" sz="4000" dirty="0"/>
          </a:p>
        </p:txBody>
      </p:sp>
      <p:sp>
        <p:nvSpPr>
          <p:cNvPr id="3" name="Content Placeholder 2">
            <a:extLst>
              <a:ext uri="{FF2B5EF4-FFF2-40B4-BE49-F238E27FC236}">
                <a16:creationId xmlns:a16="http://schemas.microsoft.com/office/drawing/2014/main" id="{A991619D-5368-C33B-EEE4-E8385E789540}"/>
              </a:ext>
            </a:extLst>
          </p:cNvPr>
          <p:cNvSpPr>
            <a:spLocks noGrp="1"/>
          </p:cNvSpPr>
          <p:nvPr>
            <p:ph idx="1"/>
          </p:nvPr>
        </p:nvSpPr>
        <p:spPr/>
        <p:txBody>
          <a:bodyPr>
            <a:normAutofit fontScale="92500" lnSpcReduction="20000"/>
          </a:bodyPr>
          <a:lstStyle/>
          <a:p>
            <a:pPr algn="just"/>
            <a:r>
              <a:rPr lang="en-US" sz="1800" dirty="0">
                <a:effectLst/>
                <a:latin typeface="Times New Roman" panose="02020603050405020304" pitchFamily="18" charset="0"/>
                <a:ea typeface="Times New Roman" panose="02020603050405020304" pitchFamily="18" charset="0"/>
              </a:rPr>
              <a:t>The tomato, (</a:t>
            </a:r>
            <a:r>
              <a:rPr lang="en-US" sz="1800" i="1" u="sng" dirty="0">
                <a:effectLst/>
                <a:latin typeface="Times New Roman" panose="02020603050405020304" pitchFamily="18" charset="0"/>
                <a:ea typeface="Times New Roman" panose="02020603050405020304" pitchFamily="18" charset="0"/>
              </a:rPr>
              <a:t>Solanum </a:t>
            </a:r>
            <a:r>
              <a:rPr lang="en-US" sz="1800" i="1" u="sng" dirty="0" err="1">
                <a:effectLst/>
                <a:latin typeface="Times New Roman" panose="02020603050405020304" pitchFamily="18" charset="0"/>
                <a:ea typeface="Times New Roman" panose="02020603050405020304" pitchFamily="18" charset="0"/>
              </a:rPr>
              <a:t>lycopersicum</a:t>
            </a:r>
            <a:r>
              <a:rPr lang="en-US" sz="1800" dirty="0">
                <a:effectLst/>
                <a:latin typeface="Times New Roman" panose="02020603050405020304" pitchFamily="18" charset="0"/>
                <a:ea typeface="Times New Roman" panose="02020603050405020304" pitchFamily="18" charset="0"/>
              </a:rPr>
              <a:t>), is a member of the Solanaceae family and is one of the most widely grown, significant, and profitable vegetables in India. </a:t>
            </a:r>
          </a:p>
          <a:p>
            <a:pPr algn="just"/>
            <a:r>
              <a:rPr lang="en-US" sz="1800" dirty="0">
                <a:effectLst/>
                <a:latin typeface="Times New Roman" panose="02020603050405020304" pitchFamily="18" charset="0"/>
                <a:ea typeface="Times New Roman" panose="02020603050405020304" pitchFamily="18" charset="0"/>
              </a:rPr>
              <a:t>In 2018, tomatoes were grown in Assam on 18.28 thousand hectares of land and produced 396.024 thousand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MT</a:t>
            </a:r>
            <a:r>
              <a:rPr lang="en-US" sz="1800" spc="-4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(Agricultural</a:t>
            </a:r>
            <a:r>
              <a:rPr lang="en-US" sz="1800" i="1" spc="-3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Statistics</a:t>
            </a:r>
            <a:r>
              <a:rPr lang="en-US" sz="1800" i="1" spc="-1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at</a:t>
            </a:r>
            <a:r>
              <a:rPr lang="en-US" sz="1800" i="1" spc="-3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a</a:t>
            </a:r>
            <a:r>
              <a:rPr lang="en-US" sz="1800" i="1" spc="-2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Glance,</a:t>
            </a:r>
            <a:r>
              <a:rPr lang="en-US" sz="1800" i="1" spc="-2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2019</a:t>
            </a:r>
            <a:r>
              <a:rPr lang="en-US" sz="1800" dirty="0">
                <a:effectLst/>
                <a:latin typeface="Times New Roman" panose="02020603050405020304" pitchFamily="18" charset="0"/>
                <a:ea typeface="Times New Roman" panose="02020603050405020304" pitchFamily="18" charset="0"/>
              </a:rPr>
              <a:t>)</a:t>
            </a:r>
            <a:endParaRPr lang="en-US" sz="1800" dirty="0">
              <a:latin typeface="Times New Roman" panose="02020603050405020304" pitchFamily="18" charset="0"/>
              <a:ea typeface="Times New Roman" panose="02020603050405020304" pitchFamily="18" charset="0"/>
            </a:endParaRPr>
          </a:p>
          <a:p>
            <a:pPr algn="just"/>
            <a:r>
              <a:rPr lang="en-US" sz="1800" spc="-10" dirty="0">
                <a:effectLst/>
                <a:latin typeface="Times New Roman" panose="02020603050405020304" pitchFamily="18" charset="0"/>
                <a:ea typeface="Times New Roman" panose="02020603050405020304" pitchFamily="18" charset="0"/>
              </a:rPr>
              <a:t>In</a:t>
            </a:r>
            <a:r>
              <a:rPr lang="en-US" sz="1800" spc="-5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recent</a:t>
            </a:r>
            <a:r>
              <a:rPr lang="en-US" sz="1800" spc="-3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times,</a:t>
            </a:r>
            <a:r>
              <a:rPr lang="en-US" sz="1800" spc="-6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Assam </a:t>
            </a:r>
            <a:r>
              <a:rPr lang="en-US" sz="1800" dirty="0">
                <a:effectLst/>
                <a:latin typeface="Times New Roman" panose="02020603050405020304" pitchFamily="18" charset="0"/>
                <a:ea typeface="Times New Roman" panose="02020603050405020304" pitchFamily="18" charset="0"/>
              </a:rPr>
              <a:t>has witnessed notable progress and prosperity in the field of tomato cultivation, both in area and</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production.</a:t>
            </a:r>
            <a:r>
              <a:rPr lang="en-US" sz="1800" spc="-100" dirty="0">
                <a:effectLst/>
                <a:latin typeface="Times New Roman" panose="02020603050405020304" pitchFamily="18" charset="0"/>
                <a:ea typeface="Times New Roman" panose="02020603050405020304" pitchFamily="18" charset="0"/>
              </a:rPr>
              <a:t> </a:t>
            </a:r>
          </a:p>
          <a:p>
            <a:pPr algn="just"/>
            <a:r>
              <a:rPr lang="en-US" sz="1800" dirty="0">
                <a:effectLst/>
                <a:latin typeface="Times New Roman" panose="02020603050405020304" pitchFamily="18" charset="0"/>
                <a:ea typeface="Times New Roman" panose="02020603050405020304" pitchFamily="18" charset="0"/>
              </a:rPr>
              <a:t>Tomatoes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grow</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best</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well-drained,</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sandy</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or</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red</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loam</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soils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have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pH</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6.0</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7.0 and</a:t>
            </a:r>
            <a:r>
              <a:rPr lang="en-US" sz="1800" spc="2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high</a:t>
            </a:r>
            <a:r>
              <a:rPr lang="en-US" sz="1800" spc="2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organic</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matter</a:t>
            </a:r>
            <a:endParaRPr lang="en-US" sz="1800" spc="-100" dirty="0">
              <a:latin typeface="Times New Roman" panose="02020603050405020304" pitchFamily="18" charset="0"/>
              <a:ea typeface="Times New Roman" panose="02020603050405020304" pitchFamily="18" charset="0"/>
            </a:endParaRPr>
          </a:p>
          <a:p>
            <a:pPr marL="76200" marR="77470" indent="34925" algn="just">
              <a:lnSpc>
                <a:spcPct val="106000"/>
              </a:lnSpc>
              <a:spcBef>
                <a:spcPts val="800"/>
              </a:spcBef>
              <a:spcAft>
                <a:spcPts val="0"/>
              </a:spcAft>
            </a:pPr>
            <a:r>
              <a:rPr lang="en-US" sz="1800" dirty="0">
                <a:effectLst/>
                <a:latin typeface="Times New Roman" panose="02020603050405020304" pitchFamily="18" charset="0"/>
                <a:ea typeface="Times New Roman" panose="02020603050405020304" pitchFamily="18" charset="0"/>
              </a:rPr>
              <a:t>Temperatures</a:t>
            </a:r>
            <a:r>
              <a:rPr lang="en-US" sz="1800" spc="2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between</a:t>
            </a:r>
            <a:r>
              <a:rPr lang="en-US" sz="1800" spc="2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21</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24°C</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ideal</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a:t>
            </a:r>
            <a:r>
              <a:rPr lang="en-US" sz="1800" spc="22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tomato</a:t>
            </a:r>
            <a:r>
              <a:rPr lang="en-US" sz="1800" spc="-10"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cultivation. Frost and temperatures above 32 °C can have a negative impact on plants (</a:t>
            </a:r>
            <a:r>
              <a:rPr lang="en-US" sz="1800" i="1" dirty="0">
                <a:effectLst/>
                <a:latin typeface="Times New Roman" panose="02020603050405020304" pitchFamily="18" charset="0"/>
                <a:ea typeface="Times New Roman" panose="02020603050405020304" pitchFamily="18" charset="0"/>
              </a:rPr>
              <a:t>Indian Council of</a:t>
            </a:r>
            <a:r>
              <a:rPr lang="en-US" sz="1800" i="1" spc="-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Agricultural Research</a:t>
            </a:r>
            <a:r>
              <a:rPr lang="en-US" sz="1800" dirty="0">
                <a:effectLst/>
                <a:latin typeface="Times New Roman" panose="02020603050405020304" pitchFamily="18" charset="0"/>
                <a:ea typeface="Times New Roman" panose="02020603050405020304" pitchFamily="18" charset="0"/>
              </a:rPr>
              <a:t>).</a:t>
            </a:r>
            <a:r>
              <a:rPr lang="en-US" sz="1800" spc="200" dirty="0">
                <a:effectLst/>
                <a:latin typeface="Times New Roman" panose="02020603050405020304" pitchFamily="18" charset="0"/>
                <a:ea typeface="Times New Roman" panose="02020603050405020304" pitchFamily="18" charset="0"/>
              </a:rPr>
              <a:t> </a:t>
            </a:r>
          </a:p>
          <a:p>
            <a:pPr marL="76200" marR="77470" indent="34925" algn="just">
              <a:lnSpc>
                <a:spcPct val="106000"/>
              </a:lnSpc>
              <a:spcBef>
                <a:spcPts val="800"/>
              </a:spcBef>
              <a:spcAft>
                <a:spcPts val="0"/>
              </a:spcAft>
            </a:pPr>
            <a:r>
              <a:rPr lang="en-US" sz="1800" dirty="0">
                <a:effectLst/>
                <a:latin typeface="Times New Roman" panose="02020603050405020304" pitchFamily="18" charset="0"/>
                <a:ea typeface="Times New Roman" panose="02020603050405020304" pitchFamily="18" charset="0"/>
              </a:rPr>
              <a:t>The amount of land available for agriculture is running out daily.</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increasing population's need for food will require more productive and intensive agricultural methods.</a:t>
            </a:r>
            <a:endParaRPr lang="en-US" sz="1800" spc="200" dirty="0">
              <a:latin typeface="Times New Roman" panose="02020603050405020304" pitchFamily="18" charset="0"/>
              <a:ea typeface="Times New Roman" panose="02020603050405020304" pitchFamily="18" charset="0"/>
            </a:endParaRPr>
          </a:p>
          <a:p>
            <a:pPr marL="76200" marR="77470" indent="34925" algn="just">
              <a:lnSpc>
                <a:spcPct val="106000"/>
              </a:lnSpc>
              <a:spcBef>
                <a:spcPts val="800"/>
              </a:spcBef>
              <a:spcAft>
                <a:spcPts val="0"/>
              </a:spcAft>
            </a:pPr>
            <a:r>
              <a:rPr lang="en-US" sz="1800" dirty="0">
                <a:effectLst/>
                <a:latin typeface="Times New Roman" panose="02020603050405020304" pitchFamily="18" charset="0"/>
                <a:ea typeface="Times New Roman" panose="02020603050405020304" pitchFamily="18" charset="0"/>
              </a:rPr>
              <a:t>In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Assam, a farmer cannot grow vegetables during periods of high </a:t>
            </a:r>
            <a:r>
              <a:rPr lang="en-US" sz="1800" dirty="0" err="1">
                <a:effectLst/>
                <a:latin typeface="Times New Roman" panose="02020603050405020304" pitchFamily="18" charset="0"/>
                <a:ea typeface="Times New Roman" panose="02020603050405020304" pitchFamily="18" charset="0"/>
              </a:rPr>
              <a:t>rainfall,high</a:t>
            </a:r>
            <a:r>
              <a:rPr lang="en-US" sz="1800" dirty="0">
                <a:effectLst/>
                <a:latin typeface="Times New Roman" panose="02020603050405020304" pitchFamily="18" charset="0"/>
                <a:ea typeface="Times New Roman" panose="02020603050405020304" pitchFamily="18" charset="0"/>
              </a:rPr>
              <a:t> temperature, humidity, rainfall, strong winds, and high incidence of diseases.</a:t>
            </a:r>
            <a:endParaRPr lang="en-US" sz="1800" spc="200" dirty="0">
              <a:effectLst/>
              <a:latin typeface="Times New Roman" panose="02020603050405020304" pitchFamily="18" charset="0"/>
              <a:ea typeface="Times New Roman" panose="02020603050405020304" pitchFamily="18" charset="0"/>
            </a:endParaRPr>
          </a:p>
          <a:p>
            <a:pPr marL="76200" marR="77470" indent="34925" algn="just">
              <a:lnSpc>
                <a:spcPct val="106000"/>
              </a:lnSpc>
              <a:spcBef>
                <a:spcPts val="800"/>
              </a:spcBef>
              <a:spcAft>
                <a:spcPts val="0"/>
              </a:spcAft>
            </a:pPr>
            <a:endParaRPr lang="en-US" dirty="0"/>
          </a:p>
        </p:txBody>
      </p:sp>
    </p:spTree>
    <p:extLst>
      <p:ext uri="{BB962C8B-B14F-4D97-AF65-F5344CB8AC3E}">
        <p14:creationId xmlns:p14="http://schemas.microsoft.com/office/powerpoint/2010/main" val="296292729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90CAB-5D4F-B37A-62C1-D9AD2FBB5097}"/>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Times New Roman" panose="02020603050405020304" pitchFamily="18" charset="0"/>
              </a:rPr>
              <a:t>MATERIALS AND METHODS</a:t>
            </a:r>
            <a:endParaRPr lang="en-US" sz="4000" dirty="0"/>
          </a:p>
        </p:txBody>
      </p:sp>
      <p:sp>
        <p:nvSpPr>
          <p:cNvPr id="3" name="Content Placeholder 2">
            <a:extLst>
              <a:ext uri="{FF2B5EF4-FFF2-40B4-BE49-F238E27FC236}">
                <a16:creationId xmlns:a16="http://schemas.microsoft.com/office/drawing/2014/main" id="{B4570585-48B4-6904-113F-5A0F8D2BB7CB}"/>
              </a:ext>
            </a:extLst>
          </p:cNvPr>
          <p:cNvSpPr>
            <a:spLocks noGrp="1"/>
          </p:cNvSpPr>
          <p:nvPr>
            <p:ph idx="1"/>
          </p:nvPr>
        </p:nvSpPr>
        <p:spPr>
          <a:xfrm>
            <a:off x="838200" y="1825625"/>
            <a:ext cx="10515600" cy="4048702"/>
          </a:xfrm>
        </p:spPr>
        <p:txBody>
          <a:bodyPr/>
          <a:lstStyle/>
          <a:p>
            <a:pPr algn="just"/>
            <a:r>
              <a:rPr lang="en-US" sz="1800" dirty="0">
                <a:effectLst/>
                <a:latin typeface="Times New Roman" panose="02020603050405020304" pitchFamily="18" charset="0"/>
                <a:ea typeface="Times New Roman" panose="02020603050405020304" pitchFamily="18" charset="0"/>
              </a:rPr>
              <a:t>The study was conducted in </a:t>
            </a:r>
            <a:r>
              <a:rPr lang="en-US" sz="1800" dirty="0" err="1">
                <a:effectLst/>
                <a:latin typeface="Times New Roman" panose="02020603050405020304" pitchFamily="18" charset="0"/>
                <a:ea typeface="Times New Roman" panose="02020603050405020304" pitchFamily="18" charset="0"/>
              </a:rPr>
              <a:t>Bebejia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Likson</a:t>
            </a:r>
            <a:r>
              <a:rPr lang="en-US" sz="1800" dirty="0">
                <a:effectLst/>
                <a:latin typeface="Times New Roman" panose="02020603050405020304" pitchFamily="18" charset="0"/>
                <a:ea typeface="Times New Roman" panose="02020603050405020304" pitchFamily="18" charset="0"/>
              </a:rPr>
              <a:t> village, </a:t>
            </a:r>
            <a:r>
              <a:rPr lang="en-US" sz="1800" dirty="0" err="1">
                <a:effectLst/>
                <a:latin typeface="Times New Roman" panose="02020603050405020304" pitchFamily="18" charset="0"/>
                <a:ea typeface="Times New Roman" panose="02020603050405020304" pitchFamily="18" charset="0"/>
              </a:rPr>
              <a:t>Marangi</a:t>
            </a:r>
            <a:r>
              <a:rPr lang="en-US" sz="1800" dirty="0">
                <a:effectLst/>
                <a:latin typeface="Times New Roman" panose="02020603050405020304" pitchFamily="18" charset="0"/>
                <a:ea typeface="Times New Roman" panose="02020603050405020304" pitchFamily="18" charset="0"/>
              </a:rPr>
              <a:t> block of</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Golaghat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district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state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Assam</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(26.47°</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North</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latitude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93.86</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East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longitudes)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 the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agricultural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year</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2021-22.</a:t>
            </a:r>
            <a:r>
              <a:rPr lang="en-US" sz="1800" spc="-40" dirty="0">
                <a:effectLst/>
                <a:latin typeface="Times New Roman" panose="02020603050405020304" pitchFamily="18" charset="0"/>
                <a:ea typeface="Times New Roman" panose="02020603050405020304" pitchFamily="18" charset="0"/>
              </a:rPr>
              <a:t> </a:t>
            </a:r>
          </a:p>
          <a:p>
            <a:pPr algn="just"/>
            <a:r>
              <a:rPr lang="en-US" sz="180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plot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cultivation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belonged</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farmer</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named</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Mr. </a:t>
            </a:r>
            <a:r>
              <a:rPr lang="en-US" sz="1800" spc="-10" dirty="0" err="1">
                <a:effectLst/>
                <a:latin typeface="Times New Roman" panose="02020603050405020304" pitchFamily="18" charset="0"/>
                <a:ea typeface="Times New Roman" panose="02020603050405020304" pitchFamily="18" charset="0"/>
              </a:rPr>
              <a:t>Dibyajyoti</a:t>
            </a:r>
            <a:r>
              <a:rPr lang="en-US" sz="1800" spc="-10" dirty="0">
                <a:effectLst/>
                <a:latin typeface="Times New Roman" panose="02020603050405020304" pitchFamily="18" charset="0"/>
                <a:ea typeface="Times New Roman" panose="02020603050405020304" pitchFamily="18" charset="0"/>
              </a:rPr>
              <a:t> </a:t>
            </a:r>
            <a:r>
              <a:rPr lang="en-US" sz="1800" spc="-10" dirty="0" err="1">
                <a:effectLst/>
                <a:latin typeface="Times New Roman" panose="02020603050405020304" pitchFamily="18" charset="0"/>
                <a:ea typeface="Times New Roman" panose="02020603050405020304" pitchFamily="18" charset="0"/>
              </a:rPr>
              <a:t>Gogoi</a:t>
            </a:r>
            <a:r>
              <a:rPr lang="en-US" sz="1800" spc="-10" dirty="0">
                <a:effectLst/>
                <a:latin typeface="Times New Roman" panose="02020603050405020304" pitchFamily="18" charset="0"/>
                <a:ea typeface="Times New Roman" panose="02020603050405020304" pitchFamily="18" charset="0"/>
              </a:rPr>
              <a:t>.</a:t>
            </a:r>
            <a:r>
              <a:rPr lang="en-US" sz="1800" spc="-5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To establish</a:t>
            </a:r>
            <a:r>
              <a:rPr lang="en-US" sz="1800" spc="-3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a</a:t>
            </a:r>
            <a:r>
              <a:rPr lang="en-US" sz="1800" spc="-3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consistent</a:t>
            </a:r>
            <a:r>
              <a:rPr lang="en-US" sz="1800" spc="-3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understanding</a:t>
            </a:r>
            <a:r>
              <a:rPr lang="en-US" sz="1800" spc="-3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of</a:t>
            </a:r>
            <a:r>
              <a:rPr lang="en-US" sz="1800" spc="-2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the costs</a:t>
            </a:r>
            <a:r>
              <a:rPr lang="en-US" sz="1800" spc="-2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associated</a:t>
            </a:r>
            <a:r>
              <a:rPr lang="en-US" sz="1800" spc="-3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with</a:t>
            </a:r>
            <a:r>
              <a:rPr lang="en-US" sz="1800" spc="-3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entire </a:t>
            </a:r>
            <a:r>
              <a:rPr lang="en-US" sz="1800" dirty="0">
                <a:effectLst/>
                <a:latin typeface="Times New Roman" panose="02020603050405020304" pitchFamily="18" charset="0"/>
                <a:ea typeface="Times New Roman" panose="02020603050405020304" pitchFamily="18" charset="0"/>
              </a:rPr>
              <a:t>operation throughout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crop</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cycle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both methods, one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experimental Rain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Shelter (RS)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plot covering an area of 100 square meters (sqm) was employed</a:t>
            </a:r>
            <a:endParaRPr lang="en-US" sz="1800" spc="-4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In addition, the same plot was used for Open Field (OF) method in the same farmer’s another plot in the same village</a:t>
            </a:r>
            <a:endParaRPr lang="en-US" sz="1800" spc="-40" dirty="0">
              <a:effectLst/>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 order of the actions involved in the cultivation process was used to categorize the entire operation</a:t>
            </a:r>
            <a:endParaRPr lang="en-US" sz="1800" spc="-4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field register was used to record the costs associated with each activity for both RS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variety</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used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experiment</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was</a:t>
            </a:r>
            <a:r>
              <a:rPr lang="en-US" sz="1800" spc="-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Anup</a:t>
            </a:r>
            <a:r>
              <a:rPr lang="en-US" sz="1800" b="1"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produced</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by</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Syngenta</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India Private Limited</a:t>
            </a:r>
            <a:endParaRPr lang="en-US" sz="1800" spc="-40" dirty="0">
              <a:effectLst/>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standard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 concept,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which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includes costs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A1,</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A2,</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B1,</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B2,</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C1,</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C2, 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C3, was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used to determine the economics of tomato cultivation in the research area under both RS and OF conditions.</a:t>
            </a:r>
            <a:endParaRPr lang="en-US" sz="1800" spc="-4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00005530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B6028-3CBF-4FC0-F81B-3C0828945434}"/>
              </a:ext>
            </a:extLst>
          </p:cNvPr>
          <p:cNvSpPr>
            <a:spLocks noGrp="1"/>
          </p:cNvSpPr>
          <p:nvPr>
            <p:ph type="title"/>
          </p:nvPr>
        </p:nvSpPr>
        <p:spPr/>
        <p:txBody>
          <a:bodyPr>
            <a:normAutofit/>
          </a:bodyPr>
          <a:lstStyle/>
          <a:p>
            <a:pPr algn="ctr"/>
            <a:r>
              <a:rPr lang="en-US" sz="4000" b="1">
                <a:effectLst/>
                <a:latin typeface="Times New Roman" panose="02020603050405020304" pitchFamily="18" charset="0"/>
                <a:ea typeface="Times New Roman" panose="02020603050405020304" pitchFamily="18" charset="0"/>
              </a:rPr>
              <a:t>COST</a:t>
            </a:r>
            <a:r>
              <a:rPr lang="en-US" sz="4000" b="1" spc="-75">
                <a:effectLst/>
                <a:latin typeface="Times New Roman" panose="02020603050405020304" pitchFamily="18" charset="0"/>
                <a:ea typeface="Times New Roman" panose="02020603050405020304" pitchFamily="18" charset="0"/>
              </a:rPr>
              <a:t> </a:t>
            </a:r>
            <a:r>
              <a:rPr lang="en-US" sz="4000" b="1">
                <a:effectLst/>
                <a:latin typeface="Times New Roman" panose="02020603050405020304" pitchFamily="18" charset="0"/>
                <a:ea typeface="Times New Roman" panose="02020603050405020304" pitchFamily="18" charset="0"/>
              </a:rPr>
              <a:t>A1</a:t>
            </a:r>
            <a:endParaRPr lang="en-US" sz="4000" dirty="0"/>
          </a:p>
        </p:txBody>
      </p:sp>
      <p:sp>
        <p:nvSpPr>
          <p:cNvPr id="3" name="Content Placeholder 2">
            <a:extLst>
              <a:ext uri="{FF2B5EF4-FFF2-40B4-BE49-F238E27FC236}">
                <a16:creationId xmlns:a16="http://schemas.microsoft.com/office/drawing/2014/main" id="{E33DB3E7-D29F-1EA4-4734-6EF584BD77A7}"/>
              </a:ext>
            </a:extLst>
          </p:cNvPr>
          <p:cNvSpPr>
            <a:spLocks noGrp="1"/>
          </p:cNvSpPr>
          <p:nvPr>
            <p:ph idx="1"/>
          </p:nvPr>
        </p:nvSpPr>
        <p:spPr>
          <a:xfrm>
            <a:off x="838200" y="1825625"/>
            <a:ext cx="5908964" cy="4667250"/>
          </a:xfrm>
        </p:spPr>
        <p:txBody>
          <a:bodyPr>
            <a:normAutofit fontScale="85000" lnSpcReduction="10000"/>
          </a:bodyPr>
          <a:lstStyle/>
          <a:p>
            <a:pPr marL="7620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producer's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real out-of-pocket 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in-kind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production expenses.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cost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item A1 includes the following elements.</a:t>
            </a:r>
            <a:br>
              <a:rPr lang="en-US" dirty="0"/>
            </a:br>
            <a:r>
              <a:rPr lang="en-US" sz="1800" b="1" dirty="0">
                <a:effectLst/>
                <a:latin typeface="Times New Roman" panose="02020603050405020304" pitchFamily="18" charset="0"/>
                <a:ea typeface="Times New Roman" panose="02020603050405020304" pitchFamily="18" charset="0"/>
              </a:rPr>
              <a:t>Cost</a:t>
            </a:r>
            <a:r>
              <a:rPr lang="en-US" sz="1800" b="1" spc="-1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A2</a:t>
            </a:r>
            <a:r>
              <a:rPr lang="en-US" sz="1800" dirty="0">
                <a:effectLst/>
                <a:latin typeface="Times New Roman" panose="02020603050405020304" pitchFamily="18" charset="0"/>
                <a:ea typeface="Times New Roman" panose="02020603050405020304" pitchFamily="18" charset="0"/>
              </a:rPr>
              <a: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a:t>
            </a:r>
            <a:r>
              <a:rPr lang="en-US" sz="1800" spc="-1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A1+</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amount</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rent</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paid</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account</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acquiring</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land</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lease</a:t>
            </a:r>
            <a:r>
              <a:rPr lang="en-US" sz="1800" spc="-6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purpose.</a:t>
            </a:r>
            <a:endParaRPr lang="en-US" sz="1800" dirty="0">
              <a:effectLst/>
              <a:latin typeface="Times New Roman" panose="02020603050405020304" pitchFamily="18" charset="0"/>
              <a:ea typeface="Times New Roman" panose="02020603050405020304" pitchFamily="18" charset="0"/>
            </a:endParaRPr>
          </a:p>
          <a:p>
            <a:pPr marL="76200" marR="76835" algn="just">
              <a:lnSpc>
                <a:spcPct val="108000"/>
              </a:lnSpc>
              <a:spcBef>
                <a:spcPts val="895"/>
              </a:spcBef>
              <a:spcAft>
                <a:spcPts val="0"/>
              </a:spcAft>
            </a:pPr>
            <a:r>
              <a:rPr lang="en-US" sz="1800" b="1" dirty="0">
                <a:effectLst/>
                <a:latin typeface="Times New Roman" panose="02020603050405020304" pitchFamily="18" charset="0"/>
                <a:ea typeface="Times New Roman" panose="02020603050405020304" pitchFamily="18" charset="0"/>
              </a:rPr>
              <a:t>Cost</a:t>
            </a:r>
            <a:r>
              <a:rPr lang="en-US" sz="1800" b="1" spc="-7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B</a:t>
            </a:r>
            <a:r>
              <a:rPr lang="en-US" sz="1800" b="1" spc="-7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1</a:t>
            </a:r>
            <a:r>
              <a:rPr lang="en-US" sz="1800" dirty="0">
                <a:effectLst/>
                <a:latin typeface="Times New Roman" panose="02020603050405020304" pitchFamily="18" charset="0"/>
                <a:ea typeface="Times New Roman" panose="02020603050405020304" pitchFamily="18" charset="0"/>
              </a:rPr>
              <a: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1+</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amount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interest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paid</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accrued</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own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fixed</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capital</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which does not include value of rent for using the own land that belongs to the farmer.</a:t>
            </a:r>
          </a:p>
          <a:p>
            <a:pPr marL="76200" marR="79375" algn="just">
              <a:lnSpc>
                <a:spcPct val="107000"/>
              </a:lnSpc>
              <a:spcBef>
                <a:spcPts val="795"/>
              </a:spcBef>
              <a:spcAft>
                <a:spcPts val="0"/>
              </a:spcAft>
            </a:pPr>
            <a:r>
              <a:rPr lang="en-US" sz="1800" b="1" dirty="0">
                <a:effectLst/>
                <a:latin typeface="Times New Roman" panose="02020603050405020304" pitchFamily="18" charset="0"/>
                <a:ea typeface="Times New Roman" panose="02020603050405020304" pitchFamily="18" charset="0"/>
              </a:rPr>
              <a:t>Cost B 1</a:t>
            </a:r>
            <a:r>
              <a:rPr lang="en-US" sz="1800" dirty="0">
                <a:effectLst/>
                <a:latin typeface="Times New Roman" panose="02020603050405020304" pitchFamily="18" charset="0"/>
                <a:ea typeface="Times New Roman" panose="02020603050405020304" pitchFamily="18" charset="0"/>
              </a:rPr>
              <a:t>=Cost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 1 or Cost A 2 +The amount of interest paid that is accrued on the owned capital utilized in the farm operation which does not include the value of the own land that belongs to the farmer.</a:t>
            </a:r>
          </a:p>
          <a:p>
            <a:pPr marL="76200" marR="73660" algn="just">
              <a:lnSpc>
                <a:spcPct val="108000"/>
              </a:lnSpc>
              <a:spcBef>
                <a:spcPts val="780"/>
              </a:spcBef>
              <a:spcAft>
                <a:spcPts val="0"/>
              </a:spcAft>
            </a:pPr>
            <a:r>
              <a:rPr lang="en-US" sz="1800" b="1" dirty="0">
                <a:effectLst/>
                <a:latin typeface="Times New Roman" panose="02020603050405020304" pitchFamily="18" charset="0"/>
                <a:ea typeface="Times New Roman" panose="02020603050405020304" pitchFamily="18" charset="0"/>
              </a:rPr>
              <a:t>Cost B2</a:t>
            </a:r>
            <a:r>
              <a:rPr lang="en-US" sz="1800" dirty="0">
                <a:effectLst/>
                <a:latin typeface="Times New Roman" panose="02020603050405020304" pitchFamily="18" charset="0"/>
                <a:ea typeface="Times New Roman" panose="02020603050405020304" pitchFamily="18" charset="0"/>
              </a:rPr>
              <a:t>= Cost B1 + The value of rent of the</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owned land that belongs to the farmer -The amount of revenue paid for the land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Rent paid for leased in land</a:t>
            </a:r>
          </a:p>
          <a:p>
            <a:pPr marL="76200" marR="74930" algn="just">
              <a:lnSpc>
                <a:spcPct val="108000"/>
              </a:lnSpc>
              <a:spcBef>
                <a:spcPts val="765"/>
              </a:spcBef>
              <a:spcAft>
                <a:spcPts val="0"/>
              </a:spcAft>
            </a:pPr>
            <a:r>
              <a:rPr lang="en-US" sz="1800" b="1" dirty="0">
                <a:effectLst/>
                <a:latin typeface="Times New Roman" panose="02020603050405020304" pitchFamily="18" charset="0"/>
                <a:ea typeface="Times New Roman" panose="02020603050405020304" pitchFamily="18" charset="0"/>
              </a:rPr>
              <a:t>Cost C1</a:t>
            </a:r>
            <a:r>
              <a:rPr lang="en-US" sz="1800" dirty="0">
                <a:effectLst/>
                <a:latin typeface="Times New Roman" panose="02020603050405020304" pitchFamily="18" charset="0"/>
                <a:ea typeface="Times New Roman" panose="02020603050405020304" pitchFamily="18" charset="0"/>
              </a:rPr>
              <a:t>= Cost B1 + The imputed (estimated) value of utilizing family labor in the farm </a:t>
            </a:r>
            <a:r>
              <a:rPr lang="en-US" sz="1800" spc="-10" dirty="0">
                <a:effectLst/>
                <a:latin typeface="Times New Roman" panose="02020603050405020304" pitchFamily="18" charset="0"/>
                <a:ea typeface="Times New Roman" panose="02020603050405020304" pitchFamily="18" charset="0"/>
              </a:rPr>
              <a:t>operation.</a:t>
            </a:r>
            <a:endParaRPr lang="en-US" sz="1800" dirty="0">
              <a:effectLst/>
              <a:latin typeface="Times New Roman" panose="02020603050405020304" pitchFamily="18" charset="0"/>
              <a:ea typeface="Times New Roman" panose="02020603050405020304" pitchFamily="18" charset="0"/>
            </a:endParaRPr>
          </a:p>
          <a:p>
            <a:pPr marL="76200" marR="78740" algn="just">
              <a:lnSpc>
                <a:spcPct val="106000"/>
              </a:lnSpc>
              <a:spcBef>
                <a:spcPts val="795"/>
              </a:spcBef>
              <a:spcAft>
                <a:spcPts val="0"/>
              </a:spcAft>
            </a:pPr>
            <a:r>
              <a:rPr lang="en-US" sz="1800" b="1" dirty="0">
                <a:effectLst/>
                <a:latin typeface="Times New Roman" panose="02020603050405020304" pitchFamily="18" charset="0"/>
                <a:ea typeface="Times New Roman" panose="02020603050405020304" pitchFamily="18" charset="0"/>
              </a:rPr>
              <a:t>Cost C2</a:t>
            </a:r>
            <a:r>
              <a:rPr lang="en-US" sz="1800" dirty="0">
                <a:effectLst/>
                <a:latin typeface="Times New Roman" panose="02020603050405020304" pitchFamily="18" charset="0"/>
                <a:ea typeface="Times New Roman" panose="02020603050405020304" pitchFamily="18" charset="0"/>
              </a:rPr>
              <a:t>= Cost B2 + The imputed (estimated) value of utilizing family labor in the farm </a:t>
            </a:r>
            <a:r>
              <a:rPr lang="en-US" sz="1800" spc="-10" dirty="0">
                <a:effectLst/>
                <a:latin typeface="Times New Roman" panose="02020603050405020304" pitchFamily="18" charset="0"/>
                <a:ea typeface="Times New Roman" panose="02020603050405020304" pitchFamily="18" charset="0"/>
              </a:rPr>
              <a:t>operation.</a:t>
            </a:r>
            <a:endParaRPr lang="en-US" sz="1800" dirty="0">
              <a:effectLst/>
              <a:latin typeface="Times New Roman" panose="02020603050405020304" pitchFamily="18" charset="0"/>
              <a:ea typeface="Times New Roman" panose="02020603050405020304" pitchFamily="18" charset="0"/>
            </a:endParaRPr>
          </a:p>
          <a:p>
            <a:pPr marL="76200" marR="0" algn="just">
              <a:spcBef>
                <a:spcPts val="825"/>
              </a:spcBef>
              <a:spcAft>
                <a:spcPts val="0"/>
              </a:spcAft>
            </a:pPr>
            <a:r>
              <a:rPr lang="en-US" sz="1800" b="1" dirty="0">
                <a:effectLst/>
                <a:latin typeface="Times New Roman" panose="02020603050405020304" pitchFamily="18" charset="0"/>
                <a:ea typeface="Times New Roman" panose="02020603050405020304" pitchFamily="18" charset="0"/>
              </a:rPr>
              <a:t>Cost C3</a:t>
            </a:r>
            <a:r>
              <a:rPr lang="en-US" sz="1800" dirty="0">
                <a:effectLst/>
                <a:latin typeface="Times New Roman" panose="02020603050405020304" pitchFamily="18" charset="0"/>
                <a:ea typeface="Times New Roman" panose="02020603050405020304" pitchFamily="18" charset="0"/>
              </a:rPr>
              <a: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C2</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+ 10</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percent</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a:t>
            </a:r>
            <a:r>
              <a:rPr lang="en-US" sz="1800" spc="-10" dirty="0">
                <a:effectLst/>
                <a:latin typeface="Times New Roman" panose="02020603050405020304" pitchFamily="18" charset="0"/>
                <a:ea typeface="Times New Roman" panose="02020603050405020304" pitchFamily="18" charset="0"/>
              </a:rPr>
              <a:t> </a:t>
            </a:r>
            <a:r>
              <a:rPr lang="en-US" sz="1800" spc="-25" dirty="0">
                <a:effectLst/>
                <a:latin typeface="Times New Roman" panose="02020603050405020304" pitchFamily="18" charset="0"/>
                <a:ea typeface="Times New Roman" panose="02020603050405020304" pitchFamily="18" charset="0"/>
              </a:rPr>
              <a:t>C2</a:t>
            </a:r>
            <a:endParaRPr lang="en-US" sz="1800" dirty="0">
              <a:effectLst/>
              <a:latin typeface="Times New Roman" panose="02020603050405020304" pitchFamily="18" charset="0"/>
              <a:ea typeface="Times New Roman" panose="02020603050405020304" pitchFamily="18" charset="0"/>
            </a:endParaRPr>
          </a:p>
          <a:p>
            <a:endParaRPr lang="en-US" dirty="0"/>
          </a:p>
        </p:txBody>
      </p:sp>
      <p:pic>
        <p:nvPicPr>
          <p:cNvPr id="7" name="Picture 6">
            <a:extLst>
              <a:ext uri="{FF2B5EF4-FFF2-40B4-BE49-F238E27FC236}">
                <a16:creationId xmlns:a16="http://schemas.microsoft.com/office/drawing/2014/main" id="{F27D29FD-29B5-A90F-1EDF-E594AB405F71}"/>
              </a:ext>
            </a:extLst>
          </p:cNvPr>
          <p:cNvPicPr>
            <a:picLocks noChangeAspect="1"/>
          </p:cNvPicPr>
          <p:nvPr/>
        </p:nvPicPr>
        <p:blipFill>
          <a:blip r:embed="rId2"/>
          <a:stretch>
            <a:fillRect/>
          </a:stretch>
        </p:blipFill>
        <p:spPr>
          <a:xfrm>
            <a:off x="6747164" y="2132733"/>
            <a:ext cx="5382056" cy="3173557"/>
          </a:xfrm>
          <a:prstGeom prst="rect">
            <a:avLst/>
          </a:prstGeom>
        </p:spPr>
      </p:pic>
      <p:sp>
        <p:nvSpPr>
          <p:cNvPr id="9" name="TextBox 8">
            <a:extLst>
              <a:ext uri="{FF2B5EF4-FFF2-40B4-BE49-F238E27FC236}">
                <a16:creationId xmlns:a16="http://schemas.microsoft.com/office/drawing/2014/main" id="{C6F4A398-4680-64DA-E935-AC564160E534}"/>
              </a:ext>
            </a:extLst>
          </p:cNvPr>
          <p:cNvSpPr txBox="1"/>
          <p:nvPr/>
        </p:nvSpPr>
        <p:spPr>
          <a:xfrm>
            <a:off x="6885708" y="5822820"/>
            <a:ext cx="5600483" cy="541687"/>
          </a:xfrm>
          <a:prstGeom prst="rect">
            <a:avLst/>
          </a:prstGeom>
          <a:noFill/>
        </p:spPr>
        <p:txBody>
          <a:bodyPr wrap="square">
            <a:spAutoFit/>
          </a:bodyPr>
          <a:lstStyle/>
          <a:p>
            <a:pPr marL="76200" marR="0" algn="ctr">
              <a:lnSpc>
                <a:spcPct val="108000"/>
              </a:lnSpc>
              <a:spcBef>
                <a:spcPts val="0"/>
              </a:spcBef>
              <a:spcAft>
                <a:spcPts val="0"/>
              </a:spcAft>
            </a:pPr>
            <a:r>
              <a:rPr lang="en-US" sz="1400" dirty="0">
                <a:effectLst/>
                <a:latin typeface="Times New Roman" panose="02020603050405020304" pitchFamily="18" charset="0"/>
                <a:ea typeface="Times New Roman" panose="02020603050405020304" pitchFamily="18" charset="0"/>
              </a:rPr>
              <a:t>Fig</a:t>
            </a:r>
            <a:r>
              <a:rPr lang="en-US" sz="1400" spc="18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1:</a:t>
            </a:r>
            <a:r>
              <a:rPr lang="en-US" sz="1400" spc="13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The</a:t>
            </a:r>
            <a:r>
              <a:rPr lang="en-US" sz="1400" spc="17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tomato</a:t>
            </a:r>
            <a:r>
              <a:rPr lang="en-US" sz="1400" spc="18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yield</a:t>
            </a:r>
            <a:r>
              <a:rPr lang="en-US" sz="1400" spc="18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comparison</a:t>
            </a:r>
            <a:r>
              <a:rPr lang="en-US" sz="1400" spc="18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per</a:t>
            </a:r>
            <a:r>
              <a:rPr lang="en-US" sz="1400" spc="14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hectare</a:t>
            </a:r>
            <a:r>
              <a:rPr lang="en-US" sz="1400" spc="17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under</a:t>
            </a:r>
            <a:r>
              <a:rPr lang="en-US" sz="1400" spc="14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Rain</a:t>
            </a:r>
            <a:r>
              <a:rPr lang="en-US" sz="1400" spc="18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Shelter</a:t>
            </a:r>
            <a:r>
              <a:rPr lang="en-US" sz="1400" spc="14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and</a:t>
            </a:r>
            <a:r>
              <a:rPr lang="en-US" sz="1400" spc="18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Open</a:t>
            </a:r>
            <a:r>
              <a:rPr lang="en-US" sz="1400" spc="20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Filed methods of cultivation</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920401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6616B97-3A57-3C48-A19C-0C6EB2D08403}"/>
              </a:ext>
            </a:extLst>
          </p:cNvPr>
          <p:cNvPicPr>
            <a:picLocks noGrp="1" noChangeAspect="1"/>
          </p:cNvPicPr>
          <p:nvPr>
            <p:ph idx="1"/>
          </p:nvPr>
        </p:nvPicPr>
        <p:blipFill>
          <a:blip r:embed="rId2"/>
          <a:stretch>
            <a:fillRect/>
          </a:stretch>
        </p:blipFill>
        <p:spPr>
          <a:xfrm>
            <a:off x="803564" y="1191491"/>
            <a:ext cx="5682655" cy="3782292"/>
          </a:xfrm>
        </p:spPr>
      </p:pic>
      <p:sp>
        <p:nvSpPr>
          <p:cNvPr id="7" name="TextBox 6">
            <a:extLst>
              <a:ext uri="{FF2B5EF4-FFF2-40B4-BE49-F238E27FC236}">
                <a16:creationId xmlns:a16="http://schemas.microsoft.com/office/drawing/2014/main" id="{99288FF8-054A-250D-5325-4D5FCADC1EAF}"/>
              </a:ext>
            </a:extLst>
          </p:cNvPr>
          <p:cNvSpPr txBox="1"/>
          <p:nvPr/>
        </p:nvSpPr>
        <p:spPr>
          <a:xfrm>
            <a:off x="803564" y="5331481"/>
            <a:ext cx="4724400" cy="541687"/>
          </a:xfrm>
          <a:prstGeom prst="rect">
            <a:avLst/>
          </a:prstGeom>
          <a:noFill/>
        </p:spPr>
        <p:txBody>
          <a:bodyPr wrap="square">
            <a:spAutoFit/>
          </a:bodyPr>
          <a:lstStyle/>
          <a:p>
            <a:pPr marL="76200" marR="0" algn="ctr">
              <a:lnSpc>
                <a:spcPct val="108000"/>
              </a:lnSpc>
              <a:spcBef>
                <a:spcPts val="0"/>
              </a:spcBef>
              <a:spcAft>
                <a:spcPts val="0"/>
              </a:spcAft>
            </a:pPr>
            <a:r>
              <a:rPr lang="en-US" sz="1400" spc="-15" dirty="0">
                <a:effectLst/>
                <a:latin typeface="Times New Roman" panose="02020603050405020304" pitchFamily="18" charset="0"/>
                <a:ea typeface="Times New Roman" panose="02020603050405020304" pitchFamily="18" charset="0"/>
              </a:rPr>
              <a:t> Fig: </a:t>
            </a:r>
            <a:r>
              <a:rPr lang="en-US" sz="1400" dirty="0">
                <a:effectLst/>
                <a:latin typeface="Times New Roman" panose="02020603050405020304" pitchFamily="18" charset="0"/>
                <a:ea typeface="Times New Roman" panose="02020603050405020304" pitchFamily="18" charset="0"/>
              </a:rPr>
              <a:t>Comparison</a:t>
            </a:r>
            <a:r>
              <a:rPr lang="en-US" sz="1400" spc="-1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of</a:t>
            </a:r>
            <a:r>
              <a:rPr lang="en-US" sz="1400" spc="-1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gross</a:t>
            </a:r>
            <a:r>
              <a:rPr lang="en-US" sz="1400" spc="-1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return</a:t>
            </a:r>
            <a:r>
              <a:rPr lang="en-US" sz="1400" spc="-1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per</a:t>
            </a:r>
            <a:r>
              <a:rPr lang="en-US" sz="1400" spc="-5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hectare o</a:t>
            </a:r>
            <a:r>
              <a:rPr lang="en-US" sz="1400" spc="-1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tomato</a:t>
            </a:r>
            <a:r>
              <a:rPr lang="en-US" sz="1400" spc="-1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farming</a:t>
            </a:r>
            <a:r>
              <a:rPr lang="en-US" sz="1400" spc="-15"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under</a:t>
            </a:r>
            <a:r>
              <a:rPr lang="en-US" sz="1400" spc="-5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Rain</a:t>
            </a:r>
            <a:r>
              <a:rPr lang="en-US" sz="1400" spc="-1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Shelter</a:t>
            </a:r>
            <a:r>
              <a:rPr lang="en-US" sz="1400" spc="-50" dirty="0">
                <a:effectLst/>
                <a:latin typeface="Times New Roman" panose="02020603050405020304" pitchFamily="18" charset="0"/>
                <a:ea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rPr>
              <a:t>and Open Field methods of cultivation</a:t>
            </a:r>
            <a:endParaRPr lang="en-US" sz="12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50C1A78F-4FBE-BBAD-B305-BDBF86D621E9}"/>
              </a:ext>
            </a:extLst>
          </p:cNvPr>
          <p:cNvPicPr>
            <a:picLocks noChangeAspect="1"/>
          </p:cNvPicPr>
          <p:nvPr/>
        </p:nvPicPr>
        <p:blipFill>
          <a:blip r:embed="rId3"/>
          <a:stretch>
            <a:fillRect/>
          </a:stretch>
        </p:blipFill>
        <p:spPr>
          <a:xfrm>
            <a:off x="6536817" y="1396712"/>
            <a:ext cx="5578677" cy="3341543"/>
          </a:xfrm>
          <a:prstGeom prst="rect">
            <a:avLst/>
          </a:prstGeom>
        </p:spPr>
      </p:pic>
      <p:sp>
        <p:nvSpPr>
          <p:cNvPr id="11" name="TextBox 10">
            <a:extLst>
              <a:ext uri="{FF2B5EF4-FFF2-40B4-BE49-F238E27FC236}">
                <a16:creationId xmlns:a16="http://schemas.microsoft.com/office/drawing/2014/main" id="{5C578D46-DD23-EF21-CDB7-AFF0BCE5330B}"/>
              </a:ext>
            </a:extLst>
          </p:cNvPr>
          <p:cNvSpPr txBox="1"/>
          <p:nvPr/>
        </p:nvSpPr>
        <p:spPr>
          <a:xfrm>
            <a:off x="6559821" y="5461288"/>
            <a:ext cx="5527964" cy="541687"/>
          </a:xfrm>
          <a:prstGeom prst="rect">
            <a:avLst/>
          </a:prstGeom>
          <a:noFill/>
        </p:spPr>
        <p:txBody>
          <a:bodyPr wrap="square">
            <a:spAutoFit/>
          </a:bodyPr>
          <a:lstStyle/>
          <a:p>
            <a:pPr marL="76200" marR="0" algn="ctr">
              <a:lnSpc>
                <a:spcPct val="108000"/>
              </a:lnSpc>
              <a:spcBef>
                <a:spcPts val="910"/>
              </a:spcBef>
              <a:spcAft>
                <a:spcPts val="0"/>
              </a:spcAft>
            </a:pPr>
            <a:r>
              <a:rPr lang="en-US" sz="1400" dirty="0">
                <a:effectLst/>
                <a:latin typeface="Times New Roman" panose="02020603050405020304" pitchFamily="18" charset="0"/>
                <a:ea typeface="Times New Roman" panose="02020603050405020304" pitchFamily="18" charset="0"/>
              </a:rPr>
              <a:t>Fig 3: Comparison of B: C ratio of tomato farming under Rain Shelter and Open Field method of cultivation</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099376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264DE-B674-8E96-B723-2FBF38837507}"/>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Times New Roman" panose="02020603050405020304" pitchFamily="18" charset="0"/>
              </a:rPr>
              <a:t>RESULTS AND</a:t>
            </a:r>
            <a:r>
              <a:rPr lang="en-US" sz="4000" b="1" spc="-10" dirty="0">
                <a:effectLst/>
                <a:latin typeface="Times New Roman" panose="02020603050405020304" pitchFamily="18" charset="0"/>
                <a:ea typeface="Times New Roman" panose="02020603050405020304" pitchFamily="18" charset="0"/>
              </a:rPr>
              <a:t> </a:t>
            </a:r>
            <a:r>
              <a:rPr lang="en-US" sz="4000" b="1" dirty="0">
                <a:effectLst/>
                <a:latin typeface="Times New Roman" panose="02020603050405020304" pitchFamily="18" charset="0"/>
                <a:ea typeface="Times New Roman" panose="02020603050405020304" pitchFamily="18" charset="0"/>
              </a:rPr>
              <a:t>DISCUSSION</a:t>
            </a:r>
            <a:endParaRPr lang="en-US" sz="4000" dirty="0"/>
          </a:p>
        </p:txBody>
      </p:sp>
      <p:sp>
        <p:nvSpPr>
          <p:cNvPr id="3" name="Content Placeholder 2">
            <a:extLst>
              <a:ext uri="{FF2B5EF4-FFF2-40B4-BE49-F238E27FC236}">
                <a16:creationId xmlns:a16="http://schemas.microsoft.com/office/drawing/2014/main" id="{6E4BB559-A7B4-37BC-5B52-9892C0EDE423}"/>
              </a:ext>
            </a:extLst>
          </p:cNvPr>
          <p:cNvSpPr>
            <a:spLocks noGrp="1"/>
          </p:cNvSpPr>
          <p:nvPr>
            <p:ph idx="1"/>
          </p:nvPr>
        </p:nvSpPr>
        <p:spPr/>
        <p:txBody>
          <a:bodyPr>
            <a:normAutofit fontScale="85000" lnSpcReduction="20000"/>
          </a:bodyPr>
          <a:lstStyle/>
          <a:p>
            <a:pPr algn="just"/>
            <a:r>
              <a:rPr lang="en-US" sz="1800" dirty="0">
                <a:effectLst/>
                <a:latin typeface="Times New Roman" panose="02020603050405020304" pitchFamily="18" charset="0"/>
                <a:ea typeface="Times New Roman" panose="02020603050405020304" pitchFamily="18" charset="0"/>
              </a:rPr>
              <a:t>This difference was mainly seen due to the polyhouse structure required in RS method. Other major contributors of the cost were hired human labor (12.41 and 17.44 percent), inorganic fertilizers (13.88 and 16.61 percent) and imputed value family labor (13.61 and 19.73 percent) in both the farming methods respectively.</a:t>
            </a:r>
          </a:p>
          <a:p>
            <a:pPr algn="just"/>
            <a:r>
              <a:rPr lang="en-US" sz="1800" dirty="0">
                <a:effectLst/>
                <a:latin typeface="Times New Roman" panose="02020603050405020304" pitchFamily="18" charset="0"/>
                <a:ea typeface="Times New Roman" panose="02020603050405020304" pitchFamily="18" charset="0"/>
              </a:rPr>
              <a:t>The market price of tomatoes varied significantly with the methods of cultivation.</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 the table, we can see that the price realization under RS method were quite high as Rs. 16 per kg while the farmers cultivating tomatoes under open field condition got a fairly low price as Rs. 12 per kg. </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 reason of high sale difference is that the tomatoes cultivated</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under</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method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sold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market</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when</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demand</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high and supply</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insufficient,</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off</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season</a:t>
            </a:r>
          </a:p>
          <a:p>
            <a:pPr algn="just"/>
            <a:r>
              <a:rPr lang="en-US" sz="1800" dirty="0">
                <a:effectLst/>
                <a:latin typeface="Times New Roman" panose="02020603050405020304" pitchFamily="18" charset="0"/>
                <a:ea typeface="Times New Roman" panose="02020603050405020304" pitchFamily="18" charset="0"/>
              </a:rPr>
              <a:t>The</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study</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found</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cultivation</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Rain</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Shelter method </a:t>
            </a:r>
            <a:r>
              <a:rPr lang="en-US" sz="1800" dirty="0" err="1">
                <a:effectLst/>
                <a:latin typeface="Times New Roman" panose="02020603050405020304" pitchFamily="18" charset="0"/>
                <a:ea typeface="Times New Roman" panose="02020603050405020304" pitchFamily="18" charset="0"/>
              </a:rPr>
              <a:t>ismore</a:t>
            </a:r>
            <a:r>
              <a:rPr lang="en-US" sz="1800" dirty="0">
                <a:effectLst/>
                <a:latin typeface="Times New Roman" panose="02020603050405020304" pitchFamily="18" charset="0"/>
                <a:ea typeface="Times New Roman" panose="02020603050405020304" pitchFamily="18" charset="0"/>
              </a:rPr>
              <a:t> profitable than the Open Field farming, with a benefit-cost ratio of 4.09 in the protected farming as against 3.23 in the traditional method. </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The gross returns were Rs. 7,21, 920 and Rs. 4, 65, 000 and net return over cost were Rs. 5, 45, 434 and Rs. 3, 21, 073 in RS and OF method respectively</a:t>
            </a:r>
          </a:p>
          <a:p>
            <a:pPr algn="just"/>
            <a:r>
              <a:rPr lang="en-US" sz="1800" dirty="0">
                <a:effectLst/>
                <a:latin typeface="Times New Roman" panose="02020603050405020304" pitchFamily="18" charset="0"/>
                <a:ea typeface="Times New Roman" panose="02020603050405020304" pitchFamily="18" charset="0"/>
              </a:rPr>
              <a:t>Although the initial investment in Rain Shelter method is a bit high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high</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profitability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 cultivation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method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mitigates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cost 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offer good pay-off benefit the farmers to enhance the income in the long run</a:t>
            </a:r>
            <a:endParaRPr lang="en-US" dirty="0"/>
          </a:p>
        </p:txBody>
      </p:sp>
    </p:spTree>
    <p:extLst>
      <p:ext uri="{BB962C8B-B14F-4D97-AF65-F5344CB8AC3E}">
        <p14:creationId xmlns:p14="http://schemas.microsoft.com/office/powerpoint/2010/main" val="258928897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138EA-7725-1371-BDC7-20F36C3C914C}"/>
              </a:ext>
            </a:extLst>
          </p:cNvPr>
          <p:cNvSpPr>
            <a:spLocks noGrp="1"/>
          </p:cNvSpPr>
          <p:nvPr>
            <p:ph type="title"/>
          </p:nvPr>
        </p:nvSpPr>
        <p:spPr/>
        <p:txBody>
          <a:bodyPr>
            <a:normAutofit fontScale="90000"/>
          </a:bodyPr>
          <a:lstStyle/>
          <a:p>
            <a:pPr algn="ctr"/>
            <a:r>
              <a:rPr lang="en-US" sz="4000" b="1" dirty="0">
                <a:effectLst/>
                <a:latin typeface="Times New Roman" panose="02020603050405020304" pitchFamily="18" charset="0"/>
                <a:ea typeface="Times New Roman" panose="02020603050405020304" pitchFamily="18" charset="0"/>
              </a:rPr>
              <a:t>CONCLUSION AND RECOMMENDATION</a:t>
            </a:r>
            <a:endParaRPr lang="en-US" sz="4000" dirty="0"/>
          </a:p>
        </p:txBody>
      </p:sp>
      <p:sp>
        <p:nvSpPr>
          <p:cNvPr id="3" name="Content Placeholder 2">
            <a:extLst>
              <a:ext uri="{FF2B5EF4-FFF2-40B4-BE49-F238E27FC236}">
                <a16:creationId xmlns:a16="http://schemas.microsoft.com/office/drawing/2014/main" id="{F5121310-3259-54A2-6C69-08B98DA82427}"/>
              </a:ext>
            </a:extLst>
          </p:cNvPr>
          <p:cNvSpPr>
            <a:spLocks noGrp="1"/>
          </p:cNvSpPr>
          <p:nvPr>
            <p:ph idx="1"/>
          </p:nvPr>
        </p:nvSpPr>
        <p:spPr>
          <a:xfrm>
            <a:off x="838200" y="2393661"/>
            <a:ext cx="10515600" cy="3203576"/>
          </a:xfrm>
        </p:spPr>
        <p:txBody>
          <a:bodyPr/>
          <a:lstStyle/>
          <a:p>
            <a:r>
              <a:rPr lang="en-US" sz="1800" dirty="0">
                <a:effectLst/>
                <a:latin typeface="Times New Roman" panose="02020603050405020304" pitchFamily="18" charset="0"/>
                <a:ea typeface="Times New Roman" panose="02020603050405020304" pitchFamily="18" charset="0"/>
              </a:rPr>
              <a:t>This new method of producing tomatoes under rainfed conditions in Rain Shelter method was found to be economically profitable, environmentally sound, and suitable for human life under farmer circumstances in the plain tomato production area of Golaghat district, Assam, India</a:t>
            </a:r>
          </a:p>
          <a:p>
            <a:r>
              <a:rPr lang="en-US" sz="1800" dirty="0">
                <a:effectLst/>
                <a:latin typeface="Times New Roman" panose="02020603050405020304" pitchFamily="18" charset="0"/>
                <a:ea typeface="Times New Roman" panose="02020603050405020304" pitchFamily="18" charset="0"/>
              </a:rPr>
              <a:t>It was also found to be better at producing fresh tomatoes</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high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quality</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yield</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during</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rainy</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season.</a:t>
            </a:r>
            <a:r>
              <a:rPr lang="en-US" sz="1800" spc="-75" dirty="0">
                <a:effectLst/>
                <a:latin typeface="Times New Roman" panose="02020603050405020304" pitchFamily="18" charset="0"/>
                <a:ea typeface="Times New Roman" panose="02020603050405020304" pitchFamily="18" charset="0"/>
              </a:rPr>
              <a:t> </a:t>
            </a:r>
            <a:endParaRPr lang="en-US" sz="1800" spc="-75"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A</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partial</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budget</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analysis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was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also conducted</a:t>
            </a:r>
            <a:endParaRPr lang="en-US" sz="1800" spc="-75"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As a result, the holders of the stack and responsible bodies work hard to develop this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technology</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establish</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connections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between</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various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players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production value chain in order to guarantee a sustainable supply and enhance farmers' livelihoods</a:t>
            </a:r>
            <a:endParaRPr lang="en-US" sz="1800" spc="-75"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The Golaghat area is suitable for the production of vegetables, more specifically tomatoes.</a:t>
            </a:r>
          </a:p>
          <a:p>
            <a:pPr marL="0" indent="0">
              <a:buNone/>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1202573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BFFE5-4993-435C-8988-0618A6BB5A5B}"/>
              </a:ext>
            </a:extLst>
          </p:cNvPr>
          <p:cNvSpPr>
            <a:spLocks noGrp="1"/>
          </p:cNvSpPr>
          <p:nvPr>
            <p:ph type="title"/>
          </p:nvPr>
        </p:nvSpPr>
        <p:spPr/>
        <p:txBody>
          <a:bodyPr>
            <a:normAutofit/>
          </a:bodyPr>
          <a:lstStyle/>
          <a:p>
            <a:pPr algn="ctr"/>
            <a:r>
              <a:rPr lang="en-US" sz="4000" b="1" spc="-10" dirty="0">
                <a:effectLst/>
                <a:latin typeface="Times New Roman" panose="02020603050405020304" pitchFamily="18" charset="0"/>
                <a:ea typeface="Times New Roman" panose="02020603050405020304" pitchFamily="18" charset="0"/>
              </a:rPr>
              <a:t>PHOTOGRAPHS</a:t>
            </a:r>
            <a:endParaRPr lang="en-US" sz="4000" dirty="0"/>
          </a:p>
        </p:txBody>
      </p:sp>
      <p:pic>
        <p:nvPicPr>
          <p:cNvPr id="4" name="Image 32">
            <a:extLst>
              <a:ext uri="{FF2B5EF4-FFF2-40B4-BE49-F238E27FC236}">
                <a16:creationId xmlns:a16="http://schemas.microsoft.com/office/drawing/2014/main" id="{95069B6B-EC6C-BF76-0859-ECD86D9BFA37}"/>
              </a:ext>
            </a:extLst>
          </p:cNvPr>
          <p:cNvPicPr>
            <a:picLocks noGrp="1"/>
          </p:cNvPicPr>
          <p:nvPr>
            <p:ph idx="1"/>
          </p:nvPr>
        </p:nvPicPr>
        <p:blipFill>
          <a:blip r:embed="rId2" cstate="print"/>
          <a:stretch>
            <a:fillRect/>
          </a:stretch>
        </p:blipFill>
        <p:spPr>
          <a:xfrm>
            <a:off x="955963" y="1509640"/>
            <a:ext cx="3532909" cy="5038724"/>
          </a:xfrm>
          <a:prstGeom prst="rect">
            <a:avLst/>
          </a:prstGeom>
        </p:spPr>
      </p:pic>
      <p:pic>
        <p:nvPicPr>
          <p:cNvPr id="5" name="Image 33">
            <a:extLst>
              <a:ext uri="{FF2B5EF4-FFF2-40B4-BE49-F238E27FC236}">
                <a16:creationId xmlns:a16="http://schemas.microsoft.com/office/drawing/2014/main" id="{D5545844-0485-B093-B352-F239DE49FFBA}"/>
              </a:ext>
            </a:extLst>
          </p:cNvPr>
          <p:cNvPicPr>
            <a:picLocks/>
          </p:cNvPicPr>
          <p:nvPr/>
        </p:nvPicPr>
        <p:blipFill>
          <a:blip r:embed="rId3" cstate="print"/>
          <a:stretch>
            <a:fillRect/>
          </a:stretch>
        </p:blipFill>
        <p:spPr>
          <a:xfrm>
            <a:off x="7116157" y="1509640"/>
            <a:ext cx="3362960" cy="5038725"/>
          </a:xfrm>
          <a:prstGeom prst="rect">
            <a:avLst/>
          </a:prstGeom>
        </p:spPr>
      </p:pic>
    </p:spTree>
    <p:extLst>
      <p:ext uri="{BB962C8B-B14F-4D97-AF65-F5344CB8AC3E}">
        <p14:creationId xmlns:p14="http://schemas.microsoft.com/office/powerpoint/2010/main" val="53342014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C8D7B-D06E-029B-E4EE-77122BD2054A}"/>
              </a:ext>
            </a:extLst>
          </p:cNvPr>
          <p:cNvSpPr>
            <a:spLocks noGrp="1"/>
          </p:cNvSpPr>
          <p:nvPr>
            <p:ph type="title"/>
          </p:nvPr>
        </p:nvSpPr>
        <p:spPr/>
        <p:txBody>
          <a:bodyPr>
            <a:normAutofit/>
          </a:bodyPr>
          <a:lstStyle/>
          <a:p>
            <a:pPr algn="ctr"/>
            <a:r>
              <a:rPr lang="en-US" sz="4000" b="1" spc="-10" dirty="0">
                <a:effectLst/>
                <a:latin typeface="Times New Roman" panose="02020603050405020304" pitchFamily="18" charset="0"/>
                <a:ea typeface="Times New Roman" panose="02020603050405020304" pitchFamily="18" charset="0"/>
              </a:rPr>
              <a:t>REFERENCES</a:t>
            </a:r>
            <a:endParaRPr lang="en-US" sz="4000" dirty="0"/>
          </a:p>
        </p:txBody>
      </p:sp>
      <p:sp>
        <p:nvSpPr>
          <p:cNvPr id="3" name="Content Placeholder 2">
            <a:extLst>
              <a:ext uri="{FF2B5EF4-FFF2-40B4-BE49-F238E27FC236}">
                <a16:creationId xmlns:a16="http://schemas.microsoft.com/office/drawing/2014/main" id="{205C511E-F6AE-CF62-FD0A-97F5D7B23C96}"/>
              </a:ext>
            </a:extLst>
          </p:cNvPr>
          <p:cNvSpPr>
            <a:spLocks noGrp="1"/>
          </p:cNvSpPr>
          <p:nvPr>
            <p:ph idx="1"/>
          </p:nvPr>
        </p:nvSpPr>
        <p:spPr/>
        <p:txBody>
          <a:bodyPr>
            <a:normAutofit fontScale="85000" lnSpcReduction="10000"/>
          </a:bodyPr>
          <a:lstStyle/>
          <a:p>
            <a:pPr marL="342900" marR="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Agricultural Statistics at a Glance. (2019). Agricultural Statistics at a Glance 2019, Ministry of Agriculture and Farmers Welfare, Department of Agriculture Cooperation and Farmers Welfare Directorate of Economics and Statistics Government of India. In Government of India (p. 314).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http://agricoop.nic.in/agristatistics.htm</a:t>
            </a:r>
            <a:endParaRPr lang="en-US" sz="1800" kern="100" dirty="0">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Das, P.,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Bordhan</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 &amp; Sethi, L. N. (2016). Effect of Low-Cost Poly House on Production of Tomato in a Hillock of Assam. Journal of Agricultural Engineering and Food Technology, 3(3), 242–247. Farming innovations feed the world and protect the planet _ World Economic Forum. (n.d.).</a:t>
            </a:r>
          </a:p>
          <a:p>
            <a:pPr marL="342900" marR="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Heckman, J. J., Pinto, R., &amp; Savelyev, P. A. (2015). Sustainable Food Production Practices in the Caribbean 2.</a:t>
            </a:r>
          </a:p>
          <a:p>
            <a:pPr marL="342900" marR="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Kalita, H., Angami, T.,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Makdoh</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B., &amp;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Touthang</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L. (2023). Low-Cost Plastic Rain-Shelter and Poly- Tunnel for Protected Vegetable Cultivation in High Rainfall.	February,	23–25. </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https://doi.org/10.13140/RG.2.2.21732.45444</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Kratky, B. . (2006). Plastic-covered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rainshelters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for vegetable production in the tropics. Proc. of the 33rd National Agricultural Plastics Congress. American Society for Plasticulture,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Bellafonte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PA, August, 1–</a:t>
            </a:r>
          </a:p>
          <a:p>
            <a:endParaRPr lang="en-US" dirty="0"/>
          </a:p>
        </p:txBody>
      </p:sp>
    </p:spTree>
    <p:extLst>
      <p:ext uri="{BB962C8B-B14F-4D97-AF65-F5344CB8AC3E}">
        <p14:creationId xmlns:p14="http://schemas.microsoft.com/office/powerpoint/2010/main" val="116671771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30500-1D8C-6D84-FFC9-EABE2583DB93}"/>
              </a:ext>
            </a:extLst>
          </p:cNvPr>
          <p:cNvSpPr>
            <a:spLocks noGrp="1"/>
          </p:cNvSpPr>
          <p:nvPr>
            <p:ph type="title"/>
          </p:nvPr>
        </p:nvSpPr>
        <p:spPr>
          <a:xfrm>
            <a:off x="3553691" y="2863417"/>
            <a:ext cx="4177145" cy="1131166"/>
          </a:xfrm>
        </p:spPr>
        <p:txBody>
          <a:bodyPr>
            <a:normAutofit/>
          </a:bodyPr>
          <a:lstStyle/>
          <a:p>
            <a:pPr algn="ctr"/>
            <a:r>
              <a:rPr lang="en-US" sz="4000" b="1" dirty="0">
                <a:latin typeface="Times New Roman" panose="02020603050405020304" pitchFamily="18" charset="0"/>
                <a:ea typeface="Tahoma" panose="020B0604030504040204" pitchFamily="34" charset="0"/>
                <a:cs typeface="Times New Roman" panose="02020603050405020304" pitchFamily="18" charset="0"/>
              </a:rPr>
              <a:t>THANK YOU</a:t>
            </a:r>
          </a:p>
        </p:txBody>
      </p:sp>
    </p:spTree>
    <p:extLst>
      <p:ext uri="{BB962C8B-B14F-4D97-AF65-F5344CB8AC3E}">
        <p14:creationId xmlns:p14="http://schemas.microsoft.com/office/powerpoint/2010/main" val="941217073"/>
      </p:ext>
    </p:extLst>
  </p:cSld>
  <p:clrMapOvr>
    <a:masterClrMapping/>
  </p:clrMapOvr>
  <p:transition spd="slow">
    <p:push dir="u"/>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228</TotalTime>
  <Words>1425</Words>
  <Application>Microsoft Office PowerPoint</Application>
  <PresentationFormat>Widescreen</PresentationFormat>
  <Paragraphs>53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Times New Roman</vt:lpstr>
      <vt:lpstr>Wingdings 3</vt:lpstr>
      <vt:lpstr>Wisp</vt:lpstr>
      <vt:lpstr> UNDERSTANDING ECONOMICS OF RAIN SHELTER METHOD OF TOMATO CULTIVATION</vt:lpstr>
      <vt:lpstr>INTRODUCTION</vt:lpstr>
      <vt:lpstr>MATERIALS AND METHODS</vt:lpstr>
      <vt:lpstr>COST A1</vt:lpstr>
      <vt:lpstr>PowerPoint Presentation</vt:lpstr>
      <vt:lpstr>RESULTS AND DISCUSSION</vt:lpstr>
      <vt:lpstr>CONCLUSION AND RECOMMENDATION</vt:lpstr>
      <vt:lpstr>PHOTOGRAPHS</vt:lpstr>
      <vt:lpstr>REFERENCES</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UNDERSTANDING ECONOMICS OF RAIN SHELTER METHOD OF TOMATO CULTIVATION</dc:title>
  <dc:creator>intel</dc:creator>
  <cp:lastModifiedBy>intel</cp:lastModifiedBy>
  <cp:revision>49</cp:revision>
  <dcterms:created xsi:type="dcterms:W3CDTF">2024-08-24T06:03:48Z</dcterms:created>
  <dcterms:modified xsi:type="dcterms:W3CDTF">2024-08-28T10:46:43Z</dcterms:modified>
</cp:coreProperties>
</file>