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015" autoAdjust="0"/>
    <p:restoredTop sz="94660"/>
  </p:normalViewPr>
  <p:slideViewPr>
    <p:cSldViewPr snapToGrid="0">
      <p:cViewPr varScale="1">
        <p:scale>
          <a:sx n="85" d="100"/>
          <a:sy n="85" d="100"/>
        </p:scale>
        <p:origin x="282"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rts/_rels/chart1.xml.rels><?xml version="1.0" encoding="UTF-8" standalone="yes"?>
<Relationships xmlns="http://schemas.openxmlformats.org/package/2006/relationships"><Relationship Id="rId1" Type="http://schemas.openxmlformats.org/officeDocument/2006/relationships/oleObject" Target="Book1"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Book1"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40" b="0" i="0" u="none" strike="noStrike" kern="1200" spc="0" baseline="0">
                <a:solidFill>
                  <a:schemeClr val="tx1">
                    <a:lumMod val="95000"/>
                    <a:lumOff val="5000"/>
                  </a:schemeClr>
                </a:solidFill>
                <a:latin typeface="Times New Roman" panose="02020603050405020304" pitchFamily="18" charset="0"/>
                <a:ea typeface="+mn-ea"/>
                <a:cs typeface="Times New Roman" panose="02020603050405020304" pitchFamily="18" charset="0"/>
              </a:defRPr>
            </a:pPr>
            <a:r>
              <a:rPr lang="en-US" b="1"/>
              <a:t>Frequency</a:t>
            </a:r>
          </a:p>
        </c:rich>
      </c:tx>
      <c:overlay val="0"/>
      <c:spPr>
        <a:noFill/>
        <a:ln>
          <a:noFill/>
        </a:ln>
        <a:effectLst/>
      </c:spPr>
    </c:title>
    <c:autoTitleDeleted val="0"/>
    <c:plotArea>
      <c:layout/>
      <c:lineChart>
        <c:grouping val="standard"/>
        <c:varyColors val="0"/>
        <c:ser>
          <c:idx val="0"/>
          <c:order val="0"/>
          <c:tx>
            <c:strRef>
              <c:f>Sheet1!$D$31</c:f>
              <c:strCache>
                <c:ptCount val="1"/>
                <c:pt idx="0">
                  <c:v>Frequency</c:v>
                </c:pt>
              </c:strCache>
            </c:strRef>
          </c:tx>
          <c:spPr>
            <a:ln w="28575" cap="rnd">
              <a:solidFill>
                <a:schemeClr val="accent1"/>
              </a:solidFill>
              <a:round/>
            </a:ln>
            <a:effectLst/>
          </c:spPr>
          <c:marker>
            <c:symbol val="circle"/>
            <c:size val="5"/>
            <c:spPr>
              <a:solidFill>
                <a:schemeClr val="accent1"/>
              </a:solidFill>
              <a:ln w="9525">
                <a:solidFill>
                  <a:schemeClr val="accent1"/>
                </a:solidFill>
              </a:ln>
              <a:effectLst/>
            </c:spPr>
          </c:marker>
          <c:cat>
            <c:numRef>
              <c:f>Sheet1!$C$32:$C$41</c:f>
              <c:numCache>
                <c:formatCode>General</c:formatCode>
                <c:ptCount val="10"/>
                <c:pt idx="0">
                  <c:v>2011</c:v>
                </c:pt>
                <c:pt idx="1">
                  <c:v>2012</c:v>
                </c:pt>
                <c:pt idx="2">
                  <c:v>2013</c:v>
                </c:pt>
                <c:pt idx="3">
                  <c:v>2014</c:v>
                </c:pt>
                <c:pt idx="4">
                  <c:v>2015</c:v>
                </c:pt>
                <c:pt idx="5">
                  <c:v>2016</c:v>
                </c:pt>
                <c:pt idx="6">
                  <c:v>2017</c:v>
                </c:pt>
                <c:pt idx="7">
                  <c:v>2018</c:v>
                </c:pt>
                <c:pt idx="8">
                  <c:v>2019</c:v>
                </c:pt>
                <c:pt idx="9">
                  <c:v>2020</c:v>
                </c:pt>
              </c:numCache>
            </c:numRef>
          </c:cat>
          <c:val>
            <c:numRef>
              <c:f>Sheet1!$D$32:$D$41</c:f>
              <c:numCache>
                <c:formatCode>General</c:formatCode>
                <c:ptCount val="10"/>
                <c:pt idx="0">
                  <c:v>18</c:v>
                </c:pt>
                <c:pt idx="1">
                  <c:v>17</c:v>
                </c:pt>
                <c:pt idx="2">
                  <c:v>19</c:v>
                </c:pt>
                <c:pt idx="3">
                  <c:v>12</c:v>
                </c:pt>
                <c:pt idx="4">
                  <c:v>21</c:v>
                </c:pt>
                <c:pt idx="5">
                  <c:v>11</c:v>
                </c:pt>
                <c:pt idx="6">
                  <c:v>11</c:v>
                </c:pt>
                <c:pt idx="7">
                  <c:v>16</c:v>
                </c:pt>
                <c:pt idx="8">
                  <c:v>18</c:v>
                </c:pt>
                <c:pt idx="9">
                  <c:v>21</c:v>
                </c:pt>
              </c:numCache>
            </c:numRef>
          </c:val>
          <c:smooth val="0"/>
          <c:extLst>
            <c:ext xmlns:c16="http://schemas.microsoft.com/office/drawing/2014/chart" uri="{C3380CC4-5D6E-409C-BE32-E72D297353CC}">
              <c16:uniqueId val="{00000000-8ECE-4247-8818-ABD386F682DB}"/>
            </c:ext>
          </c:extLst>
        </c:ser>
        <c:dLbls>
          <c:showLegendKey val="0"/>
          <c:showVal val="0"/>
          <c:showCatName val="0"/>
          <c:showSerName val="0"/>
          <c:showPercent val="0"/>
          <c:showBubbleSize val="0"/>
        </c:dLbls>
        <c:marker val="1"/>
        <c:smooth val="0"/>
        <c:axId val="134337280"/>
        <c:axId val="134339200"/>
      </c:lineChart>
      <c:catAx>
        <c:axId val="13433728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95000"/>
                    <a:lumOff val="5000"/>
                  </a:schemeClr>
                </a:solidFill>
                <a:latin typeface="Times New Roman" panose="02020603050405020304" pitchFamily="18" charset="0"/>
                <a:ea typeface="+mn-ea"/>
                <a:cs typeface="Times New Roman" panose="02020603050405020304" pitchFamily="18" charset="0"/>
              </a:defRPr>
            </a:pPr>
            <a:endParaRPr lang="en-US"/>
          </a:p>
        </c:txPr>
        <c:crossAx val="134339200"/>
        <c:crosses val="autoZero"/>
        <c:auto val="1"/>
        <c:lblAlgn val="ctr"/>
        <c:lblOffset val="100"/>
        <c:noMultiLvlLbl val="0"/>
      </c:catAx>
      <c:valAx>
        <c:axId val="13433920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lumMod val="95000"/>
                    <a:lumOff val="5000"/>
                  </a:schemeClr>
                </a:solidFill>
                <a:latin typeface="Times New Roman" panose="02020603050405020304" pitchFamily="18" charset="0"/>
                <a:ea typeface="+mn-ea"/>
                <a:cs typeface="Times New Roman" panose="02020603050405020304" pitchFamily="18" charset="0"/>
              </a:defRPr>
            </a:pPr>
            <a:endParaRPr lang="en-US"/>
          </a:p>
        </c:txPr>
        <c:crossAx val="13433728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200" b="0" i="0" u="none" strike="noStrike" kern="1200" baseline="0">
              <a:solidFill>
                <a:schemeClr val="tx1">
                  <a:lumMod val="95000"/>
                  <a:lumOff val="5000"/>
                </a:schemeClr>
              </a:solidFill>
              <a:latin typeface="Times New Roman" panose="02020603050405020304" pitchFamily="18" charset="0"/>
              <a:ea typeface="+mn-ea"/>
              <a:cs typeface="Times New Roman" panose="02020603050405020304" pitchFamily="18" charset="0"/>
            </a:defRPr>
          </a:pPr>
          <a:endParaRPr lang="en-US"/>
        </a:p>
      </c:txPr>
    </c:legend>
    <c:plotVisOnly val="1"/>
    <c:dispBlanksAs val="gap"/>
    <c:showDLblsOverMax val="0"/>
  </c:chart>
  <c:spPr>
    <a:solidFill>
      <a:schemeClr val="bg1"/>
    </a:solidFill>
    <a:ln w="9525" cap="flat" cmpd="sng" algn="ctr">
      <a:solidFill>
        <a:schemeClr val="tx1">
          <a:lumMod val="15000"/>
          <a:lumOff val="85000"/>
        </a:schemeClr>
      </a:solidFill>
      <a:round/>
    </a:ln>
    <a:effectLst/>
  </c:spPr>
  <c:txPr>
    <a:bodyPr/>
    <a:lstStyle/>
    <a:p>
      <a:pPr>
        <a:defRPr sz="1200">
          <a:solidFill>
            <a:schemeClr val="tx1">
              <a:lumMod val="95000"/>
              <a:lumOff val="5000"/>
            </a:schemeClr>
          </a:solidFill>
          <a:latin typeface="Times New Roman" panose="02020603050405020304" pitchFamily="18" charset="0"/>
          <a:cs typeface="Times New Roman" panose="02020603050405020304" pitchFamily="18" charset="0"/>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440" b="1" i="0" u="none" strike="noStrike" kern="1200" baseline="0">
              <a:solidFill>
                <a:schemeClr val="tx1">
                  <a:lumMod val="95000"/>
                  <a:lumOff val="5000"/>
                </a:schemeClr>
              </a:solidFill>
              <a:latin typeface="Times New Roman" panose="02020603050405020304" pitchFamily="18" charset="0"/>
              <a:ea typeface="+mn-ea"/>
              <a:cs typeface="Times New Roman" panose="02020603050405020304" pitchFamily="18" charset="0"/>
            </a:defRPr>
          </a:pPr>
          <a:endParaRPr lang="en-US"/>
        </a:p>
      </c:txPr>
    </c:title>
    <c:autoTitleDeleted val="0"/>
    <c:plotArea>
      <c:layout/>
      <c:barChart>
        <c:barDir val="col"/>
        <c:grouping val="clustered"/>
        <c:varyColors val="0"/>
        <c:ser>
          <c:idx val="0"/>
          <c:order val="0"/>
          <c:tx>
            <c:strRef>
              <c:f>Sheet1!$F$72:$F$73</c:f>
              <c:strCache>
                <c:ptCount val="2"/>
                <c:pt idx="0">
                  <c:v>Experts IT Industry (N=60)</c:v>
                </c:pt>
                <c:pt idx="1">
                  <c:v>Cronbach Alpha</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c:spPr>
          <c:invertIfNegative val="0"/>
          <c:cat>
            <c:strRef>
              <c:f>Sheet1!$E$74:$E$80</c:f>
              <c:strCache>
                <c:ptCount val="7"/>
                <c:pt idx="0">
                  <c:v>F1</c:v>
                </c:pt>
                <c:pt idx="1">
                  <c:v>F2</c:v>
                </c:pt>
                <c:pt idx="2">
                  <c:v>F3</c:v>
                </c:pt>
                <c:pt idx="3">
                  <c:v>F4</c:v>
                </c:pt>
                <c:pt idx="4">
                  <c:v>F5</c:v>
                </c:pt>
                <c:pt idx="5">
                  <c:v>F6</c:v>
                </c:pt>
                <c:pt idx="6">
                  <c:v>F7</c:v>
                </c:pt>
              </c:strCache>
            </c:strRef>
          </c:cat>
          <c:val>
            <c:numRef>
              <c:f>Sheet1!$F$74:$F$80</c:f>
              <c:numCache>
                <c:formatCode>General</c:formatCode>
                <c:ptCount val="7"/>
                <c:pt idx="0">
                  <c:v>0.95499999999999996</c:v>
                </c:pt>
                <c:pt idx="1">
                  <c:v>0.94520000000000004</c:v>
                </c:pt>
                <c:pt idx="2">
                  <c:v>0.93600000000000005</c:v>
                </c:pt>
                <c:pt idx="3">
                  <c:v>0.87629999999999997</c:v>
                </c:pt>
                <c:pt idx="4">
                  <c:v>0.85899999999999999</c:v>
                </c:pt>
                <c:pt idx="5">
                  <c:v>0.85650000000000004</c:v>
                </c:pt>
                <c:pt idx="6">
                  <c:v>0.84609999999999996</c:v>
                </c:pt>
              </c:numCache>
            </c:numRef>
          </c:val>
          <c:extLst>
            <c:ext xmlns:c16="http://schemas.microsoft.com/office/drawing/2014/chart" uri="{C3380CC4-5D6E-409C-BE32-E72D297353CC}">
              <c16:uniqueId val="{00000000-DD8D-4D33-B1E5-6A630EE233AC}"/>
            </c:ext>
          </c:extLst>
        </c:ser>
        <c:dLbls>
          <c:showLegendKey val="0"/>
          <c:showVal val="0"/>
          <c:showCatName val="0"/>
          <c:showSerName val="0"/>
          <c:showPercent val="0"/>
          <c:showBubbleSize val="0"/>
        </c:dLbls>
        <c:gapWidth val="150"/>
        <c:axId val="135239936"/>
        <c:axId val="135254016"/>
      </c:barChart>
      <c:catAx>
        <c:axId val="135239936"/>
        <c:scaling>
          <c:orientation val="minMax"/>
        </c:scaling>
        <c:delete val="0"/>
        <c:axPos val="b"/>
        <c:numFmt formatCode="General" sourceLinked="1"/>
        <c:majorTickMark val="none"/>
        <c:minorTickMark val="none"/>
        <c:tickLblPos val="nextTo"/>
        <c:spPr>
          <a:noFill/>
          <a:ln w="9525" cap="flat" cmpd="sng" algn="ctr">
            <a:solidFill>
              <a:schemeClr val="tx2">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95000"/>
                    <a:lumOff val="5000"/>
                  </a:schemeClr>
                </a:solidFill>
                <a:latin typeface="Times New Roman" panose="02020603050405020304" pitchFamily="18" charset="0"/>
                <a:ea typeface="+mn-ea"/>
                <a:cs typeface="Times New Roman" panose="02020603050405020304" pitchFamily="18" charset="0"/>
              </a:defRPr>
            </a:pPr>
            <a:endParaRPr lang="en-US"/>
          </a:p>
        </c:txPr>
        <c:crossAx val="135254016"/>
        <c:crosses val="autoZero"/>
        <c:auto val="1"/>
        <c:lblAlgn val="ctr"/>
        <c:lblOffset val="100"/>
        <c:noMultiLvlLbl val="0"/>
      </c:catAx>
      <c:valAx>
        <c:axId val="135254016"/>
        <c:scaling>
          <c:orientation val="minMax"/>
        </c:scaling>
        <c:delete val="0"/>
        <c:axPos val="l"/>
        <c:majorGridlines>
          <c:spPr>
            <a:ln w="9525" cap="flat" cmpd="sng" algn="ctr">
              <a:solidFill>
                <a:schemeClr val="tx2">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lumMod val="95000"/>
                    <a:lumOff val="5000"/>
                  </a:schemeClr>
                </a:solidFill>
                <a:latin typeface="Times New Roman" panose="02020603050405020304" pitchFamily="18" charset="0"/>
                <a:ea typeface="+mn-ea"/>
                <a:cs typeface="Times New Roman" panose="02020603050405020304" pitchFamily="18" charset="0"/>
              </a:defRPr>
            </a:pPr>
            <a:endParaRPr lang="en-US"/>
          </a:p>
        </c:txPr>
        <c:crossAx val="135239936"/>
        <c:crosses val="autoZero"/>
        <c:crossBetween val="between"/>
      </c:valAx>
      <c:dTable>
        <c:showHorzBorder val="1"/>
        <c:showVertBorder val="1"/>
        <c:showOutline val="1"/>
        <c:showKeys val="1"/>
        <c:spPr>
          <a:noFill/>
          <a:ln w="9525">
            <a:solidFill>
              <a:schemeClr val="tx2">
                <a:lumMod val="15000"/>
                <a:lumOff val="85000"/>
              </a:schemeClr>
            </a:solidFill>
          </a:ln>
          <a:effectLst/>
        </c:spPr>
        <c:txPr>
          <a:bodyPr rot="0" spcFirstLastPara="1" vertOverflow="ellipsis" vert="horz" wrap="square" anchor="ctr" anchorCtr="1"/>
          <a:lstStyle/>
          <a:p>
            <a:pPr rtl="0">
              <a:defRPr sz="1200" b="0" i="0" u="none" strike="noStrike" kern="1200" baseline="0">
                <a:solidFill>
                  <a:schemeClr val="tx1">
                    <a:lumMod val="95000"/>
                    <a:lumOff val="5000"/>
                  </a:schemeClr>
                </a:solidFill>
                <a:latin typeface="Times New Roman" panose="02020603050405020304" pitchFamily="18" charset="0"/>
                <a:ea typeface="+mn-ea"/>
                <a:cs typeface="Times New Roman" panose="02020603050405020304" pitchFamily="18" charset="0"/>
              </a:defRPr>
            </a:pPr>
            <a:endParaRPr lang="en-US"/>
          </a:p>
        </c:txPr>
      </c:dTable>
      <c:spPr>
        <a:noFill/>
        <a:ln>
          <a:noFill/>
        </a:ln>
        <a:effectLst/>
      </c:spPr>
    </c:plotArea>
    <c:plotVisOnly val="1"/>
    <c:dispBlanksAs val="gap"/>
    <c:showDLblsOverMax val="0"/>
  </c:chart>
  <c:spPr>
    <a:solidFill>
      <a:schemeClr val="bg1"/>
    </a:solidFill>
    <a:ln w="9525" cap="flat" cmpd="sng" algn="ctr">
      <a:solidFill>
        <a:schemeClr val="tx2">
          <a:lumMod val="15000"/>
          <a:lumOff val="85000"/>
        </a:schemeClr>
      </a:solidFill>
      <a:round/>
    </a:ln>
    <a:effectLst/>
  </c:spPr>
  <c:txPr>
    <a:bodyPr/>
    <a:lstStyle/>
    <a:p>
      <a:pPr>
        <a:defRPr sz="1200">
          <a:solidFill>
            <a:schemeClr val="tx1">
              <a:lumMod val="95000"/>
              <a:lumOff val="5000"/>
            </a:schemeClr>
          </a:solidFill>
          <a:latin typeface="Times New Roman" panose="02020603050405020304" pitchFamily="18" charset="0"/>
          <a:cs typeface="Times New Roman" panose="02020603050405020304" pitchFamily="18" charset="0"/>
        </a:defRPr>
      </a:pPr>
      <a:endParaRPr lang="en-US"/>
    </a:p>
  </c:txPr>
  <c:externalData r:id="rId1">
    <c:autoUpdate val="0"/>
  </c:externalData>
</c:chartSpace>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6F224485-5C77-4289-8203-44AEF0E15C4B}" type="datetimeFigureOut">
              <a:rPr lang="en-US" smtClean="0"/>
              <a:t>10/15/2024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567AA82-05EC-4397-A1A7-E2C8374334DD}" type="slidenum">
              <a:rPr lang="en-US" smtClean="0"/>
              <a:t>‹#›</a:t>
            </a:fld>
            <a:endParaRPr lang="en-US"/>
          </a:p>
        </p:txBody>
      </p:sp>
      <p:cxnSp>
        <p:nvCxnSpPr>
          <p:cNvPr id="13" name="Straight Connector 12"/>
          <p:cNvCxnSpPr/>
          <p:nvPr/>
        </p:nvCxnSpPr>
        <p:spPr>
          <a:xfrm flipV="1">
            <a:off x="8386842"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0" y="0"/>
            <a:ext cx="12192000" cy="4572001"/>
          </a:xfrm>
          <a:prstGeom prst="rect">
            <a:avLst/>
          </a:prstGeom>
          <a:blipFill dpi="0" rotWithShape="1">
            <a:blip r:embed="rId2">
              <a:duotone>
                <a:schemeClr val="accent1">
                  <a:shade val="45000"/>
                  <a:satMod val="135000"/>
                </a:schemeClr>
                <a:prstClr val="white"/>
              </a:duotone>
            </a:blip>
            <a:srcRect/>
            <a:tile tx="-133350" ty="-6350" sx="50000" sy="50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4401855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F224485-5C77-4289-8203-44AEF0E15C4B}" type="datetimeFigureOut">
              <a:rPr lang="en-US" smtClean="0"/>
              <a:t>10/15/2024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567AA82-05EC-4397-A1A7-E2C8374334DD}" type="slidenum">
              <a:rPr lang="en-US" smtClean="0"/>
              <a:t>‹#›</a:t>
            </a:fld>
            <a:endParaRPr lang="en-US"/>
          </a:p>
        </p:txBody>
      </p:sp>
    </p:spTree>
    <p:extLst>
      <p:ext uri="{BB962C8B-B14F-4D97-AF65-F5344CB8AC3E}">
        <p14:creationId xmlns:p14="http://schemas.microsoft.com/office/powerpoint/2010/main" val="33205916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F224485-5C77-4289-8203-44AEF0E15C4B}" type="datetimeFigureOut">
              <a:rPr lang="en-US" smtClean="0"/>
              <a:t>10/15/2024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567AA82-05EC-4397-A1A7-E2C8374334DD}" type="slidenum">
              <a:rPr lang="en-US" smtClean="0"/>
              <a:t>‹#›</a:t>
            </a:fld>
            <a:endParaRPr lang="en-US"/>
          </a:p>
        </p:txBody>
      </p:sp>
      <p:cxnSp>
        <p:nvCxnSpPr>
          <p:cNvPr id="12" name="Straight Connector 11"/>
          <p:cNvCxnSpPr/>
          <p:nvPr/>
        </p:nvCxnSpPr>
        <p:spPr>
          <a:xfrm flipV="1">
            <a:off x="8386842" y="5264106"/>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
        <p:nvSpPr>
          <p:cNvPr id="13" name="Rectangle 12"/>
          <p:cNvSpPr/>
          <p:nvPr/>
        </p:nvSpPr>
        <p:spPr>
          <a:xfrm>
            <a:off x="0" y="-1"/>
            <a:ext cx="12192000" cy="4572000"/>
          </a:xfrm>
          <a:prstGeom prst="rect">
            <a:avLst/>
          </a:prstGeom>
          <a:blipFill dpi="0" rotWithShape="1">
            <a:blip r:embed="rId2">
              <a:duotone>
                <a:schemeClr val="accent3">
                  <a:shade val="45000"/>
                  <a:satMod val="135000"/>
                </a:schemeClr>
                <a:prstClr val="white"/>
              </a:duotone>
            </a:blip>
            <a:srcRect/>
            <a:tile tx="-133350" ty="-6350" sx="50000" sy="50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5496013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F224485-5C77-4289-8203-44AEF0E15C4B}" type="datetimeFigureOut">
              <a:rPr lang="en-US" smtClean="0"/>
              <a:t>10/15/2024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567AA82-05EC-4397-A1A7-E2C8374334DD}" type="slidenum">
              <a:rPr lang="en-US" smtClean="0"/>
              <a:t>‹#›</a:t>
            </a:fld>
            <a:endParaRPr lang="en-US"/>
          </a:p>
        </p:txBody>
      </p:sp>
    </p:spTree>
    <p:extLst>
      <p:ext uri="{BB962C8B-B14F-4D97-AF65-F5344CB8AC3E}">
        <p14:creationId xmlns:p14="http://schemas.microsoft.com/office/powerpoint/2010/main" val="4959115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F224485-5C77-4289-8203-44AEF0E15C4B}" type="datetimeFigureOut">
              <a:rPr lang="en-US" smtClean="0"/>
              <a:t>10/15/2024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567AA82-05EC-4397-A1A7-E2C8374334DD}" type="slidenum">
              <a:rPr lang="en-US" smtClean="0"/>
              <a:t>‹#›</a:t>
            </a:fld>
            <a:endParaRPr lang="en-US"/>
          </a:p>
        </p:txBody>
      </p:sp>
    </p:spTree>
    <p:extLst>
      <p:ext uri="{BB962C8B-B14F-4D97-AF65-F5344CB8AC3E}">
        <p14:creationId xmlns:p14="http://schemas.microsoft.com/office/powerpoint/2010/main" val="26661050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F224485-5C77-4289-8203-44AEF0E15C4B}" type="datetimeFigureOut">
              <a:rPr lang="en-US" smtClean="0"/>
              <a:t>10/15/2024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567AA82-05EC-4397-A1A7-E2C8374334DD}" type="slidenum">
              <a:rPr lang="en-US" smtClean="0"/>
              <a:t>‹#›</a:t>
            </a:fld>
            <a:endParaRPr lang="en-US"/>
          </a:p>
        </p:txBody>
      </p:sp>
    </p:spTree>
    <p:extLst>
      <p:ext uri="{BB962C8B-B14F-4D97-AF65-F5344CB8AC3E}">
        <p14:creationId xmlns:p14="http://schemas.microsoft.com/office/powerpoint/2010/main" val="40693363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224485-5C77-4289-8203-44AEF0E15C4B}" type="datetimeFigureOut">
              <a:rPr lang="en-US" smtClean="0"/>
              <a:t>10/15/2024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567AA82-05EC-4397-A1A7-E2C8374334DD}" type="slidenum">
              <a:rPr lang="en-US" smtClean="0"/>
              <a:t>‹#›</a:t>
            </a:fld>
            <a:endParaRPr lang="en-US"/>
          </a:p>
        </p:txBody>
      </p:sp>
    </p:spTree>
    <p:extLst>
      <p:ext uri="{BB962C8B-B14F-4D97-AF65-F5344CB8AC3E}">
        <p14:creationId xmlns:p14="http://schemas.microsoft.com/office/powerpoint/2010/main" val="34519480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F224485-5C77-4289-8203-44AEF0E15C4B}" type="datetimeFigureOut">
              <a:rPr lang="en-US" smtClean="0"/>
              <a:t>10/15/2024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567AA82-05EC-4397-A1A7-E2C8374334DD}" type="slidenum">
              <a:rPr lang="en-US" smtClean="0"/>
              <a:t>‹#›</a:t>
            </a:fld>
            <a:endParaRPr lang="en-US"/>
          </a:p>
        </p:txBody>
      </p:sp>
    </p:spTree>
    <p:extLst>
      <p:ext uri="{BB962C8B-B14F-4D97-AF65-F5344CB8AC3E}">
        <p14:creationId xmlns:p14="http://schemas.microsoft.com/office/powerpoint/2010/main" val="21169311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F224485-5C77-4289-8203-44AEF0E15C4B}" type="datetimeFigureOut">
              <a:rPr lang="en-US" smtClean="0"/>
              <a:t>10/15/2024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567AA82-05EC-4397-A1A7-E2C8374334DD}" type="slidenum">
              <a:rPr lang="en-US" smtClean="0"/>
              <a:t>‹#›</a:t>
            </a:fld>
            <a:endParaRPr lang="en-US"/>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240956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F224485-5C77-4289-8203-44AEF0E15C4B}" type="datetimeFigureOut">
              <a:rPr lang="en-US" smtClean="0"/>
              <a:t>10/15/2024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567AA82-05EC-4397-A1A7-E2C8374334DD}" type="slidenum">
              <a:rPr lang="en-US" smtClean="0"/>
              <a:t>‹#›</a:t>
            </a:fld>
            <a:endParaRPr lang="en-US"/>
          </a:p>
        </p:txBody>
      </p:sp>
    </p:spTree>
    <p:extLst>
      <p:ext uri="{BB962C8B-B14F-4D97-AF65-F5344CB8AC3E}">
        <p14:creationId xmlns:p14="http://schemas.microsoft.com/office/powerpoint/2010/main" val="5971463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F224485-5C77-4289-8203-44AEF0E15C4B}" type="datetimeFigureOut">
              <a:rPr lang="en-US" smtClean="0"/>
              <a:t>10/15/2024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567AA82-05EC-4397-A1A7-E2C8374334DD}" type="slidenum">
              <a:rPr lang="en-US" smtClean="0"/>
              <a:t>‹#›</a:t>
            </a:fld>
            <a:endParaRPr lang="en-US"/>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772167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6F224485-5C77-4289-8203-44AEF0E15C4B}" type="datetimeFigureOut">
              <a:rPr lang="en-US" smtClean="0"/>
              <a:t>10/15/2024</a:t>
            </a:fld>
            <a:endParaRPr lang="en-US"/>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US"/>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A567AA82-05EC-4397-A1A7-E2C8374334DD}" type="slidenum">
              <a:rPr lang="en-US" smtClean="0"/>
              <a:t>‹#›</a:t>
            </a:fld>
            <a:endParaRPr lang="en-US"/>
          </a:p>
        </p:txBody>
      </p:sp>
      <p:cxnSp>
        <p:nvCxnSpPr>
          <p:cNvPr id="8" name="Straight Connector 7"/>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4180342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0E2B76-A2E5-E63E-BC4D-19A5D58A8572}"/>
              </a:ext>
            </a:extLst>
          </p:cNvPr>
          <p:cNvSpPr>
            <a:spLocks noGrp="1"/>
          </p:cNvSpPr>
          <p:nvPr>
            <p:ph type="ctrTitle"/>
          </p:nvPr>
        </p:nvSpPr>
        <p:spPr/>
        <p:txBody>
          <a:bodyPr>
            <a:normAutofit/>
          </a:bodyPr>
          <a:lstStyle/>
          <a:p>
            <a:pPr algn="ctr"/>
            <a:r>
              <a:rPr lang="en-GB" sz="2000" b="1" dirty="0">
                <a:effectLst/>
                <a:latin typeface="Times New Roman" panose="02020603050405020304" pitchFamily="18" charset="0"/>
                <a:ea typeface="Calibri" panose="020F0502020204030204" pitchFamily="34" charset="0"/>
              </a:rPr>
              <a:t>CLOUD-DRIVEN SECURITY ARCHITECTURES FOR INTERNET OF THINGS: A COMPREHENSIVE REVIEW</a:t>
            </a:r>
            <a:endParaRPr lang="en-US" sz="5400" b="1" dirty="0"/>
          </a:p>
        </p:txBody>
      </p:sp>
      <p:sp>
        <p:nvSpPr>
          <p:cNvPr id="3" name="Subtitle 2">
            <a:extLst>
              <a:ext uri="{FF2B5EF4-FFF2-40B4-BE49-F238E27FC236}">
                <a16:creationId xmlns:a16="http://schemas.microsoft.com/office/drawing/2014/main" id="{DECB7108-8CB2-C2BD-75D2-51C41BFFBFA4}"/>
              </a:ext>
            </a:extLst>
          </p:cNvPr>
          <p:cNvSpPr>
            <a:spLocks noGrp="1"/>
          </p:cNvSpPr>
          <p:nvPr>
            <p:ph type="subTitle" idx="1"/>
          </p:nvPr>
        </p:nvSpPr>
        <p:spPr/>
        <p:txBody>
          <a:bodyPr>
            <a:normAutofit fontScale="62500" lnSpcReduction="20000"/>
          </a:bodyPr>
          <a:lstStyle/>
          <a:p>
            <a:pPr marL="0" marR="0" algn="ctr">
              <a:lnSpc>
                <a:spcPct val="115000"/>
              </a:lnSpc>
              <a:spcBef>
                <a:spcPts val="0"/>
              </a:spcBef>
              <a:spcAft>
                <a:spcPts val="0"/>
              </a:spcAft>
            </a:pPr>
            <a:r>
              <a:rPr lang="en-GB" sz="1800" b="1" dirty="0" err="1">
                <a:effectLst/>
                <a:latin typeface="Times New Roman" panose="02020603050405020304" pitchFamily="18" charset="0"/>
                <a:ea typeface="Calibri" panose="020F0502020204030204" pitchFamily="34" charset="0"/>
                <a:cs typeface="Mangal" panose="02040503050203030202" pitchFamily="18" charset="0"/>
              </a:rPr>
              <a:t>Jeewant</a:t>
            </a:r>
            <a:r>
              <a:rPr lang="en-GB" sz="1800" b="1" dirty="0">
                <a:effectLst/>
                <a:latin typeface="Times New Roman" panose="02020603050405020304" pitchFamily="18" charset="0"/>
                <a:ea typeface="Calibri" panose="020F0502020204030204" pitchFamily="34" charset="0"/>
                <a:cs typeface="Mangal" panose="02040503050203030202" pitchFamily="18" charset="0"/>
              </a:rPr>
              <a:t> Choudhry</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marL="0" marR="0" algn="ctr">
              <a:lnSpc>
                <a:spcPct val="115000"/>
              </a:lnSpc>
              <a:spcBef>
                <a:spcPts val="0"/>
              </a:spcBef>
              <a:spcAft>
                <a:spcPts val="0"/>
              </a:spcAft>
            </a:pPr>
            <a:r>
              <a:rPr lang="en-GB" sz="1800" dirty="0">
                <a:effectLst/>
                <a:latin typeface="Times New Roman" panose="02020603050405020304" pitchFamily="18" charset="0"/>
                <a:ea typeface="Calibri" panose="020F0502020204030204" pitchFamily="34" charset="0"/>
                <a:cs typeface="Mangal" panose="02040503050203030202" pitchFamily="18" charset="0"/>
              </a:rPr>
              <a:t>Research Scholar</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marL="0" marR="0" algn="ctr">
              <a:lnSpc>
                <a:spcPct val="115000"/>
              </a:lnSpc>
              <a:spcBef>
                <a:spcPts val="0"/>
              </a:spcBef>
              <a:spcAft>
                <a:spcPts val="0"/>
              </a:spcAft>
            </a:pPr>
            <a:r>
              <a:rPr lang="en-GB" sz="1800" dirty="0">
                <a:effectLst/>
                <a:latin typeface="Times New Roman" panose="02020603050405020304" pitchFamily="18" charset="0"/>
                <a:ea typeface="Calibri" panose="020F0502020204030204" pitchFamily="34" charset="0"/>
                <a:cs typeface="Mangal" panose="02040503050203030202" pitchFamily="18" charset="0"/>
              </a:rPr>
              <a:t>Manipal Institute of Technology, Manipal, Karnataka</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marL="0" marR="0" algn="ctr">
              <a:lnSpc>
                <a:spcPct val="115000"/>
              </a:lnSpc>
              <a:spcBef>
                <a:spcPts val="0"/>
              </a:spcBef>
              <a:spcAft>
                <a:spcPts val="0"/>
              </a:spcAft>
            </a:pPr>
            <a:r>
              <a:rPr lang="en-GB" sz="1800" b="1" dirty="0">
                <a:effectLst/>
                <a:latin typeface="Times New Roman" panose="02020603050405020304" pitchFamily="18" charset="0"/>
                <a:ea typeface="Calibri" panose="020F0502020204030204" pitchFamily="34" charset="0"/>
                <a:cs typeface="Mangal" panose="02040503050203030202" pitchFamily="18" charset="0"/>
              </a:rPr>
              <a:t>C R Srinivasan</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marL="0" marR="0" algn="ctr">
              <a:lnSpc>
                <a:spcPct val="115000"/>
              </a:lnSpc>
              <a:spcBef>
                <a:spcPts val="0"/>
              </a:spcBef>
              <a:spcAft>
                <a:spcPts val="0"/>
              </a:spcAft>
            </a:pPr>
            <a:r>
              <a:rPr lang="en-GB" sz="1800" dirty="0">
                <a:effectLst/>
                <a:latin typeface="Times New Roman" panose="02020603050405020304" pitchFamily="18" charset="0"/>
                <a:ea typeface="Calibri" panose="020F0502020204030204" pitchFamily="34" charset="0"/>
                <a:cs typeface="Mangal" panose="02040503050203030202" pitchFamily="18" charset="0"/>
              </a:rPr>
              <a:t> Assistant Professor </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marL="0" marR="0" algn="ctr">
              <a:lnSpc>
                <a:spcPct val="115000"/>
              </a:lnSpc>
              <a:spcBef>
                <a:spcPts val="0"/>
              </a:spcBef>
              <a:spcAft>
                <a:spcPts val="0"/>
              </a:spcAft>
            </a:pPr>
            <a:r>
              <a:rPr lang="en-GB" sz="1800" dirty="0">
                <a:effectLst/>
                <a:latin typeface="Times New Roman" panose="02020603050405020304" pitchFamily="18" charset="0"/>
                <a:ea typeface="Calibri" panose="020F0502020204030204" pitchFamily="34" charset="0"/>
                <a:cs typeface="Mangal" panose="02040503050203030202" pitchFamily="18" charset="0"/>
              </a:rPr>
              <a:t>Department of Instrumentation and Control Engineering, MIT Manipal</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endParaRPr lang="en-US" dirty="0"/>
          </a:p>
        </p:txBody>
      </p:sp>
    </p:spTree>
    <p:extLst>
      <p:ext uri="{BB962C8B-B14F-4D97-AF65-F5344CB8AC3E}">
        <p14:creationId xmlns:p14="http://schemas.microsoft.com/office/powerpoint/2010/main" val="28371042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D3AC2C-3E02-0E7A-8E6E-F4FEF83818C6}"/>
              </a:ext>
            </a:extLst>
          </p:cNvPr>
          <p:cNvSpPr>
            <a:spLocks noGrp="1"/>
          </p:cNvSpPr>
          <p:nvPr>
            <p:ph type="title"/>
          </p:nvPr>
        </p:nvSpPr>
        <p:spPr>
          <a:xfrm>
            <a:off x="1024128" y="585216"/>
            <a:ext cx="9720072" cy="1311317"/>
          </a:xfrm>
        </p:spPr>
        <p:txBody>
          <a:bodyPr/>
          <a:lstStyle/>
          <a:p>
            <a:pPr algn="ctr"/>
            <a:r>
              <a:rPr lang="en-US" sz="3200" b="1" dirty="0">
                <a:latin typeface="Times New Roman" panose="02020603050405020304" pitchFamily="18" charset="0"/>
                <a:cs typeface="Times New Roman" panose="02020603050405020304" pitchFamily="18" charset="0"/>
              </a:rPr>
              <a:t>INTRODUCTION</a:t>
            </a:r>
            <a:endParaRPr lang="en-US"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1F47DA4-4E60-069E-E1AE-3E898530B80A}"/>
              </a:ext>
            </a:extLst>
          </p:cNvPr>
          <p:cNvSpPr>
            <a:spLocks noGrp="1"/>
          </p:cNvSpPr>
          <p:nvPr>
            <p:ph idx="1"/>
          </p:nvPr>
        </p:nvSpPr>
        <p:spPr>
          <a:xfrm>
            <a:off x="237067" y="1896533"/>
            <a:ext cx="11525955" cy="4412827"/>
          </a:xfrm>
        </p:spPr>
        <p:txBody>
          <a:bodyPr>
            <a:normAutofit fontScale="92500"/>
          </a:bodyPr>
          <a:lstStyle/>
          <a:p>
            <a:pPr algn="just">
              <a:lnSpc>
                <a:spcPct val="150000"/>
              </a:lnSpc>
              <a:buFont typeface="Wingdings" panose="05000000000000000000" pitchFamily="2" charset="2"/>
              <a:buChar char="q"/>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An extensive network of connected IoT-enabled devices and apps makes up an IoT-based cloud architecture. This infrastructure is made up of several different parts, including servers, storage, operations, real-time processing, and underlying infrastructure.</a:t>
            </a:r>
          </a:p>
          <a:p>
            <a:pPr algn="just">
              <a:lnSpc>
                <a:spcPct val="150000"/>
              </a:lnSpc>
              <a:buFont typeface="Wingdings" panose="05000000000000000000" pitchFamily="2" charset="2"/>
              <a:buChar char="q"/>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The Internet of Things (IoT) is a prominent force among these breakthroughs. At the same time, there is a growing momentum for contemporary developments in service designs, data centre operations, distributed cloud environments, and management domains. </a:t>
            </a:r>
            <a:endParaRPr lang="en-GB" sz="18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buFont typeface="Wingdings" panose="05000000000000000000" pitchFamily="2" charset="2"/>
              <a:buChar char="q"/>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In the 1990s, distributed computing platforms were referred to as "cloud computing" for the first time. Elastic Compute Cloud (EC2), for instance, was introduced by Amazon in 2006. In a similar vein, Google released Google App Engine in beta in 2008.</a:t>
            </a:r>
          </a:p>
          <a:p>
            <a:pPr algn="just">
              <a:lnSpc>
                <a:spcPct val="150000"/>
              </a:lnSpc>
              <a:buFont typeface="Wingdings" panose="05000000000000000000" pitchFamily="2" charset="2"/>
              <a:buChar char="q"/>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The next year, infrastructure as a service (IaaS), platform as a service (PaaS), and software as a service (SaaS) were made available by Oracle with the launch of its first Oracle Cloud. There are yet more technological advances in the digital realm to come, and this cloud innovation journey is still underway.</a:t>
            </a:r>
          </a:p>
          <a:p>
            <a:endParaRPr lang="en-US" dirty="0"/>
          </a:p>
        </p:txBody>
      </p:sp>
    </p:spTree>
    <p:extLst>
      <p:ext uri="{BB962C8B-B14F-4D97-AF65-F5344CB8AC3E}">
        <p14:creationId xmlns:p14="http://schemas.microsoft.com/office/powerpoint/2010/main" val="893066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CFFB6D-792E-AEB4-F45A-2A7AF8144AE2}"/>
              </a:ext>
            </a:extLst>
          </p:cNvPr>
          <p:cNvSpPr>
            <a:spLocks noGrp="1"/>
          </p:cNvSpPr>
          <p:nvPr>
            <p:ph type="title"/>
          </p:nvPr>
        </p:nvSpPr>
        <p:spPr/>
        <p:txBody>
          <a:bodyPr>
            <a:normAutofit/>
          </a:bodyPr>
          <a:lstStyle/>
          <a:p>
            <a:pPr algn="ctr"/>
            <a:r>
              <a:rPr lang="en-US" sz="3200" b="1" dirty="0">
                <a:latin typeface="Times New Roman" panose="02020603050405020304" pitchFamily="18" charset="0"/>
                <a:cs typeface="Times New Roman" panose="02020603050405020304" pitchFamily="18" charset="0"/>
              </a:rPr>
              <a:t>Figure 1: Typical Architecture of IoT</a:t>
            </a:r>
          </a:p>
        </p:txBody>
      </p:sp>
      <p:pic>
        <p:nvPicPr>
          <p:cNvPr id="5" name="Content Placeholder 4">
            <a:extLst>
              <a:ext uri="{FF2B5EF4-FFF2-40B4-BE49-F238E27FC236}">
                <a16:creationId xmlns:a16="http://schemas.microsoft.com/office/drawing/2014/main" id="{3A843F97-DABB-25FA-42B4-27E0D1F8DEDD}"/>
              </a:ext>
            </a:extLst>
          </p:cNvPr>
          <p:cNvPicPr>
            <a:picLocks noGrp="1" noChangeAspect="1"/>
          </p:cNvPicPr>
          <p:nvPr>
            <p:ph sz="half" idx="1"/>
          </p:nvPr>
        </p:nvPicPr>
        <p:blipFill>
          <a:blip r:embed="rId2"/>
          <a:stretch>
            <a:fillRect/>
          </a:stretch>
        </p:blipFill>
        <p:spPr>
          <a:xfrm>
            <a:off x="903111" y="2304191"/>
            <a:ext cx="4217329" cy="3364890"/>
          </a:xfrm>
          <a:prstGeom prst="rect">
            <a:avLst/>
          </a:prstGeom>
        </p:spPr>
      </p:pic>
      <p:sp>
        <p:nvSpPr>
          <p:cNvPr id="4" name="Content Placeholder 3">
            <a:extLst>
              <a:ext uri="{FF2B5EF4-FFF2-40B4-BE49-F238E27FC236}">
                <a16:creationId xmlns:a16="http://schemas.microsoft.com/office/drawing/2014/main" id="{AA5BEEA6-8692-B05F-EAA8-707216AF2AA8}"/>
              </a:ext>
            </a:extLst>
          </p:cNvPr>
          <p:cNvSpPr>
            <a:spLocks noGrp="1"/>
          </p:cNvSpPr>
          <p:nvPr>
            <p:ph sz="half" idx="2"/>
          </p:nvPr>
        </p:nvSpPr>
        <p:spPr>
          <a:xfrm>
            <a:off x="5384800" y="2285999"/>
            <a:ext cx="6502400" cy="3764845"/>
          </a:xfrm>
        </p:spPr>
        <p:txBody>
          <a:bodyPr>
            <a:normAutofit/>
          </a:bodyPr>
          <a:lstStyle/>
          <a:p>
            <a:pPr algn="just">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Five essential elements of cloud computing have been identified by the National Institute of Standards and Technology (NIST): measurable service, resource pooling, fast flexibility, network connectivity, and on-demand self-service. </a:t>
            </a:r>
          </a:p>
          <a:p>
            <a:pPr algn="just">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There are four deployment strategies and three service models available for effectively delivering cloud services. </a:t>
            </a:r>
          </a:p>
          <a:p>
            <a:pPr algn="just">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Offering a broad range of computing services via the internet, including networking, servers, storage, databases, analytics, and intelligence, is the main goal of cloud computing. </a:t>
            </a:r>
          </a:p>
          <a:p>
            <a:pPr algn="just">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Customers can choose the kind and amount of services that best suit their need.</a:t>
            </a:r>
          </a:p>
        </p:txBody>
      </p:sp>
    </p:spTree>
    <p:extLst>
      <p:ext uri="{BB962C8B-B14F-4D97-AF65-F5344CB8AC3E}">
        <p14:creationId xmlns:p14="http://schemas.microsoft.com/office/powerpoint/2010/main" val="31006248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DCA27B-8EA2-B61E-D05E-936FEA88F7EE}"/>
              </a:ext>
            </a:extLst>
          </p:cNvPr>
          <p:cNvSpPr>
            <a:spLocks noGrp="1"/>
          </p:cNvSpPr>
          <p:nvPr>
            <p:ph type="title"/>
          </p:nvPr>
        </p:nvSpPr>
        <p:spPr/>
        <p:txBody>
          <a:bodyPr>
            <a:normAutofit/>
          </a:bodyPr>
          <a:lstStyle/>
          <a:p>
            <a:pPr algn="ctr"/>
            <a:r>
              <a:rPr lang="en-US" sz="3200" b="1" dirty="0">
                <a:latin typeface="Times New Roman" panose="02020603050405020304" pitchFamily="18" charset="0"/>
                <a:cs typeface="Times New Roman" panose="02020603050405020304" pitchFamily="18" charset="0"/>
              </a:rPr>
              <a:t>Objectives of the Study</a:t>
            </a:r>
          </a:p>
        </p:txBody>
      </p:sp>
      <p:sp>
        <p:nvSpPr>
          <p:cNvPr id="3" name="Content Placeholder 2">
            <a:extLst>
              <a:ext uri="{FF2B5EF4-FFF2-40B4-BE49-F238E27FC236}">
                <a16:creationId xmlns:a16="http://schemas.microsoft.com/office/drawing/2014/main" id="{3422087B-45FA-5549-0CEB-EF5234718684}"/>
              </a:ext>
            </a:extLst>
          </p:cNvPr>
          <p:cNvSpPr>
            <a:spLocks noGrp="1"/>
          </p:cNvSpPr>
          <p:nvPr>
            <p:ph idx="1"/>
          </p:nvPr>
        </p:nvSpPr>
        <p:spPr/>
        <p:txBody>
          <a:bodyPr/>
          <a:lstStyle/>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Times New Roman" panose="02020603050405020304" pitchFamily="18" charset="0"/>
                <a:ea typeface="Calibri" panose="020F0502020204030204" pitchFamily="34" charset="0"/>
                <a:cs typeface="Mangal" panose="02040503050203030202" pitchFamily="18" charset="0"/>
              </a:rPr>
              <a:t>To conduct a thorough analysis of the security risks associated with Internet of Things (IoT) and cloud computing. </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Times New Roman" panose="02020603050405020304" pitchFamily="18" charset="0"/>
                <a:ea typeface="Calibri" panose="020F0502020204030204" pitchFamily="34" charset="0"/>
                <a:cs typeface="Mangal" panose="02040503050203030202" pitchFamily="18" charset="0"/>
              </a:rPr>
              <a:t>To determine the elements influencing the security and privacy of cloud and IoT technology adoption. </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800"/>
              </a:spcAft>
              <a:buFont typeface="Times New Roman" panose="02020603050405020304" pitchFamily="18" charset="0"/>
              <a:buChar char="•"/>
            </a:pPr>
            <a:r>
              <a:rPr lang="en-US" sz="1800" dirty="0">
                <a:effectLst/>
                <a:latin typeface="Times New Roman" panose="02020603050405020304" pitchFamily="18" charset="0"/>
                <a:ea typeface="Calibri" panose="020F0502020204030204" pitchFamily="34" charset="0"/>
                <a:cs typeface="Mangal" panose="02040503050203030202" pitchFamily="18" charset="0"/>
              </a:rPr>
              <a:t>To look into, using data analysis and expert opinions, the efficacy and dependability of security technology and initiatives. </a:t>
            </a:r>
            <a:endParaRPr lang="en-US" sz="18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9403145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CC7547-0574-7AD7-4ED3-12F4DB0DB6B9}"/>
              </a:ext>
            </a:extLst>
          </p:cNvPr>
          <p:cNvSpPr>
            <a:spLocks noGrp="1"/>
          </p:cNvSpPr>
          <p:nvPr>
            <p:ph type="title"/>
          </p:nvPr>
        </p:nvSpPr>
        <p:spPr/>
        <p:txBody>
          <a:bodyPr>
            <a:normAutofit/>
          </a:bodyPr>
          <a:lstStyle/>
          <a:p>
            <a:pPr algn="ctr"/>
            <a:r>
              <a:rPr lang="en-US" sz="3200" b="1" cap="none" dirty="0">
                <a:latin typeface="Times New Roman" panose="02020603050405020304" pitchFamily="18" charset="0"/>
                <a:cs typeface="Times New Roman" panose="02020603050405020304" pitchFamily="18" charset="0"/>
              </a:rPr>
              <a:t>LITERATURE REVIEW</a:t>
            </a:r>
          </a:p>
        </p:txBody>
      </p:sp>
      <p:sp>
        <p:nvSpPr>
          <p:cNvPr id="3" name="Content Placeholder 2">
            <a:extLst>
              <a:ext uri="{FF2B5EF4-FFF2-40B4-BE49-F238E27FC236}">
                <a16:creationId xmlns:a16="http://schemas.microsoft.com/office/drawing/2014/main" id="{DC037DD3-68A5-61E5-EFF4-4C0285A987BD}"/>
              </a:ext>
            </a:extLst>
          </p:cNvPr>
          <p:cNvSpPr>
            <a:spLocks noGrp="1"/>
          </p:cNvSpPr>
          <p:nvPr>
            <p:ph idx="1"/>
          </p:nvPr>
        </p:nvSpPr>
        <p:spPr>
          <a:xfrm>
            <a:off x="237068" y="1840089"/>
            <a:ext cx="11672710" cy="4921955"/>
          </a:xfrm>
        </p:spPr>
        <p:txBody>
          <a:bodyPr/>
          <a:lstStyle/>
          <a:p>
            <a:pPr algn="just">
              <a:lnSpc>
                <a:spcPct val="100000"/>
              </a:lnSpc>
              <a:buFont typeface="Wingdings" panose="05000000000000000000" pitchFamily="2" charset="2"/>
              <a:buChar char="q"/>
            </a:pPr>
            <a:r>
              <a:rPr lang="en-GB" sz="1800" b="1" dirty="0">
                <a:effectLst/>
                <a:latin typeface="Times New Roman" panose="02020603050405020304" pitchFamily="18" charset="0"/>
                <a:ea typeface="Calibri" panose="020F0502020204030204" pitchFamily="34" charset="0"/>
              </a:rPr>
              <a:t>Obi et al. (2024) </a:t>
            </a:r>
            <a:r>
              <a:rPr lang="en-GB" sz="1800" dirty="0">
                <a:effectLst/>
                <a:latin typeface="Times New Roman" panose="02020603050405020304" pitchFamily="18" charset="0"/>
                <a:ea typeface="Calibri" panose="020F0502020204030204" pitchFamily="34" charset="0"/>
              </a:rPr>
              <a:t>examined cloud security, efficiency, and innovation. They discuss cloud computing's rapid growth's challenges and opportunities. Cloud security issues such data privacy, integrity, and access control is assessed. Cyber threats are escalating, thus the writers assess the latest data protection measures. Efficiency options for performance, resource allocation, and scalability are examined.</a:t>
            </a:r>
          </a:p>
          <a:p>
            <a:pPr algn="just">
              <a:lnSpc>
                <a:spcPct val="100000"/>
              </a:lnSpc>
              <a:buFont typeface="Wingdings" panose="05000000000000000000" pitchFamily="2" charset="2"/>
              <a:buChar char="q"/>
            </a:pPr>
            <a:r>
              <a:rPr lang="en-GB" sz="1800" b="1" dirty="0">
                <a:effectLst/>
                <a:latin typeface="Times New Roman" panose="02020603050405020304" pitchFamily="18" charset="0"/>
                <a:ea typeface="Calibri" panose="020F0502020204030204" pitchFamily="34" charset="0"/>
              </a:rPr>
              <a:t>Dinesh and Murthy (2024) </a:t>
            </a:r>
            <a:r>
              <a:rPr lang="en-GB" sz="1800" dirty="0">
                <a:effectLst/>
                <a:latin typeface="Times New Roman" panose="02020603050405020304" pitchFamily="18" charset="0"/>
                <a:ea typeface="Calibri" panose="020F0502020204030204" pitchFamily="34" charset="0"/>
              </a:rPr>
              <a:t>examined cloud-connected IoT security challenges and solutions. IoT system architecture and capabilities are </a:t>
            </a:r>
            <a:r>
              <a:rPr lang="en-GB" sz="1800" dirty="0" err="1">
                <a:effectLst/>
                <a:latin typeface="Times New Roman" panose="02020603050405020304" pitchFamily="18" charset="0"/>
                <a:ea typeface="Calibri" panose="020F0502020204030204" pitchFamily="34" charset="0"/>
              </a:rPr>
              <a:t>analyzed</a:t>
            </a:r>
            <a:r>
              <a:rPr lang="en-GB" sz="1800" dirty="0">
                <a:effectLst/>
                <a:latin typeface="Times New Roman" panose="02020603050405020304" pitchFamily="18" charset="0"/>
                <a:ea typeface="Calibri" panose="020F0502020204030204" pitchFamily="34" charset="0"/>
              </a:rPr>
              <a:t> as cloud computing and IoT merge. Insecure communication pathways and device authentication issues are discussed and how integration has changed. </a:t>
            </a:r>
            <a:endParaRPr lang="en-GB" sz="1800" dirty="0">
              <a:latin typeface="Times New Roman" panose="02020603050405020304" pitchFamily="18" charset="0"/>
              <a:ea typeface="Calibri" panose="020F0502020204030204" pitchFamily="34" charset="0"/>
            </a:endParaRPr>
          </a:p>
          <a:p>
            <a:pPr algn="just">
              <a:lnSpc>
                <a:spcPct val="100000"/>
              </a:lnSpc>
              <a:buFont typeface="Wingdings" panose="05000000000000000000" pitchFamily="2" charset="2"/>
              <a:buChar char="q"/>
            </a:pPr>
            <a:r>
              <a:rPr lang="en-GB" sz="1800" b="1" dirty="0">
                <a:effectLst/>
                <a:latin typeface="Times New Roman" panose="02020603050405020304" pitchFamily="18" charset="0"/>
                <a:ea typeface="Calibri" panose="020F0502020204030204" pitchFamily="34" charset="0"/>
              </a:rPr>
              <a:t>Rao and </a:t>
            </a:r>
            <a:r>
              <a:rPr lang="en-GB" sz="1800" b="1" dirty="0" err="1">
                <a:effectLst/>
                <a:latin typeface="Times New Roman" panose="02020603050405020304" pitchFamily="18" charset="0"/>
                <a:ea typeface="Calibri" panose="020F0502020204030204" pitchFamily="34" charset="0"/>
              </a:rPr>
              <a:t>Deebak</a:t>
            </a:r>
            <a:r>
              <a:rPr lang="en-GB" sz="1800" b="1" dirty="0">
                <a:effectLst/>
                <a:latin typeface="Times New Roman" panose="02020603050405020304" pitchFamily="18" charset="0"/>
                <a:ea typeface="Calibri" panose="020F0502020204030204" pitchFamily="34" charset="0"/>
              </a:rPr>
              <a:t> (2023) </a:t>
            </a:r>
            <a:r>
              <a:rPr lang="en-GB" sz="1800" dirty="0">
                <a:effectLst/>
                <a:latin typeface="Times New Roman" panose="02020603050405020304" pitchFamily="18" charset="0"/>
                <a:ea typeface="Calibri" panose="020F0502020204030204" pitchFamily="34" charset="0"/>
              </a:rPr>
              <a:t>examined IoT security and privacy research challenges and goals. Healthcare, intelligent transportation and home automation manage real-time data with billions of smart IoT devices. </a:t>
            </a:r>
          </a:p>
          <a:p>
            <a:pPr algn="just">
              <a:lnSpc>
                <a:spcPct val="100000"/>
              </a:lnSpc>
              <a:buFont typeface="Wingdings" panose="05000000000000000000" pitchFamily="2" charset="2"/>
              <a:buChar char="q"/>
            </a:pPr>
            <a:r>
              <a:rPr lang="en-GB" sz="1800" b="1" dirty="0">
                <a:effectLst/>
                <a:latin typeface="Times New Roman" panose="02020603050405020304" pitchFamily="18" charset="0"/>
                <a:ea typeface="Calibri" panose="020F0502020204030204" pitchFamily="34" charset="0"/>
              </a:rPr>
              <a:t>Rahman and colleagues (2023) </a:t>
            </a:r>
            <a:r>
              <a:rPr lang="en-GB" sz="1800" dirty="0">
                <a:effectLst/>
                <a:latin typeface="Times New Roman" panose="02020603050405020304" pitchFamily="18" charset="0"/>
                <a:ea typeface="Calibri" panose="020F0502020204030204" pitchFamily="34" charset="0"/>
              </a:rPr>
              <a:t>evaluated IoT security and cloud-based solutions. They address IoT ecosystem security concerns induced by device expansion, heterogeneity, and resource constraints. Cloud-based security solutions like centralized management, authentication, and real-time threat detection are examined. </a:t>
            </a:r>
            <a:endParaRPr lang="en-US" dirty="0"/>
          </a:p>
        </p:txBody>
      </p:sp>
    </p:spTree>
    <p:extLst>
      <p:ext uri="{BB962C8B-B14F-4D97-AF65-F5344CB8AC3E}">
        <p14:creationId xmlns:p14="http://schemas.microsoft.com/office/powerpoint/2010/main" val="3725015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39484F-951C-1BA2-E69D-0B139A0F8357}"/>
              </a:ext>
            </a:extLst>
          </p:cNvPr>
          <p:cNvSpPr>
            <a:spLocks noGrp="1"/>
          </p:cNvSpPr>
          <p:nvPr>
            <p:ph type="title"/>
          </p:nvPr>
        </p:nvSpPr>
        <p:spPr/>
        <p:txBody>
          <a:bodyPr>
            <a:normAutofit/>
          </a:bodyPr>
          <a:lstStyle/>
          <a:p>
            <a:pPr algn="ctr"/>
            <a:r>
              <a:rPr lang="en-US" sz="3200" b="1" dirty="0">
                <a:latin typeface="Times New Roman" panose="02020603050405020304" pitchFamily="18" charset="0"/>
                <a:cs typeface="Times New Roman" panose="02020603050405020304" pitchFamily="18" charset="0"/>
              </a:rPr>
              <a:t>RESEARCH METHODOLOGY</a:t>
            </a:r>
          </a:p>
        </p:txBody>
      </p:sp>
      <p:sp>
        <p:nvSpPr>
          <p:cNvPr id="3" name="Content Placeholder 2">
            <a:extLst>
              <a:ext uri="{FF2B5EF4-FFF2-40B4-BE49-F238E27FC236}">
                <a16:creationId xmlns:a16="http://schemas.microsoft.com/office/drawing/2014/main" id="{82A02F42-9669-7659-9671-1FE5C5037462}"/>
              </a:ext>
            </a:extLst>
          </p:cNvPr>
          <p:cNvSpPr>
            <a:spLocks noGrp="1"/>
          </p:cNvSpPr>
          <p:nvPr>
            <p:ph idx="1"/>
          </p:nvPr>
        </p:nvSpPr>
        <p:spPr>
          <a:xfrm>
            <a:off x="248356" y="1828800"/>
            <a:ext cx="11808177" cy="4480560"/>
          </a:xfrm>
        </p:spPr>
        <p:txBody>
          <a:bodyPr>
            <a:normAutofit lnSpcReduction="10000"/>
          </a:bodyPr>
          <a:lstStyle/>
          <a:p>
            <a:pPr algn="just"/>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Data Collection Methods</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Case Studies: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Case studies are essential in this research because it provides the necessary comprehensive study about many security issues related to cloud computing and the Internet of Things. By referring to literature and articles relating to similar topics, the research approach will be able to compare and draw inductive reasoning upon well-researched evidence. </a:t>
            </a:r>
          </a:p>
          <a:p>
            <a:pPr algn="just">
              <a:lnSpc>
                <a:spcPct val="150000"/>
              </a:lnSpc>
            </a:pP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Questionnaires: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 questionnaire was designed and forwarded to eighty professionals related to IoT and cloud computing fields. Questions were meant to obtain qualitative responses related to the pattern of privacy breach, the factor of cloud and IoT application adoptions, and technology solutions efficiency in solving the security issues. </a:t>
            </a:r>
            <a:endParaRPr lang="en-US" sz="18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Interviews: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Structured in-depth interviews with experts were carried out to understand some of the intangible aspects of cloud computing security. Interviews allowed for a better understanding of feelings, experiences, and memories related to the occurrence of security breaches within their industry. </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369138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C73B76F-9DAA-7B51-001C-36DC3AA37A5B}"/>
              </a:ext>
            </a:extLst>
          </p:cNvPr>
          <p:cNvSpPr txBox="1"/>
          <p:nvPr/>
        </p:nvSpPr>
        <p:spPr>
          <a:xfrm>
            <a:off x="304799" y="496711"/>
            <a:ext cx="11616267" cy="2955104"/>
          </a:xfrm>
          <a:prstGeom prst="rect">
            <a:avLst/>
          </a:prstGeom>
          <a:noFill/>
        </p:spPr>
        <p:txBody>
          <a:bodyPr wrap="square">
            <a:spAutoFit/>
          </a:bodyPr>
          <a:lstStyle/>
          <a:p>
            <a:pPr marR="0" lvl="1" algn="just">
              <a:lnSpc>
                <a:spcPct val="150000"/>
              </a:lnSpc>
              <a:spcBef>
                <a:spcPts val="0"/>
              </a:spcBef>
              <a:spcAft>
                <a:spcPts val="0"/>
              </a:spcAft>
            </a:pPr>
            <a:r>
              <a:rPr lang="en-US" b="1" dirty="0">
                <a:effectLst/>
                <a:latin typeface="Times New Roman" panose="02020603050405020304" pitchFamily="18" charset="0"/>
                <a:ea typeface="Calibri" panose="020F0502020204030204" pitchFamily="34" charset="0"/>
                <a:cs typeface="Mangal" panose="02040503050203030202" pitchFamily="18" charset="0"/>
              </a:rPr>
              <a:t>Data Analysis Methods</a:t>
            </a:r>
            <a:endParaRPr lang="en-US" dirty="0">
              <a:latin typeface="Calibri" panose="020F0502020204030204" pitchFamily="34" charset="0"/>
              <a:ea typeface="Calibri" panose="020F0502020204030204" pitchFamily="34" charset="0"/>
              <a:cs typeface="Mangal" panose="02040503050203030202" pitchFamily="18" charset="0"/>
            </a:endParaRPr>
          </a:p>
          <a:p>
            <a:pPr marL="742950" marR="0" lvl="1" indent="-285750" algn="just">
              <a:lnSpc>
                <a:spcPct val="150000"/>
              </a:lnSpc>
              <a:spcBef>
                <a:spcPts val="0"/>
              </a:spcBef>
              <a:spcAft>
                <a:spcPts val="0"/>
              </a:spcAft>
              <a:buFont typeface="Arial" panose="020B0604020202020204" pitchFamily="34" charset="0"/>
              <a:buChar char="•"/>
            </a:pPr>
            <a:r>
              <a:rPr lang="en-US" b="1" dirty="0">
                <a:effectLst/>
                <a:latin typeface="Times New Roman" panose="02020603050405020304" pitchFamily="18" charset="0"/>
                <a:ea typeface="Calibri" panose="020F0502020204030204" pitchFamily="34" charset="0"/>
                <a:cs typeface="Mangal" panose="02040503050203030202" pitchFamily="18" charset="0"/>
              </a:rPr>
              <a:t>Statistical Analysis:</a:t>
            </a:r>
            <a:r>
              <a:rPr lang="en-US" dirty="0">
                <a:effectLst/>
                <a:latin typeface="Times New Roman" panose="02020603050405020304" pitchFamily="18" charset="0"/>
                <a:ea typeface="Calibri" panose="020F0502020204030204" pitchFamily="34" charset="0"/>
                <a:cs typeface="Mangal" panose="02040503050203030202" pitchFamily="18" charset="0"/>
              </a:rPr>
              <a:t> The information gathered from the questionnaires and interviews was examined using ANOVA (Analysis of Variance) statistical test procedures. Using this technique made it possible to spot important variations and patterns in the reactions to security breaches and the implementation of security measures. </a:t>
            </a:r>
            <a:endParaRPr lang="en-US" dirty="0">
              <a:latin typeface="Calibri" panose="020F0502020204030204" pitchFamily="34" charset="0"/>
              <a:ea typeface="Calibri" panose="020F0502020204030204" pitchFamily="34" charset="0"/>
              <a:cs typeface="Mangal" panose="02040503050203030202" pitchFamily="18" charset="0"/>
            </a:endParaRPr>
          </a:p>
          <a:p>
            <a:pPr marL="742950" marR="0" lvl="1" indent="-285750" algn="just">
              <a:lnSpc>
                <a:spcPct val="150000"/>
              </a:lnSpc>
              <a:spcBef>
                <a:spcPts val="0"/>
              </a:spcBef>
              <a:spcAft>
                <a:spcPts val="0"/>
              </a:spcAft>
              <a:buFont typeface="Arial" panose="020B0604020202020204" pitchFamily="34" charset="0"/>
              <a:buChar char="•"/>
            </a:pPr>
            <a:r>
              <a:rPr lang="en-US" b="1" dirty="0">
                <a:effectLst/>
                <a:latin typeface="Times New Roman" panose="02020603050405020304" pitchFamily="18" charset="0"/>
                <a:ea typeface="Calibri" panose="020F0502020204030204" pitchFamily="34" charset="0"/>
              </a:rPr>
              <a:t>Data Normality and Reliability:</a:t>
            </a:r>
            <a:r>
              <a:rPr lang="en-US" dirty="0">
                <a:effectLst/>
                <a:latin typeface="Times New Roman" panose="02020603050405020304" pitchFamily="18" charset="0"/>
                <a:ea typeface="Calibri" panose="020F0502020204030204" pitchFamily="34" charset="0"/>
              </a:rPr>
              <a:t> The collected data's normalcy and reliability were assessed using the NCSS data analysis tool. This made sure that the data was appropriate for additional statistical analysis and that solid, trustworthy data served as the foundation for the results reached.</a:t>
            </a:r>
            <a:endParaRPr lang="en-US" dirty="0"/>
          </a:p>
        </p:txBody>
      </p:sp>
    </p:spTree>
    <p:extLst>
      <p:ext uri="{BB962C8B-B14F-4D97-AF65-F5344CB8AC3E}">
        <p14:creationId xmlns:p14="http://schemas.microsoft.com/office/powerpoint/2010/main" val="19432685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67D521-E8C8-6B20-E42F-2994AA7EDBB0}"/>
              </a:ext>
            </a:extLst>
          </p:cNvPr>
          <p:cNvSpPr>
            <a:spLocks noGrp="1"/>
          </p:cNvSpPr>
          <p:nvPr>
            <p:ph type="title"/>
          </p:nvPr>
        </p:nvSpPr>
        <p:spPr>
          <a:xfrm>
            <a:off x="1024129" y="548640"/>
            <a:ext cx="9720072" cy="1499616"/>
          </a:xfrm>
        </p:spPr>
        <p:txBody>
          <a:bodyPr>
            <a:normAutofit/>
          </a:bodyPr>
          <a:lstStyle/>
          <a:p>
            <a:pPr algn="ctr"/>
            <a:r>
              <a:rPr lang="en-US" sz="3600" b="1" dirty="0">
                <a:latin typeface="Times New Roman" panose="02020603050405020304" pitchFamily="18" charset="0"/>
                <a:cs typeface="Times New Roman" panose="02020603050405020304" pitchFamily="18" charset="0"/>
              </a:rPr>
              <a:t>DATA ANALYSIS</a:t>
            </a:r>
          </a:p>
        </p:txBody>
      </p:sp>
      <p:sp>
        <p:nvSpPr>
          <p:cNvPr id="3" name="Content Placeholder 2">
            <a:extLst>
              <a:ext uri="{FF2B5EF4-FFF2-40B4-BE49-F238E27FC236}">
                <a16:creationId xmlns:a16="http://schemas.microsoft.com/office/drawing/2014/main" id="{E4AD9EBD-24B2-80BB-1332-A8F47728BCD8}"/>
              </a:ext>
            </a:extLst>
          </p:cNvPr>
          <p:cNvSpPr>
            <a:spLocks noGrp="1"/>
          </p:cNvSpPr>
          <p:nvPr>
            <p:ph idx="1"/>
          </p:nvPr>
        </p:nvSpPr>
        <p:spPr>
          <a:xfrm>
            <a:off x="293512" y="2286000"/>
            <a:ext cx="11300178" cy="4023360"/>
          </a:xfrm>
        </p:spPr>
        <p:txBody>
          <a:bodyPr>
            <a:normAutofit/>
          </a:bodyPr>
          <a:lstStyle/>
          <a:p>
            <a:pPr algn="just">
              <a:lnSpc>
                <a:spcPct val="150000"/>
              </a:lnSpc>
              <a:buFont typeface="Wingdings" panose="05000000000000000000" pitchFamily="2" charset="2"/>
              <a:buChar char="v"/>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The experimental analysis and assessment examine the empirical study's findings and determines whether they are consistent with the arguments made in related works. </a:t>
            </a:r>
          </a:p>
          <a:p>
            <a:pPr algn="just">
              <a:lnSpc>
                <a:spcPct val="150000"/>
              </a:lnSpc>
              <a:buFont typeface="Wingdings" panose="05000000000000000000" pitchFamily="2" charset="2"/>
              <a:buChar char="v"/>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The experiment's design aims to record participants' subjective and objective responses to questions about insecurity. </a:t>
            </a:r>
          </a:p>
          <a:p>
            <a:pPr algn="just">
              <a:lnSpc>
                <a:spcPct val="150000"/>
              </a:lnSpc>
              <a:buFont typeface="Wingdings" panose="05000000000000000000" pitchFamily="2" charset="2"/>
              <a:buChar char="v"/>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The researcher can get information from the interviews about the effectiveness of current security measures as well as the progress of cloud computing security over the past ten years, both verbally and nonverbally. </a:t>
            </a:r>
          </a:p>
          <a:p>
            <a:pPr algn="just">
              <a:lnSpc>
                <a:spcPct val="150000"/>
              </a:lnSpc>
              <a:buFont typeface="Wingdings" panose="05000000000000000000" pitchFamily="2" charset="2"/>
              <a:buChar char="v"/>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According to the findings, there has been a rise in security events over time, and businesses must devise sophisticated strategies to address privacy violations.</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10771521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DF9812-EC1D-2D2A-33A1-926147D9607D}"/>
              </a:ext>
            </a:extLst>
          </p:cNvPr>
          <p:cNvSpPr>
            <a:spLocks noGrp="1"/>
          </p:cNvSpPr>
          <p:nvPr>
            <p:ph type="title"/>
          </p:nvPr>
        </p:nvSpPr>
        <p:spPr/>
        <p:txBody>
          <a:bodyPr>
            <a:normAutofit/>
          </a:bodyPr>
          <a:lstStyle/>
          <a:p>
            <a:pPr algn="ctr"/>
            <a:r>
              <a:rPr lang="en-US" sz="3200" b="1" dirty="0">
                <a:latin typeface="Times New Roman" panose="02020603050405020304" pitchFamily="18" charset="0"/>
                <a:cs typeface="Times New Roman" panose="02020603050405020304" pitchFamily="18" charset="0"/>
              </a:rPr>
              <a:t>Increased Frequency of Security Breaches</a:t>
            </a:r>
          </a:p>
        </p:txBody>
      </p:sp>
      <p:graphicFrame>
        <p:nvGraphicFramePr>
          <p:cNvPr id="5" name="Content Placeholder 4">
            <a:extLst>
              <a:ext uri="{FF2B5EF4-FFF2-40B4-BE49-F238E27FC236}">
                <a16:creationId xmlns:a16="http://schemas.microsoft.com/office/drawing/2014/main" id="{4722EE59-6A8E-8A12-CC89-66C39236828C}"/>
              </a:ext>
            </a:extLst>
          </p:cNvPr>
          <p:cNvGraphicFramePr>
            <a:graphicFrameLocks noGrp="1"/>
          </p:cNvGraphicFramePr>
          <p:nvPr>
            <p:ph sz="half" idx="1"/>
          </p:nvPr>
        </p:nvGraphicFramePr>
        <p:xfrm>
          <a:off x="1720374" y="2949509"/>
          <a:ext cx="3361690" cy="2703195"/>
        </p:xfrm>
        <a:graphic>
          <a:graphicData uri="http://schemas.openxmlformats.org/drawingml/2006/table">
            <a:tbl>
              <a:tblPr firstRow="1" firstCol="1" bandRow="1">
                <a:tableStyleId>{5C22544A-7EE6-4342-B048-85BDC9FD1C3A}</a:tableStyleId>
              </a:tblPr>
              <a:tblGrid>
                <a:gridCol w="1680845">
                  <a:extLst>
                    <a:ext uri="{9D8B030D-6E8A-4147-A177-3AD203B41FA5}">
                      <a16:colId xmlns:a16="http://schemas.microsoft.com/office/drawing/2014/main" val="3610146365"/>
                    </a:ext>
                  </a:extLst>
                </a:gridCol>
                <a:gridCol w="1680845">
                  <a:extLst>
                    <a:ext uri="{9D8B030D-6E8A-4147-A177-3AD203B41FA5}">
                      <a16:colId xmlns:a16="http://schemas.microsoft.com/office/drawing/2014/main" val="2488188519"/>
                    </a:ext>
                  </a:extLst>
                </a:gridCol>
              </a:tblGrid>
              <a:tr h="236220">
                <a:tc>
                  <a:txBody>
                    <a:bodyPr/>
                    <a:lstStyle/>
                    <a:p>
                      <a:pPr marL="0" marR="0" algn="ctr">
                        <a:lnSpc>
                          <a:spcPct val="150000"/>
                        </a:lnSpc>
                        <a:spcBef>
                          <a:spcPts val="0"/>
                        </a:spcBef>
                        <a:spcAft>
                          <a:spcPts val="0"/>
                        </a:spcAft>
                      </a:pPr>
                      <a:r>
                        <a:rPr lang="en-GB" sz="1200">
                          <a:effectLst/>
                        </a:rPr>
                        <a:t>Year </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50000"/>
                        </a:lnSpc>
                        <a:spcBef>
                          <a:spcPts val="0"/>
                        </a:spcBef>
                        <a:spcAft>
                          <a:spcPts val="0"/>
                        </a:spcAft>
                      </a:pPr>
                      <a:r>
                        <a:rPr lang="en-GB" sz="1200">
                          <a:effectLst/>
                        </a:rPr>
                        <a:t>Frequency</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1350789802"/>
                  </a:ext>
                </a:extLst>
              </a:tr>
              <a:tr h="245110">
                <a:tc>
                  <a:txBody>
                    <a:bodyPr/>
                    <a:lstStyle/>
                    <a:p>
                      <a:pPr marL="0" marR="0" algn="ctr">
                        <a:lnSpc>
                          <a:spcPct val="150000"/>
                        </a:lnSpc>
                        <a:spcBef>
                          <a:spcPts val="0"/>
                        </a:spcBef>
                        <a:spcAft>
                          <a:spcPts val="0"/>
                        </a:spcAft>
                      </a:pPr>
                      <a:r>
                        <a:rPr lang="en-GB" sz="1200">
                          <a:effectLst/>
                        </a:rPr>
                        <a:t>2011</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50000"/>
                        </a:lnSpc>
                        <a:spcBef>
                          <a:spcPts val="0"/>
                        </a:spcBef>
                        <a:spcAft>
                          <a:spcPts val="0"/>
                        </a:spcAft>
                      </a:pPr>
                      <a:r>
                        <a:rPr lang="en-GB" sz="1200">
                          <a:effectLst/>
                        </a:rPr>
                        <a:t>18</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3870511099"/>
                  </a:ext>
                </a:extLst>
              </a:tr>
              <a:tr h="236220">
                <a:tc>
                  <a:txBody>
                    <a:bodyPr/>
                    <a:lstStyle/>
                    <a:p>
                      <a:pPr marL="0" marR="0" algn="ctr">
                        <a:lnSpc>
                          <a:spcPct val="150000"/>
                        </a:lnSpc>
                        <a:spcBef>
                          <a:spcPts val="0"/>
                        </a:spcBef>
                        <a:spcAft>
                          <a:spcPts val="0"/>
                        </a:spcAft>
                      </a:pPr>
                      <a:r>
                        <a:rPr lang="en-GB" sz="1200">
                          <a:effectLst/>
                        </a:rPr>
                        <a:t>2012</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50000"/>
                        </a:lnSpc>
                        <a:spcBef>
                          <a:spcPts val="0"/>
                        </a:spcBef>
                        <a:spcAft>
                          <a:spcPts val="0"/>
                        </a:spcAft>
                      </a:pPr>
                      <a:r>
                        <a:rPr lang="en-GB" sz="1200">
                          <a:effectLst/>
                        </a:rPr>
                        <a:t>17</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2996587604"/>
                  </a:ext>
                </a:extLst>
              </a:tr>
              <a:tr h="236220">
                <a:tc>
                  <a:txBody>
                    <a:bodyPr/>
                    <a:lstStyle/>
                    <a:p>
                      <a:pPr marL="0" marR="0" algn="ctr">
                        <a:lnSpc>
                          <a:spcPct val="150000"/>
                        </a:lnSpc>
                        <a:spcBef>
                          <a:spcPts val="0"/>
                        </a:spcBef>
                        <a:spcAft>
                          <a:spcPts val="0"/>
                        </a:spcAft>
                      </a:pPr>
                      <a:r>
                        <a:rPr lang="en-GB" sz="1200">
                          <a:effectLst/>
                        </a:rPr>
                        <a:t>2013</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50000"/>
                        </a:lnSpc>
                        <a:spcBef>
                          <a:spcPts val="0"/>
                        </a:spcBef>
                        <a:spcAft>
                          <a:spcPts val="0"/>
                        </a:spcAft>
                      </a:pPr>
                      <a:r>
                        <a:rPr lang="en-GB" sz="1200">
                          <a:effectLst/>
                        </a:rPr>
                        <a:t>19</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3280443051"/>
                  </a:ext>
                </a:extLst>
              </a:tr>
              <a:tr h="236220">
                <a:tc>
                  <a:txBody>
                    <a:bodyPr/>
                    <a:lstStyle/>
                    <a:p>
                      <a:pPr marL="0" marR="0" algn="ctr">
                        <a:lnSpc>
                          <a:spcPct val="150000"/>
                        </a:lnSpc>
                        <a:spcBef>
                          <a:spcPts val="0"/>
                        </a:spcBef>
                        <a:spcAft>
                          <a:spcPts val="0"/>
                        </a:spcAft>
                      </a:pPr>
                      <a:r>
                        <a:rPr lang="en-GB" sz="1200">
                          <a:effectLst/>
                        </a:rPr>
                        <a:t>2014</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50000"/>
                        </a:lnSpc>
                        <a:spcBef>
                          <a:spcPts val="0"/>
                        </a:spcBef>
                        <a:spcAft>
                          <a:spcPts val="0"/>
                        </a:spcAft>
                      </a:pPr>
                      <a:r>
                        <a:rPr lang="en-GB" sz="1200">
                          <a:effectLst/>
                        </a:rPr>
                        <a:t>12</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2004300068"/>
                  </a:ext>
                </a:extLst>
              </a:tr>
              <a:tr h="245110">
                <a:tc>
                  <a:txBody>
                    <a:bodyPr/>
                    <a:lstStyle/>
                    <a:p>
                      <a:pPr marL="0" marR="0" algn="ctr">
                        <a:lnSpc>
                          <a:spcPct val="150000"/>
                        </a:lnSpc>
                        <a:spcBef>
                          <a:spcPts val="0"/>
                        </a:spcBef>
                        <a:spcAft>
                          <a:spcPts val="0"/>
                        </a:spcAft>
                      </a:pPr>
                      <a:r>
                        <a:rPr lang="en-GB" sz="1200">
                          <a:effectLst/>
                        </a:rPr>
                        <a:t>2015</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50000"/>
                        </a:lnSpc>
                        <a:spcBef>
                          <a:spcPts val="0"/>
                        </a:spcBef>
                        <a:spcAft>
                          <a:spcPts val="0"/>
                        </a:spcAft>
                      </a:pPr>
                      <a:r>
                        <a:rPr lang="en-GB" sz="1200">
                          <a:effectLst/>
                        </a:rPr>
                        <a:t>21</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3332688429"/>
                  </a:ext>
                </a:extLst>
              </a:tr>
              <a:tr h="236220">
                <a:tc>
                  <a:txBody>
                    <a:bodyPr/>
                    <a:lstStyle/>
                    <a:p>
                      <a:pPr marL="0" marR="0" algn="ctr">
                        <a:lnSpc>
                          <a:spcPct val="150000"/>
                        </a:lnSpc>
                        <a:spcBef>
                          <a:spcPts val="0"/>
                        </a:spcBef>
                        <a:spcAft>
                          <a:spcPts val="0"/>
                        </a:spcAft>
                      </a:pPr>
                      <a:r>
                        <a:rPr lang="en-GB" sz="1200">
                          <a:effectLst/>
                        </a:rPr>
                        <a:t>2016</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50000"/>
                        </a:lnSpc>
                        <a:spcBef>
                          <a:spcPts val="0"/>
                        </a:spcBef>
                        <a:spcAft>
                          <a:spcPts val="0"/>
                        </a:spcAft>
                      </a:pPr>
                      <a:r>
                        <a:rPr lang="en-GB" sz="1200">
                          <a:effectLst/>
                        </a:rPr>
                        <a:t>11</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3020095703"/>
                  </a:ext>
                </a:extLst>
              </a:tr>
              <a:tr h="236220">
                <a:tc>
                  <a:txBody>
                    <a:bodyPr/>
                    <a:lstStyle/>
                    <a:p>
                      <a:pPr marL="0" marR="0" algn="ctr">
                        <a:lnSpc>
                          <a:spcPct val="150000"/>
                        </a:lnSpc>
                        <a:spcBef>
                          <a:spcPts val="0"/>
                        </a:spcBef>
                        <a:spcAft>
                          <a:spcPts val="0"/>
                        </a:spcAft>
                      </a:pPr>
                      <a:r>
                        <a:rPr lang="en-GB" sz="1200">
                          <a:effectLst/>
                        </a:rPr>
                        <a:t>2017</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50000"/>
                        </a:lnSpc>
                        <a:spcBef>
                          <a:spcPts val="0"/>
                        </a:spcBef>
                        <a:spcAft>
                          <a:spcPts val="0"/>
                        </a:spcAft>
                      </a:pPr>
                      <a:r>
                        <a:rPr lang="en-GB" sz="1200">
                          <a:effectLst/>
                        </a:rPr>
                        <a:t>11</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773246826"/>
                  </a:ext>
                </a:extLst>
              </a:tr>
              <a:tr h="236220">
                <a:tc>
                  <a:txBody>
                    <a:bodyPr/>
                    <a:lstStyle/>
                    <a:p>
                      <a:pPr marL="0" marR="0" algn="ctr">
                        <a:lnSpc>
                          <a:spcPct val="150000"/>
                        </a:lnSpc>
                        <a:spcBef>
                          <a:spcPts val="0"/>
                        </a:spcBef>
                        <a:spcAft>
                          <a:spcPts val="0"/>
                        </a:spcAft>
                      </a:pPr>
                      <a:r>
                        <a:rPr lang="en-GB" sz="1200">
                          <a:effectLst/>
                        </a:rPr>
                        <a:t>2018</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50000"/>
                        </a:lnSpc>
                        <a:spcBef>
                          <a:spcPts val="0"/>
                        </a:spcBef>
                        <a:spcAft>
                          <a:spcPts val="0"/>
                        </a:spcAft>
                      </a:pPr>
                      <a:r>
                        <a:rPr lang="en-GB" sz="1200">
                          <a:effectLst/>
                        </a:rPr>
                        <a:t>16</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1897767459"/>
                  </a:ext>
                </a:extLst>
              </a:tr>
              <a:tr h="245110">
                <a:tc>
                  <a:txBody>
                    <a:bodyPr/>
                    <a:lstStyle/>
                    <a:p>
                      <a:pPr marL="0" marR="0" algn="ctr">
                        <a:lnSpc>
                          <a:spcPct val="150000"/>
                        </a:lnSpc>
                        <a:spcBef>
                          <a:spcPts val="0"/>
                        </a:spcBef>
                        <a:spcAft>
                          <a:spcPts val="0"/>
                        </a:spcAft>
                      </a:pPr>
                      <a:r>
                        <a:rPr lang="en-GB" sz="1200">
                          <a:effectLst/>
                        </a:rPr>
                        <a:t>2019</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50000"/>
                        </a:lnSpc>
                        <a:spcBef>
                          <a:spcPts val="0"/>
                        </a:spcBef>
                        <a:spcAft>
                          <a:spcPts val="0"/>
                        </a:spcAft>
                      </a:pPr>
                      <a:r>
                        <a:rPr lang="en-GB" sz="1200">
                          <a:effectLst/>
                        </a:rPr>
                        <a:t>18</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969867613"/>
                  </a:ext>
                </a:extLst>
              </a:tr>
              <a:tr h="236220">
                <a:tc>
                  <a:txBody>
                    <a:bodyPr/>
                    <a:lstStyle/>
                    <a:p>
                      <a:pPr marL="0" marR="0" algn="ctr">
                        <a:lnSpc>
                          <a:spcPct val="150000"/>
                        </a:lnSpc>
                        <a:spcBef>
                          <a:spcPts val="0"/>
                        </a:spcBef>
                        <a:spcAft>
                          <a:spcPts val="0"/>
                        </a:spcAft>
                      </a:pPr>
                      <a:r>
                        <a:rPr lang="en-GB" sz="1200">
                          <a:effectLst/>
                        </a:rPr>
                        <a:t>2020</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50000"/>
                        </a:lnSpc>
                        <a:spcBef>
                          <a:spcPts val="0"/>
                        </a:spcBef>
                        <a:spcAft>
                          <a:spcPts val="0"/>
                        </a:spcAft>
                      </a:pPr>
                      <a:r>
                        <a:rPr lang="en-GB" sz="1200" dirty="0">
                          <a:effectLst/>
                        </a:rPr>
                        <a:t>21</a:t>
                      </a:r>
                      <a:endParaRPr lang="en-US" sz="11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2606440674"/>
                  </a:ext>
                </a:extLst>
              </a:tr>
            </a:tbl>
          </a:graphicData>
        </a:graphic>
      </p:graphicFrame>
      <p:graphicFrame>
        <p:nvGraphicFramePr>
          <p:cNvPr id="6" name="Content Placeholder 5">
            <a:extLst>
              <a:ext uri="{FF2B5EF4-FFF2-40B4-BE49-F238E27FC236}">
                <a16:creationId xmlns:a16="http://schemas.microsoft.com/office/drawing/2014/main" id="{5DBEA291-FE97-48E5-89BF-CF7494761112}"/>
              </a:ext>
            </a:extLst>
          </p:cNvPr>
          <p:cNvGraphicFramePr>
            <a:graphicFrameLocks noGrp="1"/>
          </p:cNvGraphicFramePr>
          <p:nvPr>
            <p:ph sz="half" idx="2"/>
          </p:nvPr>
        </p:nvGraphicFramePr>
        <p:xfrm>
          <a:off x="5989638" y="2286000"/>
          <a:ext cx="4754562" cy="402272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913581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F225C3-0293-11B1-EEA0-2A5AA6E4B81E}"/>
              </a:ext>
            </a:extLst>
          </p:cNvPr>
          <p:cNvSpPr>
            <a:spLocks noGrp="1"/>
          </p:cNvSpPr>
          <p:nvPr>
            <p:ph type="title"/>
          </p:nvPr>
        </p:nvSpPr>
        <p:spPr>
          <a:xfrm>
            <a:off x="1024128" y="585216"/>
            <a:ext cx="9720072" cy="1040384"/>
          </a:xfrm>
        </p:spPr>
        <p:txBody>
          <a:bodyPr>
            <a:normAutofit fontScale="90000"/>
          </a:bodyPr>
          <a:lstStyle/>
          <a:p>
            <a:pPr algn="ctr"/>
            <a:r>
              <a:rPr lang="en-GB" sz="3200" b="1" dirty="0">
                <a:effectLst/>
                <a:latin typeface="Times New Roman" panose="02020603050405020304" pitchFamily="18" charset="0"/>
                <a:ea typeface="Calibri" panose="020F0502020204030204" pitchFamily="34" charset="0"/>
                <a:cs typeface="Mangal" panose="02040503050203030202" pitchFamily="18" charset="0"/>
              </a:rPr>
              <a:t>Reliability and Analysis</a:t>
            </a:r>
            <a:br>
              <a:rPr lang="en-US" sz="1800" dirty="0">
                <a:effectLst/>
                <a:latin typeface="Calibri" panose="020F0502020204030204" pitchFamily="34" charset="0"/>
                <a:ea typeface="Calibri" panose="020F0502020204030204" pitchFamily="34" charset="0"/>
                <a:cs typeface="Mangal" panose="02040503050203030202" pitchFamily="18" charset="0"/>
              </a:rPr>
            </a:br>
            <a:endParaRPr lang="en-US" dirty="0"/>
          </a:p>
        </p:txBody>
      </p:sp>
      <p:graphicFrame>
        <p:nvGraphicFramePr>
          <p:cNvPr id="5" name="Content Placeholder 4">
            <a:extLst>
              <a:ext uri="{FF2B5EF4-FFF2-40B4-BE49-F238E27FC236}">
                <a16:creationId xmlns:a16="http://schemas.microsoft.com/office/drawing/2014/main" id="{39EB16B0-436E-7A00-A3F2-069F611E0617}"/>
              </a:ext>
            </a:extLst>
          </p:cNvPr>
          <p:cNvGraphicFramePr>
            <a:graphicFrameLocks noGrp="1"/>
          </p:cNvGraphicFramePr>
          <p:nvPr>
            <p:ph sz="half" idx="1"/>
            <p:extLst>
              <p:ext uri="{D42A27DB-BD31-4B8C-83A1-F6EECF244321}">
                <p14:modId xmlns:p14="http://schemas.microsoft.com/office/powerpoint/2010/main" val="538818185"/>
              </p:ext>
            </p:extLst>
          </p:nvPr>
        </p:nvGraphicFramePr>
        <p:xfrm>
          <a:off x="903112" y="2286000"/>
          <a:ext cx="4489150" cy="3122233"/>
        </p:xfrm>
        <a:graphic>
          <a:graphicData uri="http://schemas.openxmlformats.org/drawingml/2006/table">
            <a:tbl>
              <a:tblPr firstRow="1" firstCol="1" bandRow="1">
                <a:tableStyleId>{5C22544A-7EE6-4342-B048-85BDC9FD1C3A}</a:tableStyleId>
              </a:tblPr>
              <a:tblGrid>
                <a:gridCol w="2186948">
                  <a:extLst>
                    <a:ext uri="{9D8B030D-6E8A-4147-A177-3AD203B41FA5}">
                      <a16:colId xmlns:a16="http://schemas.microsoft.com/office/drawing/2014/main" val="265257414"/>
                    </a:ext>
                  </a:extLst>
                </a:gridCol>
                <a:gridCol w="2302202">
                  <a:extLst>
                    <a:ext uri="{9D8B030D-6E8A-4147-A177-3AD203B41FA5}">
                      <a16:colId xmlns:a16="http://schemas.microsoft.com/office/drawing/2014/main" val="2740376647"/>
                    </a:ext>
                  </a:extLst>
                </a:gridCol>
              </a:tblGrid>
              <a:tr h="346219">
                <a:tc>
                  <a:txBody>
                    <a:bodyPr/>
                    <a:lstStyle/>
                    <a:p>
                      <a:pPr marL="0" marR="0" algn="ctr">
                        <a:lnSpc>
                          <a:spcPct val="150000"/>
                        </a:lnSpc>
                        <a:spcBef>
                          <a:spcPts val="0"/>
                        </a:spcBef>
                        <a:spcAft>
                          <a:spcPts val="800"/>
                        </a:spcAft>
                      </a:pPr>
                      <a:r>
                        <a:rPr lang="en-US" sz="1200">
                          <a:effectLst/>
                          <a:latin typeface="Times New Roman" panose="02020603050405020304" pitchFamily="18" charset="0"/>
                          <a:cs typeface="Times New Roman" panose="02020603050405020304" pitchFamily="18" charset="0"/>
                        </a:rPr>
                        <a:t>Variable/Factors</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800"/>
                        </a:spcAft>
                      </a:pPr>
                      <a:r>
                        <a:rPr lang="en-US" sz="1200">
                          <a:effectLst/>
                          <a:latin typeface="Times New Roman" panose="02020603050405020304" pitchFamily="18" charset="0"/>
                          <a:cs typeface="Times New Roman" panose="02020603050405020304" pitchFamily="18" charset="0"/>
                        </a:rPr>
                        <a:t>Experts IT Industry (N=60)</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353545829"/>
                  </a:ext>
                </a:extLst>
              </a:tr>
              <a:tr h="352481">
                <a:tc>
                  <a:txBody>
                    <a:bodyPr/>
                    <a:lstStyle/>
                    <a:p>
                      <a:pPr marL="0" marR="0" algn="ctr">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 </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US" sz="1200">
                          <a:effectLst/>
                          <a:latin typeface="Times New Roman" panose="02020603050405020304" pitchFamily="18" charset="0"/>
                          <a:cs typeface="Times New Roman" panose="02020603050405020304" pitchFamily="18" charset="0"/>
                        </a:rPr>
                        <a:t>Cronbach Alpha</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30094566"/>
                  </a:ext>
                </a:extLst>
              </a:tr>
              <a:tr h="346219">
                <a:tc>
                  <a:txBody>
                    <a:bodyPr/>
                    <a:lstStyle/>
                    <a:p>
                      <a:pPr marL="0" marR="0" algn="ctr">
                        <a:lnSpc>
                          <a:spcPct val="150000"/>
                        </a:lnSpc>
                        <a:spcBef>
                          <a:spcPts val="0"/>
                        </a:spcBef>
                        <a:spcAft>
                          <a:spcPts val="800"/>
                        </a:spcAft>
                      </a:pPr>
                      <a:r>
                        <a:rPr lang="en-US" sz="1200">
                          <a:effectLst/>
                          <a:latin typeface="Times New Roman" panose="02020603050405020304" pitchFamily="18" charset="0"/>
                          <a:cs typeface="Times New Roman" panose="02020603050405020304" pitchFamily="18" charset="0"/>
                        </a:rPr>
                        <a:t>F1</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800"/>
                        </a:spcAft>
                      </a:pPr>
                      <a:r>
                        <a:rPr lang="en-US" sz="1200">
                          <a:effectLst/>
                          <a:latin typeface="Times New Roman" panose="02020603050405020304" pitchFamily="18" charset="0"/>
                          <a:cs typeface="Times New Roman" panose="02020603050405020304" pitchFamily="18" charset="0"/>
                        </a:rPr>
                        <a:t>0.9550</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148809195"/>
                  </a:ext>
                </a:extLst>
              </a:tr>
              <a:tr h="346219">
                <a:tc>
                  <a:txBody>
                    <a:bodyPr/>
                    <a:lstStyle/>
                    <a:p>
                      <a:pPr marL="0" marR="0" algn="ctr">
                        <a:lnSpc>
                          <a:spcPct val="150000"/>
                        </a:lnSpc>
                        <a:spcBef>
                          <a:spcPts val="0"/>
                        </a:spcBef>
                        <a:spcAft>
                          <a:spcPts val="800"/>
                        </a:spcAft>
                      </a:pPr>
                      <a:r>
                        <a:rPr lang="en-US" sz="1200">
                          <a:effectLst/>
                          <a:latin typeface="Times New Roman" panose="02020603050405020304" pitchFamily="18" charset="0"/>
                          <a:cs typeface="Times New Roman" panose="02020603050405020304" pitchFamily="18" charset="0"/>
                        </a:rPr>
                        <a:t>F2</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800"/>
                        </a:spcAft>
                      </a:pPr>
                      <a:r>
                        <a:rPr lang="en-US" sz="1200">
                          <a:effectLst/>
                          <a:latin typeface="Times New Roman" panose="02020603050405020304" pitchFamily="18" charset="0"/>
                          <a:cs typeface="Times New Roman" panose="02020603050405020304" pitchFamily="18" charset="0"/>
                        </a:rPr>
                        <a:t>0.9452</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534691841"/>
                  </a:ext>
                </a:extLst>
              </a:tr>
              <a:tr h="346219">
                <a:tc>
                  <a:txBody>
                    <a:bodyPr/>
                    <a:lstStyle/>
                    <a:p>
                      <a:pPr marL="0" marR="0" algn="ctr">
                        <a:lnSpc>
                          <a:spcPct val="150000"/>
                        </a:lnSpc>
                        <a:spcBef>
                          <a:spcPts val="0"/>
                        </a:spcBef>
                        <a:spcAft>
                          <a:spcPts val="800"/>
                        </a:spcAft>
                      </a:pPr>
                      <a:r>
                        <a:rPr lang="en-US" sz="1200">
                          <a:effectLst/>
                          <a:latin typeface="Times New Roman" panose="02020603050405020304" pitchFamily="18" charset="0"/>
                          <a:cs typeface="Times New Roman" panose="02020603050405020304" pitchFamily="18" charset="0"/>
                        </a:rPr>
                        <a:t>F3</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800"/>
                        </a:spcAft>
                      </a:pPr>
                      <a:r>
                        <a:rPr lang="en-US" sz="1200">
                          <a:effectLst/>
                          <a:latin typeface="Times New Roman" panose="02020603050405020304" pitchFamily="18" charset="0"/>
                          <a:cs typeface="Times New Roman" panose="02020603050405020304" pitchFamily="18" charset="0"/>
                        </a:rPr>
                        <a:t>0.9360</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287017701"/>
                  </a:ext>
                </a:extLst>
              </a:tr>
              <a:tr h="346219">
                <a:tc>
                  <a:txBody>
                    <a:bodyPr/>
                    <a:lstStyle/>
                    <a:p>
                      <a:pPr marL="0" marR="0" algn="ctr">
                        <a:lnSpc>
                          <a:spcPct val="150000"/>
                        </a:lnSpc>
                        <a:spcBef>
                          <a:spcPts val="0"/>
                        </a:spcBef>
                        <a:spcAft>
                          <a:spcPts val="800"/>
                        </a:spcAft>
                      </a:pPr>
                      <a:r>
                        <a:rPr lang="en-US" sz="1200">
                          <a:effectLst/>
                          <a:latin typeface="Times New Roman" panose="02020603050405020304" pitchFamily="18" charset="0"/>
                          <a:cs typeface="Times New Roman" panose="02020603050405020304" pitchFamily="18" charset="0"/>
                        </a:rPr>
                        <a:t>F4</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800"/>
                        </a:spcAft>
                      </a:pPr>
                      <a:r>
                        <a:rPr lang="en-US" sz="1200">
                          <a:effectLst/>
                          <a:latin typeface="Times New Roman" panose="02020603050405020304" pitchFamily="18" charset="0"/>
                          <a:cs typeface="Times New Roman" panose="02020603050405020304" pitchFamily="18" charset="0"/>
                        </a:rPr>
                        <a:t>0.8763</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278532379"/>
                  </a:ext>
                </a:extLst>
              </a:tr>
              <a:tr h="346219">
                <a:tc>
                  <a:txBody>
                    <a:bodyPr/>
                    <a:lstStyle/>
                    <a:p>
                      <a:pPr marL="0" marR="0" algn="ctr">
                        <a:lnSpc>
                          <a:spcPct val="150000"/>
                        </a:lnSpc>
                        <a:spcBef>
                          <a:spcPts val="0"/>
                        </a:spcBef>
                        <a:spcAft>
                          <a:spcPts val="800"/>
                        </a:spcAft>
                      </a:pPr>
                      <a:r>
                        <a:rPr lang="en-US" sz="1200">
                          <a:effectLst/>
                          <a:latin typeface="Times New Roman" panose="02020603050405020304" pitchFamily="18" charset="0"/>
                          <a:cs typeface="Times New Roman" panose="02020603050405020304" pitchFamily="18" charset="0"/>
                        </a:rPr>
                        <a:t>F5</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800"/>
                        </a:spcAft>
                      </a:pPr>
                      <a:r>
                        <a:rPr lang="en-US" sz="1200">
                          <a:effectLst/>
                          <a:latin typeface="Times New Roman" panose="02020603050405020304" pitchFamily="18" charset="0"/>
                          <a:cs typeface="Times New Roman" panose="02020603050405020304" pitchFamily="18" charset="0"/>
                        </a:rPr>
                        <a:t>0.8590</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498028459"/>
                  </a:ext>
                </a:extLst>
              </a:tr>
              <a:tr h="346219">
                <a:tc>
                  <a:txBody>
                    <a:bodyPr/>
                    <a:lstStyle/>
                    <a:p>
                      <a:pPr marL="0" marR="0" algn="ctr">
                        <a:lnSpc>
                          <a:spcPct val="150000"/>
                        </a:lnSpc>
                        <a:spcBef>
                          <a:spcPts val="0"/>
                        </a:spcBef>
                        <a:spcAft>
                          <a:spcPts val="800"/>
                        </a:spcAft>
                      </a:pPr>
                      <a:r>
                        <a:rPr lang="en-US" sz="1200">
                          <a:effectLst/>
                          <a:latin typeface="Times New Roman" panose="02020603050405020304" pitchFamily="18" charset="0"/>
                          <a:cs typeface="Times New Roman" panose="02020603050405020304" pitchFamily="18" charset="0"/>
                        </a:rPr>
                        <a:t>F6</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800"/>
                        </a:spcAft>
                      </a:pPr>
                      <a:r>
                        <a:rPr lang="en-US" sz="1200">
                          <a:effectLst/>
                          <a:latin typeface="Times New Roman" panose="02020603050405020304" pitchFamily="18" charset="0"/>
                          <a:cs typeface="Times New Roman" panose="02020603050405020304" pitchFamily="18" charset="0"/>
                        </a:rPr>
                        <a:t>0.8565</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576933268"/>
                  </a:ext>
                </a:extLst>
              </a:tr>
              <a:tr h="346219">
                <a:tc>
                  <a:txBody>
                    <a:bodyPr/>
                    <a:lstStyle/>
                    <a:p>
                      <a:pPr marL="0" marR="0" algn="ctr">
                        <a:lnSpc>
                          <a:spcPct val="150000"/>
                        </a:lnSpc>
                        <a:spcBef>
                          <a:spcPts val="0"/>
                        </a:spcBef>
                        <a:spcAft>
                          <a:spcPts val="800"/>
                        </a:spcAft>
                      </a:pPr>
                      <a:r>
                        <a:rPr lang="en-US" sz="1200">
                          <a:effectLst/>
                          <a:latin typeface="Times New Roman" panose="02020603050405020304" pitchFamily="18" charset="0"/>
                          <a:cs typeface="Times New Roman" panose="02020603050405020304" pitchFamily="18" charset="0"/>
                        </a:rPr>
                        <a:t>F7</a:t>
                      </a:r>
                      <a:endParaRPr lang="en-US"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800"/>
                        </a:spcAft>
                      </a:pPr>
                      <a:r>
                        <a:rPr lang="en-US" sz="1200" dirty="0">
                          <a:effectLst/>
                          <a:latin typeface="Times New Roman" panose="02020603050405020304" pitchFamily="18" charset="0"/>
                          <a:cs typeface="Times New Roman" panose="02020603050405020304" pitchFamily="18" charset="0"/>
                        </a:rPr>
                        <a:t>0.8461</a:t>
                      </a:r>
                      <a:endParaRPr lang="en-US"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212518446"/>
                  </a:ext>
                </a:extLst>
              </a:tr>
            </a:tbl>
          </a:graphicData>
        </a:graphic>
      </p:graphicFrame>
      <p:graphicFrame>
        <p:nvGraphicFramePr>
          <p:cNvPr id="6" name="Content Placeholder 5">
            <a:extLst>
              <a:ext uri="{FF2B5EF4-FFF2-40B4-BE49-F238E27FC236}">
                <a16:creationId xmlns:a16="http://schemas.microsoft.com/office/drawing/2014/main" id="{4CA36CDA-89FD-47CC-890A-32BF0DD29514}"/>
              </a:ext>
            </a:extLst>
          </p:cNvPr>
          <p:cNvGraphicFramePr>
            <a:graphicFrameLocks noGrp="1"/>
          </p:cNvGraphicFramePr>
          <p:nvPr>
            <p:ph sz="half" idx="2"/>
          </p:nvPr>
        </p:nvGraphicFramePr>
        <p:xfrm>
          <a:off x="5989638" y="2286000"/>
          <a:ext cx="4754562" cy="402272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2472841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A64EA2-CBDC-6705-DC3F-A0649CE14826}"/>
              </a:ext>
            </a:extLst>
          </p:cNvPr>
          <p:cNvSpPr>
            <a:spLocks noGrp="1"/>
          </p:cNvSpPr>
          <p:nvPr>
            <p:ph type="title"/>
          </p:nvPr>
        </p:nvSpPr>
        <p:spPr/>
        <p:txBody>
          <a:bodyPr/>
          <a:lstStyle/>
          <a:p>
            <a:pPr algn="ctr"/>
            <a:r>
              <a:rPr lang="en-GB" sz="3200" b="1" cap="none" dirty="0">
                <a:effectLst/>
                <a:latin typeface="Times New Roman" panose="02020603050405020304" pitchFamily="18" charset="0"/>
                <a:ea typeface="Calibri" panose="020F0502020204030204" pitchFamily="34" charset="0"/>
                <a:cs typeface="Mangal" panose="02040503050203030202" pitchFamily="18" charset="0"/>
              </a:rPr>
              <a:t>CONCLUSION</a:t>
            </a:r>
            <a:br>
              <a:rPr lang="en-US" sz="1800" dirty="0">
                <a:effectLst/>
                <a:latin typeface="Calibri" panose="020F0502020204030204" pitchFamily="34" charset="0"/>
                <a:ea typeface="Calibri" panose="020F0502020204030204" pitchFamily="34" charset="0"/>
                <a:cs typeface="Mangal" panose="02040503050203030202" pitchFamily="18" charset="0"/>
              </a:rPr>
            </a:br>
            <a:endParaRPr lang="en-US" dirty="0"/>
          </a:p>
        </p:txBody>
      </p:sp>
      <p:sp>
        <p:nvSpPr>
          <p:cNvPr id="3" name="Content Placeholder 2">
            <a:extLst>
              <a:ext uri="{FF2B5EF4-FFF2-40B4-BE49-F238E27FC236}">
                <a16:creationId xmlns:a16="http://schemas.microsoft.com/office/drawing/2014/main" id="{5030E7E0-DCA5-E862-6976-BCB1D9DCE1E4}"/>
              </a:ext>
            </a:extLst>
          </p:cNvPr>
          <p:cNvSpPr>
            <a:spLocks noGrp="1"/>
          </p:cNvSpPr>
          <p:nvPr>
            <p:ph idx="1"/>
          </p:nvPr>
        </p:nvSpPr>
        <p:spPr>
          <a:xfrm>
            <a:off x="191912" y="1636889"/>
            <a:ext cx="11751732" cy="5000978"/>
          </a:xfrm>
        </p:spPr>
        <p:txBody>
          <a:bodyPr>
            <a:normAutofit fontScale="92500" lnSpcReduction="10000"/>
          </a:bodyPr>
          <a:lstStyle/>
          <a:p>
            <a:pPr algn="just">
              <a:lnSpc>
                <a:spcPct val="150000"/>
              </a:lnSpc>
              <a:buFont typeface="Wingdings" panose="05000000000000000000" pitchFamily="2" charset="2"/>
              <a:buChar char="q"/>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The research on the changing face of cybersecurity in cloud computing and IoT was presented. The integration of case studies, expert interviews, and data from questionnaires evidenced that security breaches have mounted over the last decade and underlined what crucial role advanced technologies play in responding to these challenges. </a:t>
            </a:r>
          </a:p>
          <a:p>
            <a:pPr algn="just">
              <a:lnSpc>
                <a:spcPct val="150000"/>
              </a:lnSpc>
              <a:buFont typeface="Wingdings" panose="05000000000000000000" pitchFamily="2" charset="2"/>
              <a:buChar char="q"/>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The findings indicate that even as traditional security measures remain a must-have, emerging technologies like ML and DL are increasingly being leveraged to further improve threat detection and mitigation. </a:t>
            </a:r>
          </a:p>
          <a:p>
            <a:pPr algn="just">
              <a:lnSpc>
                <a:spcPct val="150000"/>
              </a:lnSpc>
              <a:buFont typeface="Wingdings" panose="05000000000000000000" pitchFamily="2" charset="2"/>
              <a:buChar char="q"/>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Privacy, security, and trust remain some of the most paramount issues, and a considerable portion of the respondents emphasized the need for holistic and adaptive security solutions. </a:t>
            </a:r>
          </a:p>
          <a:p>
            <a:pPr algn="just">
              <a:lnSpc>
                <a:spcPct val="150000"/>
              </a:lnSpc>
              <a:buFont typeface="Wingdings" panose="05000000000000000000" pitchFamily="2" charset="2"/>
              <a:buChar char="q"/>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This research also emphasizes the need for good security practice on all the layers within an infrastructure of an organization, including a third-party vendor management strategy, as extrapolated through the case study of the Target data breach. </a:t>
            </a:r>
          </a:p>
          <a:p>
            <a:pPr algn="just">
              <a:lnSpc>
                <a:spcPct val="150000"/>
              </a:lnSpc>
              <a:buFont typeface="Wingdings" panose="05000000000000000000" pitchFamily="2" charset="2"/>
              <a:buChar char="q"/>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The results of expert interviews confirm that the security landscape is rapidly changing due to new challenges from advanced technology integration with complex multi-cloud environments.</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6594063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CD9727-99FD-A812-9C7E-C17D067838ED}"/>
              </a:ext>
            </a:extLst>
          </p:cNvPr>
          <p:cNvSpPr>
            <a:spLocks noGrp="1"/>
          </p:cNvSpPr>
          <p:nvPr>
            <p:ph type="title"/>
          </p:nvPr>
        </p:nvSpPr>
        <p:spPr/>
        <p:txBody>
          <a:bodyPr>
            <a:normAutofit/>
          </a:bodyPr>
          <a:lstStyle/>
          <a:p>
            <a:pPr algn="ctr"/>
            <a:r>
              <a:rPr lang="en-US" sz="3200" b="1" dirty="0">
                <a:latin typeface="Times New Roman" panose="02020603050405020304" pitchFamily="18" charset="0"/>
                <a:cs typeface="Times New Roman" panose="02020603050405020304" pitchFamily="18" charset="0"/>
              </a:rPr>
              <a:t>Suggestions for Future Research</a:t>
            </a:r>
          </a:p>
        </p:txBody>
      </p:sp>
      <p:sp>
        <p:nvSpPr>
          <p:cNvPr id="3" name="Content Placeholder 2">
            <a:extLst>
              <a:ext uri="{FF2B5EF4-FFF2-40B4-BE49-F238E27FC236}">
                <a16:creationId xmlns:a16="http://schemas.microsoft.com/office/drawing/2014/main" id="{13ECC773-E8E4-11D8-E3A4-F8EF338A1EA8}"/>
              </a:ext>
            </a:extLst>
          </p:cNvPr>
          <p:cNvSpPr>
            <a:spLocks noGrp="1"/>
          </p:cNvSpPr>
          <p:nvPr>
            <p:ph idx="1"/>
          </p:nvPr>
        </p:nvSpPr>
        <p:spPr>
          <a:xfrm>
            <a:off x="304800" y="1840089"/>
            <a:ext cx="11593689" cy="4469271"/>
          </a:xfrm>
        </p:spPr>
        <p:txBody>
          <a:bodyPr>
            <a:normAutofit/>
          </a:bodyPr>
          <a:lstStyle/>
          <a:p>
            <a:pPr marL="342900" marR="0" lvl="0" indent="-342900" algn="just">
              <a:lnSpc>
                <a:spcPct val="150000"/>
              </a:lnSpc>
              <a:spcBef>
                <a:spcPts val="0"/>
              </a:spcBef>
              <a:spcAft>
                <a:spcPts val="800"/>
              </a:spcAft>
              <a:buFont typeface="+mj-lt"/>
              <a:buAutoNum type="arabicPeriod"/>
              <a:tabLst>
                <a:tab pos="457200" algn="l"/>
              </a:tabLst>
            </a:pPr>
            <a:r>
              <a:rPr lang="en-IN" sz="1800" b="1" dirty="0">
                <a:effectLst/>
                <a:latin typeface="Times New Roman" panose="02020603050405020304" pitchFamily="18" charset="0"/>
                <a:ea typeface="Calibri" panose="020F0502020204030204" pitchFamily="34" charset="0"/>
                <a:cs typeface="Mangal" panose="02040503050203030202" pitchFamily="18" charset="0"/>
              </a:rPr>
              <a:t>Artificial Intelligence:</a:t>
            </a:r>
            <a:r>
              <a:rPr lang="en-IN" sz="1800" dirty="0">
                <a:effectLst/>
                <a:latin typeface="Times New Roman" panose="02020603050405020304" pitchFamily="18" charset="0"/>
                <a:ea typeface="Calibri" panose="020F0502020204030204" pitchFamily="34" charset="0"/>
                <a:cs typeface="Mangal" panose="02040503050203030202" pitchFamily="18" charset="0"/>
              </a:rPr>
              <a:t> Future research will be on cybersecurity measures using AI. It is believed that AI will be a game-changer in threat detection due to predictive analytics and follow-on automated responses. Specific research might aim at how AI can identify pattern anomalies that define potential security threats, reduce false positives, and accelerate incident response times. </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800"/>
              </a:spcAft>
              <a:buFont typeface="+mj-lt"/>
              <a:buAutoNum type="arabicPeriod"/>
              <a:tabLst>
                <a:tab pos="457200" algn="l"/>
              </a:tabLst>
            </a:pPr>
            <a:r>
              <a:rPr lang="en-IN" sz="1800" b="1" dirty="0">
                <a:effectLst/>
                <a:latin typeface="Times New Roman" panose="02020603050405020304" pitchFamily="18" charset="0"/>
                <a:ea typeface="Calibri" panose="020F0502020204030204" pitchFamily="34" charset="0"/>
                <a:cs typeface="Mangal" panose="02040503050203030202" pitchFamily="18" charset="0"/>
              </a:rPr>
              <a:t>Real-Time Monitoring:</a:t>
            </a:r>
            <a:r>
              <a:rPr lang="en-IN" sz="1800" dirty="0">
                <a:effectLst/>
                <a:latin typeface="Times New Roman" panose="02020603050405020304" pitchFamily="18" charset="0"/>
                <a:ea typeface="Calibri" panose="020F0502020204030204" pitchFamily="34" charset="0"/>
                <a:cs typeface="Mangal" panose="02040503050203030202" pitchFamily="18" charset="0"/>
              </a:rPr>
              <a:t> In particular, is real-time monitoring, in the face of the continuingly growing complexity of cyber threats. The development and testing of such systems using real-time analysis of network traffic, user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behavior</a:t>
            </a:r>
            <a:r>
              <a:rPr lang="en-IN" sz="1800" dirty="0">
                <a:effectLst/>
                <a:latin typeface="Times New Roman" panose="02020603050405020304" pitchFamily="18" charset="0"/>
                <a:ea typeface="Calibri" panose="020F0502020204030204" pitchFamily="34" charset="0"/>
                <a:cs typeface="Mangal" panose="02040503050203030202" pitchFamily="18" charset="0"/>
              </a:rPr>
              <a:t>, and system anomalies are what further research may focus on. </a:t>
            </a:r>
          </a:p>
          <a:p>
            <a:pPr marL="342900" marR="0" lvl="0" indent="-342900" algn="just">
              <a:lnSpc>
                <a:spcPct val="150000"/>
              </a:lnSpc>
              <a:spcBef>
                <a:spcPts val="0"/>
              </a:spcBef>
              <a:spcAft>
                <a:spcPts val="800"/>
              </a:spcAft>
              <a:buFont typeface="+mj-lt"/>
              <a:buAutoNum type="arabicPeriod"/>
              <a:tabLst>
                <a:tab pos="457200" algn="l"/>
              </a:tabLst>
            </a:pPr>
            <a:r>
              <a:rPr lang="en-IN" sz="1800" b="1" dirty="0">
                <a:effectLst/>
                <a:latin typeface="Times New Roman" panose="02020603050405020304" pitchFamily="18" charset="0"/>
                <a:ea typeface="Calibri" panose="020F0502020204030204" pitchFamily="34" charset="0"/>
              </a:rPr>
              <a:t>Blockchain technology:</a:t>
            </a:r>
            <a:r>
              <a:rPr lang="en-IN" sz="1800" dirty="0">
                <a:effectLst/>
                <a:latin typeface="Times New Roman" panose="02020603050405020304" pitchFamily="18" charset="0"/>
                <a:ea typeface="Calibri" panose="020F0502020204030204" pitchFamily="34" charset="0"/>
              </a:rPr>
              <a:t> It is a very recent domain of interest and promise that could lead to increased security and, in some instances, also transparency. </a:t>
            </a:r>
            <a:endParaRPr lang="en-US" dirty="0"/>
          </a:p>
        </p:txBody>
      </p:sp>
    </p:spTree>
    <p:extLst>
      <p:ext uri="{BB962C8B-B14F-4D97-AF65-F5344CB8AC3E}">
        <p14:creationId xmlns:p14="http://schemas.microsoft.com/office/powerpoint/2010/main" val="26328282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AC811F-D96E-B144-AEAA-8056A6521DD7}"/>
              </a:ext>
            </a:extLst>
          </p:cNvPr>
          <p:cNvSpPr>
            <a:spLocks noGrp="1"/>
          </p:cNvSpPr>
          <p:nvPr>
            <p:ph type="title"/>
          </p:nvPr>
        </p:nvSpPr>
        <p:spPr>
          <a:xfrm>
            <a:off x="1024128" y="585216"/>
            <a:ext cx="9720072" cy="938784"/>
          </a:xfrm>
        </p:spPr>
        <p:txBody>
          <a:bodyPr>
            <a:normAutofit/>
          </a:bodyPr>
          <a:lstStyle/>
          <a:p>
            <a:pPr algn="ctr"/>
            <a:r>
              <a:rPr lang="en-GB" sz="3200" b="1" cap="none" dirty="0">
                <a:effectLst/>
                <a:latin typeface="Times New Roman" panose="02020603050405020304" pitchFamily="18" charset="0"/>
                <a:ea typeface="Calibri" panose="020F0502020204030204" pitchFamily="34" charset="0"/>
                <a:cs typeface="Mangal" panose="02040503050203030202" pitchFamily="18" charset="0"/>
              </a:rPr>
              <a:t>REFERENCES</a:t>
            </a:r>
            <a:endParaRPr lang="en-US" dirty="0"/>
          </a:p>
        </p:txBody>
      </p:sp>
      <p:sp>
        <p:nvSpPr>
          <p:cNvPr id="3" name="Content Placeholder 2">
            <a:extLst>
              <a:ext uri="{FF2B5EF4-FFF2-40B4-BE49-F238E27FC236}">
                <a16:creationId xmlns:a16="http://schemas.microsoft.com/office/drawing/2014/main" id="{6A2F8D29-5FE1-E5E4-790F-B3341B23F765}"/>
              </a:ext>
            </a:extLst>
          </p:cNvPr>
          <p:cNvSpPr>
            <a:spLocks noGrp="1"/>
          </p:cNvSpPr>
          <p:nvPr>
            <p:ph idx="1"/>
          </p:nvPr>
        </p:nvSpPr>
        <p:spPr>
          <a:xfrm>
            <a:off x="383822" y="1704622"/>
            <a:ext cx="11672711" cy="4604738"/>
          </a:xfrm>
        </p:spPr>
        <p:txBody>
          <a:bodyPr>
            <a:normAutofit fontScale="92500" lnSpcReduction="10000"/>
          </a:bodyPr>
          <a:lstStyle/>
          <a:p>
            <a:pPr marL="342900" marR="0" lvl="0" indent="-342900" algn="just">
              <a:lnSpc>
                <a:spcPct val="160000"/>
              </a:lnSpc>
              <a:spcBef>
                <a:spcPts val="0"/>
              </a:spcBef>
              <a:spcAft>
                <a:spcPts val="800"/>
              </a:spcAft>
              <a:buFont typeface="+mj-lt"/>
              <a:buAutoNum type="arabicPeriod"/>
            </a:pPr>
            <a:r>
              <a:rPr lang="en-GB" sz="1800" dirty="0">
                <a:effectLst/>
                <a:latin typeface="Times New Roman" panose="02020603050405020304" pitchFamily="18" charset="0"/>
                <a:ea typeface="Calibri" panose="020F0502020204030204" pitchFamily="34" charset="0"/>
                <a:cs typeface="Mangal" panose="02040503050203030202" pitchFamily="18" charset="0"/>
              </a:rPr>
              <a:t>A. </a:t>
            </a:r>
            <a:r>
              <a:rPr lang="en-GB" sz="1800" dirty="0" err="1">
                <a:effectLst/>
                <a:latin typeface="Times New Roman" panose="02020603050405020304" pitchFamily="18" charset="0"/>
                <a:ea typeface="Calibri" panose="020F0502020204030204" pitchFamily="34" charset="0"/>
                <a:cs typeface="Mangal" panose="02040503050203030202" pitchFamily="18" charset="0"/>
              </a:rPr>
              <a:t>Aldweesh</a:t>
            </a:r>
            <a:r>
              <a:rPr lang="en-GB" sz="1800" dirty="0">
                <a:effectLst/>
                <a:latin typeface="Times New Roman" panose="02020603050405020304" pitchFamily="18" charset="0"/>
                <a:ea typeface="Calibri" panose="020F0502020204030204" pitchFamily="34" charset="0"/>
                <a:cs typeface="Mangal" panose="02040503050203030202" pitchFamily="18" charset="0"/>
              </a:rPr>
              <a:t>, A. Al-</a:t>
            </a:r>
            <a:r>
              <a:rPr lang="en-GB" sz="1800" dirty="0" err="1">
                <a:effectLst/>
                <a:latin typeface="Times New Roman" panose="02020603050405020304" pitchFamily="18" charset="0"/>
                <a:ea typeface="Calibri" panose="020F0502020204030204" pitchFamily="34" charset="0"/>
                <a:cs typeface="Mangal" panose="02040503050203030202" pitchFamily="18" charset="0"/>
              </a:rPr>
              <a:t>Qerem</a:t>
            </a:r>
            <a:r>
              <a:rPr lang="en-GB" sz="1800" dirty="0">
                <a:effectLst/>
                <a:latin typeface="Times New Roman" panose="02020603050405020304" pitchFamily="18" charset="0"/>
                <a:ea typeface="Calibri" panose="020F0502020204030204" pitchFamily="34" charset="0"/>
                <a:cs typeface="Mangal" panose="02040503050203030202" pitchFamily="18" charset="0"/>
              </a:rPr>
              <a:t>, and A. Y. Al </a:t>
            </a:r>
            <a:r>
              <a:rPr lang="en-GB" sz="1800" dirty="0" err="1">
                <a:effectLst/>
                <a:latin typeface="Times New Roman" panose="02020603050405020304" pitchFamily="18" charset="0"/>
                <a:ea typeface="Calibri" panose="020F0502020204030204" pitchFamily="34" charset="0"/>
                <a:cs typeface="Mangal" panose="02040503050203030202" pitchFamily="18" charset="0"/>
              </a:rPr>
              <a:t>Maqousi</a:t>
            </a:r>
            <a:r>
              <a:rPr lang="en-GB" sz="1800" dirty="0">
                <a:effectLst/>
                <a:latin typeface="Times New Roman" panose="02020603050405020304" pitchFamily="18" charset="0"/>
                <a:ea typeface="Calibri" panose="020F0502020204030204" pitchFamily="34" charset="0"/>
                <a:cs typeface="Mangal" panose="02040503050203030202" pitchFamily="18" charset="0"/>
              </a:rPr>
              <a:t>, "Cryptographic Protocols for Internet of Things," in Innovations in Modern Cryptography, 2024, pp. 431.</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60000"/>
              </a:lnSpc>
              <a:spcBef>
                <a:spcPts val="0"/>
              </a:spcBef>
              <a:spcAft>
                <a:spcPts val="800"/>
              </a:spcAft>
              <a:buFont typeface="+mj-lt"/>
              <a:buAutoNum type="arabicPeriod"/>
            </a:pPr>
            <a:r>
              <a:rPr lang="en-GB" sz="1800" dirty="0">
                <a:effectLst/>
                <a:latin typeface="Times New Roman" panose="02020603050405020304" pitchFamily="18" charset="0"/>
                <a:ea typeface="Calibri" panose="020F0502020204030204" pitchFamily="34" charset="0"/>
                <a:cs typeface="Mangal" panose="02040503050203030202" pitchFamily="18" charset="0"/>
              </a:rPr>
              <a:t>J. B. Dinesh and J. S. Murthy, "</a:t>
            </a:r>
            <a:r>
              <a:rPr lang="en-GB" sz="1800" dirty="0" err="1">
                <a:effectLst/>
                <a:latin typeface="Times New Roman" panose="02020603050405020304" pitchFamily="18" charset="0"/>
                <a:ea typeface="Calibri" panose="020F0502020204030204" pitchFamily="34" charset="0"/>
                <a:cs typeface="Mangal" panose="02040503050203030202" pitchFamily="18" charset="0"/>
              </a:rPr>
              <a:t>CloudGuardian</a:t>
            </a:r>
            <a:r>
              <a:rPr lang="en-GB" sz="1800" dirty="0">
                <a:effectLst/>
                <a:latin typeface="Times New Roman" panose="02020603050405020304" pitchFamily="18" charset="0"/>
                <a:ea typeface="Calibri" panose="020F0502020204030204" pitchFamily="34" charset="0"/>
                <a:cs typeface="Mangal" panose="02040503050203030202" pitchFamily="18" charset="0"/>
              </a:rPr>
              <a:t>: Safeguarding the Internet of Things (IoT)–Navigating Security Frontiers in Cloud-Connected Ecosystems," in Cloud Security, Chapman and Hall/CRC, 2024, pp. 263-274.</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60000"/>
              </a:lnSpc>
              <a:spcBef>
                <a:spcPts val="0"/>
              </a:spcBef>
              <a:spcAft>
                <a:spcPts val="800"/>
              </a:spcAft>
              <a:buFont typeface="+mj-lt"/>
              <a:buAutoNum type="arabicPeriod"/>
            </a:pPr>
            <a:r>
              <a:rPr lang="en-GB" sz="1800" dirty="0">
                <a:effectLst/>
                <a:latin typeface="Times New Roman" panose="02020603050405020304" pitchFamily="18" charset="0"/>
                <a:ea typeface="Calibri" panose="020F0502020204030204" pitchFamily="34" charset="0"/>
                <a:cs typeface="Mangal" panose="02040503050203030202" pitchFamily="18" charset="0"/>
              </a:rPr>
              <a:t>F. </a:t>
            </a:r>
            <a:r>
              <a:rPr lang="en-GB" sz="1800" dirty="0" err="1">
                <a:effectLst/>
                <a:latin typeface="Times New Roman" panose="02020603050405020304" pitchFamily="18" charset="0"/>
                <a:ea typeface="Calibri" panose="020F0502020204030204" pitchFamily="34" charset="0"/>
                <a:cs typeface="Mangal" panose="02040503050203030202" pitchFamily="18" charset="0"/>
              </a:rPr>
              <a:t>Firouzi</a:t>
            </a:r>
            <a:r>
              <a:rPr lang="en-GB" sz="1800" dirty="0">
                <a:effectLst/>
                <a:latin typeface="Times New Roman" panose="02020603050405020304" pitchFamily="18" charset="0"/>
                <a:ea typeface="Calibri" panose="020F0502020204030204" pitchFamily="34" charset="0"/>
                <a:cs typeface="Mangal" panose="02040503050203030202" pitchFamily="18" charset="0"/>
              </a:rPr>
              <a:t>, B. Farahani, and A. </a:t>
            </a:r>
            <a:r>
              <a:rPr lang="en-GB" sz="1800" dirty="0" err="1">
                <a:effectLst/>
                <a:latin typeface="Times New Roman" panose="02020603050405020304" pitchFamily="18" charset="0"/>
                <a:ea typeface="Calibri" panose="020F0502020204030204" pitchFamily="34" charset="0"/>
                <a:cs typeface="Mangal" panose="02040503050203030202" pitchFamily="18" charset="0"/>
              </a:rPr>
              <a:t>Marinšek</a:t>
            </a:r>
            <a:r>
              <a:rPr lang="en-GB" sz="1800" dirty="0">
                <a:effectLst/>
                <a:latin typeface="Times New Roman" panose="02020603050405020304" pitchFamily="18" charset="0"/>
                <a:ea typeface="Calibri" panose="020F0502020204030204" pitchFamily="34" charset="0"/>
                <a:cs typeface="Mangal" panose="02040503050203030202" pitchFamily="18" charset="0"/>
              </a:rPr>
              <a:t>, "The convergence and interplay of edge, fog, and cloud in the AI-driven Internet of Things (IoT)," Information Systems, vol. 107, pp. 101840, 2022.</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60000"/>
              </a:lnSpc>
              <a:spcBef>
                <a:spcPts val="0"/>
              </a:spcBef>
              <a:spcAft>
                <a:spcPts val="800"/>
              </a:spcAft>
              <a:buFont typeface="+mj-lt"/>
              <a:buAutoNum type="arabicPeriod"/>
            </a:pPr>
            <a:r>
              <a:rPr lang="en-GB" sz="1800" dirty="0">
                <a:effectLst/>
                <a:latin typeface="Times New Roman" panose="02020603050405020304" pitchFamily="18" charset="0"/>
                <a:ea typeface="Calibri" panose="020F0502020204030204" pitchFamily="34" charset="0"/>
                <a:cs typeface="Mangal" panose="02040503050203030202" pitchFamily="18" charset="0"/>
              </a:rPr>
              <a:t>K. </a:t>
            </a:r>
            <a:r>
              <a:rPr lang="en-GB" sz="1800" dirty="0" err="1">
                <a:effectLst/>
                <a:latin typeface="Times New Roman" panose="02020603050405020304" pitchFamily="18" charset="0"/>
                <a:ea typeface="Calibri" panose="020F0502020204030204" pitchFamily="34" charset="0"/>
                <a:cs typeface="Mangal" panose="02040503050203030202" pitchFamily="18" charset="0"/>
              </a:rPr>
              <a:t>Gaiova</a:t>
            </a:r>
            <a:r>
              <a:rPr lang="en-GB" sz="1800" dirty="0">
                <a:effectLst/>
                <a:latin typeface="Times New Roman" panose="02020603050405020304" pitchFamily="18" charset="0"/>
                <a:ea typeface="Calibri" panose="020F0502020204030204" pitchFamily="34" charset="0"/>
                <a:cs typeface="Mangal" panose="02040503050203030202" pitchFamily="18" charset="0"/>
              </a:rPr>
              <a:t>, M. </a:t>
            </a:r>
            <a:r>
              <a:rPr lang="en-GB" sz="1800" dirty="0" err="1">
                <a:effectLst/>
                <a:latin typeface="Times New Roman" panose="02020603050405020304" pitchFamily="18" charset="0"/>
                <a:ea typeface="Calibri" panose="020F0502020204030204" pitchFamily="34" charset="0"/>
                <a:cs typeface="Mangal" panose="02040503050203030202" pitchFamily="18" charset="0"/>
              </a:rPr>
              <a:t>Prauzek</a:t>
            </a:r>
            <a:r>
              <a:rPr lang="en-GB" sz="1800" dirty="0">
                <a:effectLst/>
                <a:latin typeface="Times New Roman" panose="02020603050405020304" pitchFamily="18" charset="0"/>
                <a:ea typeface="Calibri" panose="020F0502020204030204" pitchFamily="34" charset="0"/>
                <a:cs typeface="Mangal" panose="02040503050203030202" pitchFamily="18" charset="0"/>
              </a:rPr>
              <a:t>, J. </a:t>
            </a:r>
            <a:r>
              <a:rPr lang="en-GB" sz="1800" dirty="0" err="1">
                <a:effectLst/>
                <a:latin typeface="Times New Roman" panose="02020603050405020304" pitchFamily="18" charset="0"/>
                <a:ea typeface="Calibri" panose="020F0502020204030204" pitchFamily="34" charset="0"/>
                <a:cs typeface="Mangal" panose="02040503050203030202" pitchFamily="18" charset="0"/>
              </a:rPr>
              <a:t>Konecny</a:t>
            </a:r>
            <a:r>
              <a:rPr lang="en-GB" sz="1800" dirty="0">
                <a:effectLst/>
                <a:latin typeface="Times New Roman" panose="02020603050405020304" pitchFamily="18" charset="0"/>
                <a:ea typeface="Calibri" panose="020F0502020204030204" pitchFamily="34" charset="0"/>
                <a:cs typeface="Mangal" panose="02040503050203030202" pitchFamily="18" charset="0"/>
              </a:rPr>
              <a:t>, and M. </a:t>
            </a:r>
            <a:r>
              <a:rPr lang="en-GB" sz="1800" dirty="0" err="1">
                <a:effectLst/>
                <a:latin typeface="Times New Roman" panose="02020603050405020304" pitchFamily="18" charset="0"/>
                <a:ea typeface="Calibri" panose="020F0502020204030204" pitchFamily="34" charset="0"/>
                <a:cs typeface="Mangal" panose="02040503050203030202" pitchFamily="18" charset="0"/>
              </a:rPr>
              <a:t>Borova</a:t>
            </a:r>
            <a:r>
              <a:rPr lang="en-GB" sz="1800" dirty="0">
                <a:effectLst/>
                <a:latin typeface="Times New Roman" panose="02020603050405020304" pitchFamily="18" charset="0"/>
                <a:ea typeface="Calibri" panose="020F0502020204030204" pitchFamily="34" charset="0"/>
                <a:cs typeface="Mangal" panose="02040503050203030202" pitchFamily="18" charset="0"/>
              </a:rPr>
              <a:t>, "A concept for a cloud-driven controller for wireless sensors in IoT devices," IFAC-</a:t>
            </a:r>
            <a:r>
              <a:rPr lang="en-GB" sz="1800" dirty="0" err="1">
                <a:effectLst/>
                <a:latin typeface="Times New Roman" panose="02020603050405020304" pitchFamily="18" charset="0"/>
                <a:ea typeface="Calibri" panose="020F0502020204030204" pitchFamily="34" charset="0"/>
                <a:cs typeface="Mangal" panose="02040503050203030202" pitchFamily="18" charset="0"/>
              </a:rPr>
              <a:t>PapersOnLine</a:t>
            </a:r>
            <a:r>
              <a:rPr lang="en-GB" sz="1800" dirty="0">
                <a:effectLst/>
                <a:latin typeface="Times New Roman" panose="02020603050405020304" pitchFamily="18" charset="0"/>
                <a:ea typeface="Calibri" panose="020F0502020204030204" pitchFamily="34" charset="0"/>
                <a:cs typeface="Mangal" panose="02040503050203030202" pitchFamily="18" charset="0"/>
              </a:rPr>
              <a:t>, vol. 55, no. 4, pp. 254-259, 2022.</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60000"/>
              </a:lnSpc>
              <a:spcBef>
                <a:spcPts val="0"/>
              </a:spcBef>
              <a:spcAft>
                <a:spcPts val="800"/>
              </a:spcAft>
              <a:buFont typeface="+mj-lt"/>
              <a:buAutoNum type="arabicPeriod"/>
              <a:tabLst>
                <a:tab pos="457200" algn="l"/>
              </a:tabLst>
            </a:pPr>
            <a:r>
              <a:rPr lang="en-IN" sz="1800" dirty="0">
                <a:effectLst/>
                <a:latin typeface="Times New Roman" panose="02020603050405020304" pitchFamily="18" charset="0"/>
                <a:ea typeface="Calibri" panose="020F0502020204030204" pitchFamily="34" charset="0"/>
                <a:cs typeface="Mangal" panose="02040503050203030202" pitchFamily="18" charset="0"/>
              </a:rPr>
              <a:t>N. K. Sehgal, P. C. P. Bhatt, and J. M.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Acken</a:t>
            </a:r>
            <a:r>
              <a:rPr lang="en-IN" sz="1800" dirty="0">
                <a:effectLst/>
                <a:latin typeface="Times New Roman" panose="02020603050405020304" pitchFamily="18" charset="0"/>
                <a:ea typeface="Calibri" panose="020F0502020204030204" pitchFamily="34" charset="0"/>
                <a:cs typeface="Mangal" panose="02040503050203030202" pitchFamily="18" charset="0"/>
              </a:rPr>
              <a:t>, "Future trends in cloud computing," in Cloud computing with security and scalability. Concepts and practices, Cham: Springer International Publishing, 2022, pp. 289-317.</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endParaRPr lang="en-US" dirty="0"/>
          </a:p>
        </p:txBody>
      </p:sp>
    </p:spTree>
    <p:extLst>
      <p:ext uri="{BB962C8B-B14F-4D97-AF65-F5344CB8AC3E}">
        <p14:creationId xmlns:p14="http://schemas.microsoft.com/office/powerpoint/2010/main" val="31390627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7CDB0D-ECDB-02AA-0B02-B645C30D0658}"/>
              </a:ext>
            </a:extLst>
          </p:cNvPr>
          <p:cNvSpPr>
            <a:spLocks noGrp="1"/>
          </p:cNvSpPr>
          <p:nvPr>
            <p:ph type="title"/>
          </p:nvPr>
        </p:nvSpPr>
        <p:spPr/>
        <p:txBody>
          <a:bodyPr>
            <a:normAutofit/>
          </a:bodyPr>
          <a:lstStyle/>
          <a:p>
            <a:r>
              <a:rPr lang="en-US" sz="4400" b="1" dirty="0">
                <a:latin typeface="Times New Roman" panose="02020603050405020304" pitchFamily="18" charset="0"/>
                <a:cs typeface="Times New Roman" panose="02020603050405020304" pitchFamily="18" charset="0"/>
              </a:rPr>
              <a:t>Thank you </a:t>
            </a:r>
          </a:p>
        </p:txBody>
      </p:sp>
    </p:spTree>
    <p:extLst>
      <p:ext uri="{BB962C8B-B14F-4D97-AF65-F5344CB8AC3E}">
        <p14:creationId xmlns:p14="http://schemas.microsoft.com/office/powerpoint/2010/main" val="175031043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455F51"/>
      </a:dk2>
      <a:lt2>
        <a:srgbClr val="E3DED1"/>
      </a:lt2>
      <a:accent1>
        <a:srgbClr val="99CB38"/>
      </a:accent1>
      <a:accent2>
        <a:srgbClr val="63A537"/>
      </a:accent2>
      <a:accent3>
        <a:srgbClr val="E6D024"/>
      </a:accent3>
      <a:accent4>
        <a:srgbClr val="CC9700"/>
      </a:accent4>
      <a:accent5>
        <a:srgbClr val="4EB3CF"/>
      </a:accent5>
      <a:accent6>
        <a:srgbClr val="378DA6"/>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29F68FFC-748B-4FC3-BF39-7F84A6D5840F}"/>
    </a:ext>
  </a:extLst>
</a:theme>
</file>

<file path=docProps/app.xml><?xml version="1.0" encoding="utf-8"?>
<Properties xmlns="http://schemas.openxmlformats.org/officeDocument/2006/extended-properties" xmlns:vt="http://schemas.openxmlformats.org/officeDocument/2006/docPropsVTypes">
  <Template>Integral</Template>
  <TotalTime>62</TotalTime>
  <Words>1591</Words>
  <Application>Microsoft Office PowerPoint</Application>
  <PresentationFormat>Widescreen</PresentationFormat>
  <Paragraphs>100</Paragraphs>
  <Slides>14</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14</vt:i4>
      </vt:variant>
    </vt:vector>
  </HeadingPairs>
  <TitlesOfParts>
    <vt:vector size="22" baseType="lpstr">
      <vt:lpstr>Arial</vt:lpstr>
      <vt:lpstr>Calibri</vt:lpstr>
      <vt:lpstr>Times New Roman</vt:lpstr>
      <vt:lpstr>Tw Cen MT</vt:lpstr>
      <vt:lpstr>Tw Cen MT Condensed</vt:lpstr>
      <vt:lpstr>Wingdings</vt:lpstr>
      <vt:lpstr>Wingdings 3</vt:lpstr>
      <vt:lpstr>Integral</vt:lpstr>
      <vt:lpstr>CLOUD-DRIVEN SECURITY ARCHITECTURES FOR INTERNET OF THINGS: A COMPREHENSIVE REVIEW</vt:lpstr>
      <vt:lpstr>INTRODUCTION</vt:lpstr>
      <vt:lpstr>Figure 1: Typical Architecture of IoT</vt:lpstr>
      <vt:lpstr>Objectives of the Study</vt:lpstr>
      <vt:lpstr>LITERATURE REVIEW</vt:lpstr>
      <vt:lpstr>RESEARCH METHODOLOGY</vt:lpstr>
      <vt:lpstr>PowerPoint Presentation</vt:lpstr>
      <vt:lpstr>DATA ANALYSIS</vt:lpstr>
      <vt:lpstr>Increased Frequency of Security Breaches</vt:lpstr>
      <vt:lpstr>Reliability and Analysis </vt:lpstr>
      <vt:lpstr>CONCLUSION </vt:lpstr>
      <vt:lpstr>Suggestions for Future Research</vt:lpstr>
      <vt:lpstr>REFERENCES</vt:lpstr>
      <vt:lpstr>Thank you </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intel</dc:creator>
  <cp:lastModifiedBy>intel</cp:lastModifiedBy>
  <cp:revision>15</cp:revision>
  <dcterms:created xsi:type="dcterms:W3CDTF">2024-10-15T06:11:30Z</dcterms:created>
  <dcterms:modified xsi:type="dcterms:W3CDTF">2024-10-15T07:14:12Z</dcterms:modified>
</cp:coreProperties>
</file>