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015" autoAdjust="0"/>
    <p:restoredTop sz="94660"/>
  </p:normalViewPr>
  <p:slideViewPr>
    <p:cSldViewPr snapToGrid="0">
      <p:cViewPr varScale="1">
        <p:scale>
          <a:sx n="89" d="100"/>
          <a:sy n="89" d="100"/>
        </p:scale>
        <p:origin x="-126" y="-156"/>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DF1F9C-A4B4-40D2-8A0C-D467B477AC32}"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255346" y="2750337"/>
            <a:ext cx="1171888" cy="1356442"/>
          </a:xfrm>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2410980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DF1F9C-A4B4-40D2-8A0C-D467B477AC32}"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6833164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FDF1F9C-A4B4-40D2-8A0C-D467B477AC32}"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729455" y="2869895"/>
            <a:ext cx="1154151" cy="1090789"/>
          </a:xfrm>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3307601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DF1F9C-A4B4-40D2-8A0C-D467B477AC32}"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4018475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DF1F9C-A4B4-40D2-8A0C-D467B477AC32}" type="datetimeFigureOut">
              <a:rPr lang="en-US" smtClean="0"/>
              <a:pPr/>
              <a:t>3/11/2024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1582327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DF1F9C-A4B4-40D2-8A0C-D467B477AC32}" type="datetimeFigureOut">
              <a:rPr lang="en-US" smtClean="0"/>
              <a:pPr/>
              <a:t>3/11/2024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100301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6FDF1F9C-A4B4-40D2-8A0C-D467B477AC32}" type="datetimeFigureOut">
              <a:rPr lang="en-US" smtClean="0"/>
              <a:pPr/>
              <a:t>3/11/2024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3412947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DF1F9C-A4B4-40D2-8A0C-D467B477AC32}"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12514368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DF1F9C-A4B4-40D2-8A0C-D467B477AC32}"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25674992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DF1F9C-A4B4-40D2-8A0C-D467B477AC32}"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309"/>
            <a:ext cx="1154151" cy="1090789"/>
          </a:xfrm>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1126965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DF1F9C-A4B4-40D2-8A0C-D467B477AC32}"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615"/>
            <a:ext cx="1154151" cy="1090789"/>
          </a:xfrm>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3917804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DF1F9C-A4B4-40D2-8A0C-D467B477AC32}"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6C6229EE-592A-485A-8C10-9A434E251068}" type="slidenum">
              <a:rPr lang="en-US" smtClean="0"/>
              <a:pPr/>
              <a:t>‹#›</a:t>
            </a:fld>
            <a:endParaRPr lang="en-US"/>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xmlns="" val="40879485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FDF1F9C-A4B4-40D2-8A0C-D467B477AC32}" type="datetimeFigureOut">
              <a:rPr lang="en-US" smtClean="0"/>
              <a:pPr/>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4650725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FDF1F9C-A4B4-40D2-8A0C-D467B477AC32}" type="datetimeFigureOut">
              <a:rPr lang="en-US" smtClean="0"/>
              <a:pPr/>
              <a:t>3/11/2024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24876716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6FDF1F9C-A4B4-40D2-8A0C-D467B477AC32}" type="datetimeFigureOut">
              <a:rPr lang="en-US" smtClean="0"/>
              <a:pPr/>
              <a:t>3/11/2024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10286249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DF1F9C-A4B4-40D2-8A0C-D467B477AC32}" type="datetimeFigureOut">
              <a:rPr lang="en-US" smtClean="0"/>
              <a:pPr/>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9260248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FDF1F9C-A4B4-40D2-8A0C-D467B477AC32}" type="datetimeFigureOut">
              <a:rPr lang="en-US" smtClean="0"/>
              <a:pPr/>
              <a:t>3/11/2024</a:t>
            </a:fld>
            <a:endParaRPr lang="en-US"/>
          </a:p>
        </p:txBody>
      </p:sp>
      <p:sp>
        <p:nvSpPr>
          <p:cNvPr id="5" name="Footer Placeholder 4"/>
          <p:cNvSpPr>
            <a:spLocks noGrp="1"/>
          </p:cNvSpPr>
          <p:nvPr>
            <p:ph type="ftr" sz="quarter" idx="11"/>
          </p:nvPr>
        </p:nvSpPr>
        <p:spPr>
          <a:xfrm>
            <a:off x="680321" y="5936188"/>
            <a:ext cx="6126805" cy="365125"/>
          </a:xfrm>
        </p:spPr>
        <p:txBody>
          <a:bodyPr/>
          <a:lstStyle/>
          <a:p>
            <a:endParaRPr lang="en-US"/>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3472330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FDF1F9C-A4B4-40D2-8A0C-D467B477AC32}" type="datetimeFigureOut">
              <a:rPr lang="en-US" smtClean="0"/>
              <a:pPr/>
              <a:t>3/11/2024</a:t>
            </a:fld>
            <a:endParaRPr lang="en-US"/>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C6229EE-592A-485A-8C10-9A434E251068}" type="slidenum">
              <a:rPr lang="en-US" smtClean="0"/>
              <a:pPr/>
              <a:t>‹#›</a:t>
            </a:fld>
            <a:endParaRPr lang="en-US"/>
          </a:p>
        </p:txBody>
      </p:sp>
    </p:spTree>
    <p:extLst>
      <p:ext uri="{BB962C8B-B14F-4D97-AF65-F5344CB8AC3E}">
        <p14:creationId xmlns:p14="http://schemas.microsoft.com/office/powerpoint/2010/main" xmlns="" val="160811026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EC442A0-36FB-B2BE-8531-57D6AD8BA97E}"/>
              </a:ext>
            </a:extLst>
          </p:cNvPr>
          <p:cNvSpPr>
            <a:spLocks noGrp="1"/>
          </p:cNvSpPr>
          <p:nvPr>
            <p:ph type="ctrTitle"/>
          </p:nvPr>
        </p:nvSpPr>
        <p:spPr>
          <a:xfrm>
            <a:off x="658288" y="2842352"/>
            <a:ext cx="8144134" cy="1594933"/>
          </a:xfrm>
        </p:spPr>
        <p:txBody>
          <a:bodyPr/>
          <a:lstStyle/>
          <a:p>
            <a:r>
              <a:rPr lang="en-US" sz="2800" b="1" kern="100" dirty="0">
                <a:effectLst/>
                <a:latin typeface="Times New Roman" panose="02020603050405020304" pitchFamily="18" charset="0"/>
                <a:ea typeface="Calibri" panose="020F0502020204030204" pitchFamily="34" charset="0"/>
                <a:cs typeface="Mangal" panose="02040503050203030202" pitchFamily="18" charset="0"/>
              </a:rPr>
              <a:t/>
            </a:r>
            <a:br>
              <a:rPr lang="en-US" sz="2800" b="1" kern="100" dirty="0">
                <a:effectLst/>
                <a:latin typeface="Times New Roman" panose="02020603050405020304" pitchFamily="18" charset="0"/>
                <a:ea typeface="Calibri" panose="020F0502020204030204" pitchFamily="34" charset="0"/>
                <a:cs typeface="Mangal" panose="02040503050203030202" pitchFamily="18" charset="0"/>
              </a:rPr>
            </a:br>
            <a:r>
              <a:rPr lang="en-US" sz="2800" b="1" kern="100" dirty="0">
                <a:effectLst/>
                <a:latin typeface="Times New Roman" panose="02020603050405020304" pitchFamily="18" charset="0"/>
                <a:ea typeface="Calibri" panose="020F0502020204030204" pitchFamily="34" charset="0"/>
                <a:cs typeface="Mangal" panose="02040503050203030202" pitchFamily="18" charset="0"/>
              </a:rPr>
              <a:t/>
            </a:r>
            <a:br>
              <a:rPr lang="en-US" sz="2800" b="1" kern="100" dirty="0">
                <a:effectLst/>
                <a:latin typeface="Times New Roman" panose="02020603050405020304" pitchFamily="18" charset="0"/>
                <a:ea typeface="Calibri" panose="020F0502020204030204" pitchFamily="34" charset="0"/>
                <a:cs typeface="Mangal" panose="02040503050203030202" pitchFamily="18" charset="0"/>
              </a:rPr>
            </a:br>
            <a:r>
              <a:rPr lang="en-US" sz="2800" b="1" kern="100" dirty="0">
                <a:effectLst/>
                <a:latin typeface="Times New Roman" panose="02020603050405020304" pitchFamily="18" charset="0"/>
                <a:ea typeface="Calibri" panose="020F0502020204030204" pitchFamily="34" charset="0"/>
                <a:cs typeface="Mangal" panose="02040503050203030202" pitchFamily="18" charset="0"/>
              </a:rPr>
              <a:t/>
            </a:r>
            <a:br>
              <a:rPr lang="en-US" sz="2800" b="1" kern="100" dirty="0">
                <a:effectLst/>
                <a:latin typeface="Times New Roman" panose="02020603050405020304" pitchFamily="18" charset="0"/>
                <a:ea typeface="Calibri" panose="020F0502020204030204" pitchFamily="34" charset="0"/>
                <a:cs typeface="Mangal" panose="02040503050203030202" pitchFamily="18" charset="0"/>
              </a:rPr>
            </a:br>
            <a:r>
              <a:rPr lang="en-US" sz="2800" b="1" kern="100" dirty="0">
                <a:effectLst/>
                <a:latin typeface="Times New Roman" panose="02020603050405020304" pitchFamily="18" charset="0"/>
                <a:ea typeface="Calibri" panose="020F0502020204030204" pitchFamily="34" charset="0"/>
                <a:cs typeface="Mangal" panose="02040503050203030202" pitchFamily="18" charset="0"/>
              </a:rPr>
              <a:t/>
            </a:r>
            <a:br>
              <a:rPr lang="en-US" sz="2800" b="1" kern="100" dirty="0">
                <a:effectLst/>
                <a:latin typeface="Times New Roman" panose="02020603050405020304" pitchFamily="18" charset="0"/>
                <a:ea typeface="Calibri" panose="020F0502020204030204" pitchFamily="34" charset="0"/>
                <a:cs typeface="Mangal" panose="02040503050203030202" pitchFamily="18" charset="0"/>
              </a:rPr>
            </a:br>
            <a:r>
              <a:rPr lang="en-US" sz="2800" b="1" kern="100" dirty="0">
                <a:effectLst/>
                <a:latin typeface="Times New Roman" panose="02020603050405020304" pitchFamily="18" charset="0"/>
                <a:ea typeface="Calibri" panose="020F0502020204030204" pitchFamily="34" charset="0"/>
                <a:cs typeface="Mangal" panose="02040503050203030202" pitchFamily="18" charset="0"/>
              </a:rPr>
              <a:t>PERSONALIZED MEDICINE USING AI AND MACHINE LEARNING</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Rectangle 2"/>
          <p:cNvSpPr/>
          <p:nvPr/>
        </p:nvSpPr>
        <p:spPr>
          <a:xfrm>
            <a:off x="133428" y="5643288"/>
            <a:ext cx="2061132" cy="369332"/>
          </a:xfrm>
          <a:prstGeom prst="rect">
            <a:avLst/>
          </a:prstGeom>
        </p:spPr>
        <p:txBody>
          <a:bodyPr wrap="square">
            <a:spAutoFit/>
          </a:bodyPr>
          <a:lstStyle/>
          <a:p>
            <a:r>
              <a:rPr lang="en-US" b="1" dirty="0" smtClean="0">
                <a:solidFill>
                  <a:schemeClr val="bg1"/>
                </a:solidFill>
              </a:rPr>
              <a:t>Avinash Chandra</a:t>
            </a:r>
            <a:endParaRPr lang="en-US" b="1" dirty="0">
              <a:solidFill>
                <a:schemeClr val="bg1"/>
              </a:solidFill>
            </a:endParaRPr>
          </a:p>
        </p:txBody>
      </p:sp>
      <p:sp>
        <p:nvSpPr>
          <p:cNvPr id="4" name="Rectangle 3"/>
          <p:cNvSpPr/>
          <p:nvPr/>
        </p:nvSpPr>
        <p:spPr>
          <a:xfrm>
            <a:off x="182880" y="5992010"/>
            <a:ext cx="4097649" cy="369332"/>
          </a:xfrm>
          <a:prstGeom prst="rect">
            <a:avLst/>
          </a:prstGeom>
        </p:spPr>
        <p:txBody>
          <a:bodyPr wrap="square">
            <a:spAutoFit/>
          </a:bodyPr>
          <a:lstStyle/>
          <a:p>
            <a:r>
              <a:rPr lang="en-US" b="1" dirty="0" smtClean="0">
                <a:solidFill>
                  <a:schemeClr val="bg1"/>
                </a:solidFill>
              </a:rPr>
              <a:t>Subject: Pharmaceutical </a:t>
            </a:r>
            <a:r>
              <a:rPr lang="en-US" b="1" dirty="0" smtClean="0">
                <a:solidFill>
                  <a:schemeClr val="bg1"/>
                </a:solidFill>
              </a:rPr>
              <a:t>Chemistry</a:t>
            </a:r>
            <a:endParaRPr lang="en-US" b="1" dirty="0">
              <a:solidFill>
                <a:schemeClr val="bg1"/>
              </a:solidFill>
            </a:endParaRPr>
          </a:p>
        </p:txBody>
      </p:sp>
    </p:spTree>
    <p:extLst>
      <p:ext uri="{BB962C8B-B14F-4D97-AF65-F5344CB8AC3E}">
        <p14:creationId xmlns:p14="http://schemas.microsoft.com/office/powerpoint/2010/main" xmlns="" val="17714841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2366FC-BA36-9253-5B26-7590791A3A55}"/>
              </a:ext>
            </a:extLst>
          </p:cNvPr>
          <p:cNvSpPr>
            <a:spLocks noGrp="1"/>
          </p:cNvSpPr>
          <p:nvPr>
            <p:ph type="title"/>
          </p:nvPr>
        </p:nvSpPr>
        <p:spPr/>
        <p:txBody>
          <a:bodyPr/>
          <a:lstStyle/>
          <a:p>
            <a:r>
              <a:rPr lang="en-GB" sz="2800" b="1" kern="100" dirty="0">
                <a:effectLst/>
                <a:latin typeface="Times New Roman" panose="02020603050405020304" pitchFamily="18" charset="0"/>
                <a:ea typeface="Calibri" panose="020F0502020204030204" pitchFamily="34" charset="0"/>
                <a:cs typeface="Mangal" panose="02040503050203030202" pitchFamily="18" charset="0"/>
              </a:rPr>
              <a:t>INTRODUCTION</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207F3E40-6C84-7B27-355E-159F609D0198}"/>
              </a:ext>
            </a:extLst>
          </p:cNvPr>
          <p:cNvSpPr>
            <a:spLocks noGrp="1"/>
          </p:cNvSpPr>
          <p:nvPr>
            <p:ph idx="1"/>
          </p:nvPr>
        </p:nvSpPr>
        <p:spPr>
          <a:xfrm>
            <a:off x="360832" y="2182636"/>
            <a:ext cx="11041626" cy="4493585"/>
          </a:xfrm>
        </p:spPr>
        <p:txBody>
          <a:bodyPr>
            <a:normAutofit fontScale="32500" lnSpcReduction="20000"/>
          </a:bodyPr>
          <a:lstStyle/>
          <a:p>
            <a:pPr algn="just">
              <a:lnSpc>
                <a:spcPct val="170000"/>
              </a:lnSpc>
            </a:pPr>
            <a:r>
              <a:rPr lang="en-US" sz="5500" dirty="0">
                <a:solidFill>
                  <a:schemeClr val="bg1"/>
                </a:solidFill>
                <a:latin typeface="Times New Roman" panose="02020603050405020304" pitchFamily="18" charset="0"/>
                <a:cs typeface="Times New Roman" panose="02020603050405020304" pitchFamily="18" charset="0"/>
              </a:rPr>
              <a:t>Over 130,000 researches address pharmaceutical errors, with over 450,000 incorporating delayed treatment.</a:t>
            </a:r>
          </a:p>
          <a:p>
            <a:pPr algn="just">
              <a:lnSpc>
                <a:spcPct val="170000"/>
              </a:lnSpc>
            </a:pPr>
            <a:r>
              <a:rPr lang="en-US" sz="5500" dirty="0">
                <a:solidFill>
                  <a:schemeClr val="bg1"/>
                </a:solidFill>
                <a:latin typeface="Times New Roman" panose="02020603050405020304" pitchFamily="18" charset="0"/>
                <a:cs typeface="Times New Roman" panose="02020603050405020304" pitchFamily="18" charset="0"/>
              </a:rPr>
              <a:t>Medical errors have been largely overlooked and unrecognized, with the new medical revolution aiming to address these issues.</a:t>
            </a:r>
          </a:p>
          <a:p>
            <a:pPr algn="just">
              <a:lnSpc>
                <a:spcPct val="170000"/>
              </a:lnSpc>
            </a:pPr>
            <a:r>
              <a:rPr lang="en-US" sz="5500" dirty="0">
                <a:solidFill>
                  <a:schemeClr val="bg1"/>
                </a:solidFill>
                <a:latin typeface="Times New Roman" panose="02020603050405020304" pitchFamily="18" charset="0"/>
                <a:cs typeface="Times New Roman" panose="02020603050405020304" pitchFamily="18" charset="0"/>
              </a:rPr>
              <a:t>Current medicine relies on relieving symptoms and conducting learning trials based on therapies, which doesn't work for everyone.</a:t>
            </a:r>
          </a:p>
          <a:p>
            <a:pPr algn="just">
              <a:lnSpc>
                <a:spcPct val="170000"/>
              </a:lnSpc>
            </a:pPr>
            <a:r>
              <a:rPr lang="en-US" sz="5500" dirty="0">
                <a:solidFill>
                  <a:schemeClr val="bg1"/>
                </a:solidFill>
                <a:latin typeface="Times New Roman" panose="02020603050405020304" pitchFamily="18" charset="0"/>
                <a:cs typeface="Times New Roman" panose="02020603050405020304" pitchFamily="18" charset="0"/>
              </a:rPr>
              <a:t>Advances in medicine, surgery, and mental health treatments have led to longer lives, but the process is time-consuming and error-prone.</a:t>
            </a:r>
          </a:p>
          <a:p>
            <a:pPr algn="just">
              <a:lnSpc>
                <a:spcPct val="170000"/>
              </a:lnSpc>
            </a:pPr>
            <a:r>
              <a:rPr lang="en-US" sz="5500" dirty="0">
                <a:solidFill>
                  <a:schemeClr val="bg1"/>
                </a:solidFill>
                <a:latin typeface="Times New Roman" panose="02020603050405020304" pitchFamily="18" charset="0"/>
                <a:cs typeface="Times New Roman" panose="02020603050405020304" pitchFamily="18" charset="0"/>
              </a:rPr>
              <a:t>The need for medication reconciliation software has increased with the number of prescriptions and drug consumption.</a:t>
            </a:r>
          </a:p>
          <a:p>
            <a:endParaRPr lang="en-US" dirty="0"/>
          </a:p>
        </p:txBody>
      </p:sp>
    </p:spTree>
    <p:extLst>
      <p:ext uri="{BB962C8B-B14F-4D97-AF65-F5344CB8AC3E}">
        <p14:creationId xmlns:p14="http://schemas.microsoft.com/office/powerpoint/2010/main" xmlns="" val="12341879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2AC1A3-C242-2C5D-9588-48ED9F28FDCF}"/>
              </a:ext>
            </a:extLst>
          </p:cNvPr>
          <p:cNvSpPr>
            <a:spLocks noGrp="1"/>
          </p:cNvSpPr>
          <p:nvPr>
            <p:ph type="title"/>
          </p:nvPr>
        </p:nvSpPr>
        <p:spPr/>
        <p:txBody>
          <a:bodyPr>
            <a:normAutofit fontScale="90000"/>
          </a:bodyPr>
          <a:lstStyle/>
          <a:p>
            <a:r>
              <a:rPr lang="en-GB" sz="2800" b="1" kern="100" dirty="0">
                <a:effectLst/>
                <a:latin typeface="Times New Roman" panose="02020603050405020304" pitchFamily="18" charset="0"/>
                <a:ea typeface="Calibri" panose="020F0502020204030204" pitchFamily="34" charset="0"/>
                <a:cs typeface="Times New Roman" panose="02020603050405020304" pitchFamily="18" charset="0"/>
              </a:rPr>
              <a:t/>
            </a:r>
            <a:br>
              <a:rPr lang="en-GB" sz="2800" b="1" kern="100" dirty="0">
                <a:effectLst/>
                <a:latin typeface="Times New Roman" panose="02020603050405020304" pitchFamily="18" charset="0"/>
                <a:ea typeface="Calibri" panose="020F0502020204030204" pitchFamily="34" charset="0"/>
                <a:cs typeface="Times New Roman" panose="02020603050405020304" pitchFamily="18" charset="0"/>
              </a:rPr>
            </a:br>
            <a:r>
              <a:rPr lang="en-GB" sz="2800" b="1" kern="100" dirty="0">
                <a:effectLst/>
                <a:latin typeface="Times New Roman" panose="02020603050405020304" pitchFamily="18" charset="0"/>
                <a:ea typeface="Calibri" panose="020F0502020204030204" pitchFamily="34" charset="0"/>
                <a:cs typeface="Times New Roman" panose="02020603050405020304" pitchFamily="18" charset="0"/>
              </a:rPr>
              <a:t>LITERATURE REVIEW</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r>
            <a:b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4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0DDE2841-5D2D-A132-DA3A-DB5A935FEE08}"/>
              </a:ext>
            </a:extLst>
          </p:cNvPr>
          <p:cNvSpPr>
            <a:spLocks noGrp="1"/>
          </p:cNvSpPr>
          <p:nvPr>
            <p:ph idx="1"/>
          </p:nvPr>
        </p:nvSpPr>
        <p:spPr>
          <a:xfrm>
            <a:off x="415916" y="2226704"/>
            <a:ext cx="10821289" cy="4449518"/>
          </a:xfrm>
        </p:spPr>
        <p:txBody>
          <a:bodyPr>
            <a:normAutofit fontScale="92500" lnSpcReduction="20000"/>
          </a:bodyPr>
          <a:lstStyle/>
          <a:p>
            <a:pPr algn="just">
              <a:lnSpc>
                <a:spcPct val="150000"/>
              </a:lnSpc>
            </a:pPr>
            <a:r>
              <a:rPr lang="en-GB" sz="1800" b="1" dirty="0" err="1">
                <a:effectLst/>
                <a:latin typeface="Times New Roman" panose="02020603050405020304" pitchFamily="18" charset="0"/>
                <a:ea typeface="Calibri" panose="020F0502020204030204" pitchFamily="34" charset="0"/>
              </a:rPr>
              <a:t>Vadapalli</a:t>
            </a:r>
            <a:r>
              <a:rPr lang="en-GB" sz="1800" b="1" dirty="0">
                <a:effectLst/>
                <a:latin typeface="Times New Roman" panose="02020603050405020304" pitchFamily="18" charset="0"/>
                <a:ea typeface="Calibri" panose="020F0502020204030204" pitchFamily="34" charset="0"/>
              </a:rPr>
              <a:t> et. al.  (2022)</a:t>
            </a:r>
            <a:r>
              <a:rPr lang="en-GB" sz="1800" dirty="0">
                <a:effectLst/>
                <a:latin typeface="Times New Roman" panose="02020603050405020304" pitchFamily="18" charset="0"/>
                <a:ea typeface="Calibri" panose="020F0502020204030204" pitchFamily="34" charset="0"/>
              </a:rPr>
              <a:t> studied on the consideration one of the most exciting medical </a:t>
            </a:r>
            <a:r>
              <a:rPr lang="en-GB" sz="1800" dirty="0" err="1">
                <a:effectLst/>
                <a:latin typeface="Times New Roman" panose="02020603050405020304" pitchFamily="18" charset="0"/>
                <a:ea typeface="Calibri" panose="020F0502020204030204" pitchFamily="34" charset="0"/>
              </a:rPr>
              <a:t>endeavors</a:t>
            </a:r>
            <a:r>
              <a:rPr lang="en-GB" sz="1800" dirty="0">
                <a:effectLst/>
                <a:latin typeface="Times New Roman" panose="02020603050405020304" pitchFamily="18" charset="0"/>
                <a:ea typeface="Calibri" panose="020F0502020204030204" pitchFamily="34" charset="0"/>
              </a:rPr>
              <a:t> of our day, precision medicine makes use of a patient's genetic makeup in conjunction with their environmental and lifestyle factors to improve the accuracy of disease diagnosis and treatment. One of the most intricate and data-rich aspects of precision medicine is the utilization of genetics. Using AI and ML techniques deftly, the current big challenge is to successfully integrate genetics into precision medicine that applies across varied populations, diverse diseases, and different ancestries.</a:t>
            </a:r>
          </a:p>
          <a:p>
            <a:pPr algn="just">
              <a:lnSpc>
                <a:spcPct val="150000"/>
              </a:lnSpc>
            </a:pPr>
            <a:r>
              <a:rPr lang="en-US" sz="1800" b="1" dirty="0" err="1">
                <a:effectLst/>
                <a:latin typeface="Times New Roman" panose="02020603050405020304" pitchFamily="18" charset="0"/>
                <a:ea typeface="Calibri" panose="020F0502020204030204" pitchFamily="34" charset="0"/>
              </a:rPr>
              <a:t>Sebastiani</a:t>
            </a:r>
            <a:r>
              <a:rPr lang="en-GB" sz="1800" b="1" dirty="0">
                <a:effectLst/>
                <a:latin typeface="Times New Roman" panose="02020603050405020304" pitchFamily="18" charset="0"/>
                <a:ea typeface="Calibri" panose="020F0502020204030204" pitchFamily="34" charset="0"/>
              </a:rPr>
              <a:t> et. al. (2022)</a:t>
            </a:r>
            <a:r>
              <a:rPr lang="en-GB" sz="1800" dirty="0">
                <a:effectLst/>
                <a:latin typeface="Times New Roman" panose="02020603050405020304" pitchFamily="18" charset="0"/>
                <a:ea typeface="Calibri" panose="020F0502020204030204" pitchFamily="34" charset="0"/>
              </a:rPr>
              <a:t> inspected complex sicknesses including psoriatic joint pain (public service announcement), foundational lupus erythematosus (SLE), and rheumatoid joint pain (RA), accuracy medication is viewed as profoundly pertinent. Clinical and serological heterogeneity, alongside the big number of comorbidities that can include these illnesses, as well as the rising information on their pathogenesis and enhancements in early analysis, keep on restricting the chance of individualizing treatment for these patients, in spite of the thrilling number of new atoms produced for their treatment. </a:t>
            </a:r>
            <a:endParaRPr lang="en-US" dirty="0"/>
          </a:p>
        </p:txBody>
      </p:sp>
    </p:spTree>
    <p:extLst>
      <p:ext uri="{BB962C8B-B14F-4D97-AF65-F5344CB8AC3E}">
        <p14:creationId xmlns:p14="http://schemas.microsoft.com/office/powerpoint/2010/main" xmlns="" val="21858878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0BED8EC-99DE-2D86-7A08-23EEF7ABD8D6}"/>
              </a:ext>
            </a:extLst>
          </p:cNvPr>
          <p:cNvSpPr>
            <a:spLocks noGrp="1"/>
          </p:cNvSpPr>
          <p:nvPr>
            <p:ph type="title"/>
          </p:nvPr>
        </p:nvSpPr>
        <p:spPr/>
        <p:txBody>
          <a:bodyPr>
            <a:normAutofit fontScale="90000"/>
          </a:bodyPr>
          <a:lstStyle/>
          <a:p>
            <a:r>
              <a:rPr lang="en-GB" sz="2000" b="1" kern="100" dirty="0">
                <a:effectLst/>
                <a:latin typeface="Times New Roman" panose="02020603050405020304" pitchFamily="18" charset="0"/>
                <a:ea typeface="Calibri" panose="020F0502020204030204" pitchFamily="34" charset="0"/>
                <a:cs typeface="Times New Roman" panose="02020603050405020304" pitchFamily="18" charset="0"/>
              </a:rPr>
              <a:t/>
            </a:r>
            <a:br>
              <a:rPr lang="en-GB" sz="2000" b="1" kern="100" dirty="0">
                <a:effectLst/>
                <a:latin typeface="Times New Roman" panose="02020603050405020304" pitchFamily="18" charset="0"/>
                <a:ea typeface="Calibri" panose="020F0502020204030204" pitchFamily="34" charset="0"/>
                <a:cs typeface="Times New Roman" panose="02020603050405020304" pitchFamily="18" charset="0"/>
              </a:rPr>
            </a:br>
            <a:r>
              <a:rPr lang="en-GB" sz="2700" b="1" kern="100" dirty="0">
                <a:effectLst/>
                <a:latin typeface="Times New Roman" panose="02020603050405020304" pitchFamily="18" charset="0"/>
                <a:ea typeface="Calibri" panose="020F0502020204030204" pitchFamily="34" charset="0"/>
                <a:cs typeface="Times New Roman" panose="02020603050405020304" pitchFamily="18" charset="0"/>
              </a:rPr>
              <a:t>AI &amp; ML IN HEALTH INTELLIGENCE, PRECISION MEDICINE AND RESOURCE MANAGEMENT </a:t>
            </a:r>
            <a: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t/>
            </a:r>
            <a:br>
              <a:rPr lang="en-US" sz="20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40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xmlns="" id="{774CE042-CAD8-1308-33E7-3D5C7B3582E3}"/>
              </a:ext>
            </a:extLst>
          </p:cNvPr>
          <p:cNvSpPr>
            <a:spLocks noGrp="1"/>
          </p:cNvSpPr>
          <p:nvPr>
            <p:ph idx="1"/>
          </p:nvPr>
        </p:nvSpPr>
        <p:spPr>
          <a:xfrm>
            <a:off x="305748" y="2050433"/>
            <a:ext cx="11074677" cy="4515619"/>
          </a:xfrm>
        </p:spPr>
        <p:txBody>
          <a:bodyPr>
            <a:normAutofit lnSpcReduction="10000"/>
          </a:bodyPr>
          <a:lstStyle/>
          <a:p>
            <a:endParaRPr lang="en-US" dirty="0"/>
          </a:p>
          <a:p>
            <a:pPr marL="0" indent="0" algn="just">
              <a:lnSpc>
                <a:spcPct val="150000"/>
              </a:lnSpc>
              <a:buNone/>
            </a:pPr>
            <a:r>
              <a:rPr lang="en-US" sz="1800" dirty="0">
                <a:latin typeface="Times New Roman" panose="02020603050405020304" pitchFamily="18" charset="0"/>
                <a:cs typeface="Times New Roman" panose="02020603050405020304" pitchFamily="18" charset="0"/>
              </a:rPr>
              <a:t>• AI and ML are crucial for analyzing dynamic secret elements in clinical data.</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 Deep-based patient data can be used for early detection and prevention of diseases like cancer.</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 Large data sets can improve the quality and advancement of medical care.</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 AI and ML-based drives have been used in disease understanding to make informed decisions and guide treatment.</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 Recent studies have compared various AI and ML-based systems, methods, and continuous models.</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 The research focuses on the theoretical foundation of AI and ML and models in healthcare and approaches.</a:t>
            </a:r>
          </a:p>
          <a:p>
            <a:pPr marL="0" indent="0" algn="just">
              <a:lnSpc>
                <a:spcPct val="150000"/>
              </a:lnSpc>
              <a:buNone/>
            </a:pPr>
            <a:r>
              <a:rPr lang="en-US" sz="1800" dirty="0">
                <a:latin typeface="Times New Roman" panose="02020603050405020304" pitchFamily="18" charset="0"/>
                <a:cs typeface="Times New Roman" panose="02020603050405020304" pitchFamily="18" charset="0"/>
              </a:rPr>
              <a:t>• The research and AI/ML commitments are categorized into three main groups: Medical Services Asset </a:t>
            </a:r>
            <a:r>
              <a:rPr lang="en-US" sz="1800" dirty="0" err="1">
                <a:latin typeface="Times New Roman" panose="02020603050405020304" pitchFamily="18" charset="0"/>
                <a:cs typeface="Times New Roman" panose="02020603050405020304" pitchFamily="18" charset="0"/>
              </a:rPr>
              <a:t>Theexes</a:t>
            </a:r>
            <a:r>
              <a:rPr lang="en-US" sz="1800" dirty="0">
                <a:latin typeface="Times New Roman" panose="02020603050405020304" pitchFamily="18" charset="0"/>
                <a:cs typeface="Times New Roman" panose="02020603050405020304" pitchFamily="18" charset="0"/>
              </a:rPr>
              <a:t>, Moral Contemplations, and Accuracy Medicine.</a:t>
            </a:r>
          </a:p>
        </p:txBody>
      </p:sp>
    </p:spTree>
    <p:extLst>
      <p:ext uri="{BB962C8B-B14F-4D97-AF65-F5344CB8AC3E}">
        <p14:creationId xmlns:p14="http://schemas.microsoft.com/office/powerpoint/2010/main" xmlns="" val="12629281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70845A0-3D5A-3B18-1F8C-C8CE27E2CD15}"/>
              </a:ext>
            </a:extLst>
          </p:cNvPr>
          <p:cNvSpPr>
            <a:spLocks noGrp="1"/>
          </p:cNvSpPr>
          <p:nvPr>
            <p:ph type="title"/>
          </p:nvPr>
        </p:nvSpPr>
        <p:spPr/>
        <p:txBody>
          <a:bodyPr>
            <a:normAutofit fontScale="90000"/>
          </a:bodyPr>
          <a:lstStyle/>
          <a:p>
            <a:r>
              <a:rPr lang="en-GB" sz="2800" b="1" kern="100" dirty="0">
                <a:effectLst/>
                <a:latin typeface="Times New Roman" panose="02020603050405020304" pitchFamily="18" charset="0"/>
                <a:ea typeface="Calibri" panose="020F0502020204030204" pitchFamily="34" charset="0"/>
                <a:cs typeface="Mangal" panose="02040503050203030202" pitchFamily="18" charset="0"/>
              </a:rPr>
              <a:t/>
            </a:r>
            <a:br>
              <a:rPr lang="en-GB" sz="2800" b="1" kern="100" dirty="0">
                <a:effectLst/>
                <a:latin typeface="Times New Roman" panose="02020603050405020304" pitchFamily="18" charset="0"/>
                <a:ea typeface="Calibri" panose="020F0502020204030204" pitchFamily="34" charset="0"/>
                <a:cs typeface="Mangal" panose="02040503050203030202" pitchFamily="18" charset="0"/>
              </a:rPr>
            </a:br>
            <a:r>
              <a:rPr lang="en-GB" sz="2800" b="1" kern="100" dirty="0">
                <a:effectLst/>
                <a:latin typeface="Times New Roman" panose="02020603050405020304" pitchFamily="18" charset="0"/>
                <a:ea typeface="Calibri" panose="020F0502020204030204" pitchFamily="34" charset="0"/>
                <a:cs typeface="Mangal" panose="02040503050203030202" pitchFamily="18" charset="0"/>
              </a:rPr>
              <a:t>AI ALGORITHMS USED IN PERSONALIZED MEDICINE </a:t>
            </a:r>
            <a:r>
              <a:rPr lang="en-US" sz="2800" kern="100" dirty="0">
                <a:effectLst/>
                <a:latin typeface="Calibri" panose="020F0502020204030204" pitchFamily="34" charset="0"/>
                <a:ea typeface="Calibri" panose="020F0502020204030204" pitchFamily="34" charset="0"/>
                <a:cs typeface="Mangal" panose="02040503050203030202" pitchFamily="18" charset="0"/>
              </a:rPr>
              <a:t/>
            </a:r>
            <a:br>
              <a:rPr lang="en-US" sz="2800" kern="100" dirty="0">
                <a:effectLst/>
                <a:latin typeface="Calibri" panose="020F0502020204030204" pitchFamily="34" charset="0"/>
                <a:ea typeface="Calibri" panose="020F0502020204030204" pitchFamily="34" charset="0"/>
                <a:cs typeface="Mangal" panose="02040503050203030202" pitchFamily="18" charset="0"/>
              </a:rPr>
            </a:br>
            <a:endParaRPr lang="en-US" sz="4800" dirty="0"/>
          </a:p>
        </p:txBody>
      </p:sp>
      <p:sp>
        <p:nvSpPr>
          <p:cNvPr id="3" name="Content Placeholder 2">
            <a:extLst>
              <a:ext uri="{FF2B5EF4-FFF2-40B4-BE49-F238E27FC236}">
                <a16:creationId xmlns:a16="http://schemas.microsoft.com/office/drawing/2014/main" xmlns="" id="{A57393D2-7EA5-A946-B229-2918B89CAF4B}"/>
              </a:ext>
            </a:extLst>
          </p:cNvPr>
          <p:cNvSpPr>
            <a:spLocks noGrp="1"/>
          </p:cNvSpPr>
          <p:nvPr>
            <p:ph idx="1"/>
          </p:nvPr>
        </p:nvSpPr>
        <p:spPr>
          <a:xfrm>
            <a:off x="471001" y="2171619"/>
            <a:ext cx="10887389" cy="4493585"/>
          </a:xfrm>
        </p:spPr>
        <p:txBody>
          <a:bodyPr>
            <a:normAutofit fontScale="92500" lnSpcReduction="10000"/>
          </a:bodyPr>
          <a:lstStyle/>
          <a:p>
            <a:pPr marL="0" indent="0">
              <a:lnSpc>
                <a:spcPct val="150000"/>
              </a:lnSpc>
              <a:buNone/>
            </a:pPr>
            <a:r>
              <a:rPr lang="en-US" sz="1800" b="1" dirty="0">
                <a:latin typeface="Times New Roman" panose="02020603050405020304" pitchFamily="18" charset="0"/>
                <a:cs typeface="Times New Roman" panose="02020603050405020304" pitchFamily="18" charset="0"/>
              </a:rPr>
              <a:t>Naïve Bayesian </a:t>
            </a:r>
          </a:p>
          <a:p>
            <a:pPr algn="just">
              <a:lnSpc>
                <a:spcPct val="150000"/>
              </a:lnSpc>
            </a:pPr>
            <a:r>
              <a:rPr lang="en-US" sz="1800" dirty="0">
                <a:latin typeface="Times New Roman" panose="02020603050405020304" pitchFamily="18" charset="0"/>
                <a:cs typeface="Times New Roman" panose="02020603050405020304" pitchFamily="18" charset="0"/>
              </a:rPr>
              <a:t>The Naïve Bayesian (NB) algorithm, which was devised by Thomas Bayes (1702–1761), facilitates the principled capture of uncertainty in a model by determining the probability of various possibilities. </a:t>
            </a:r>
            <a:r>
              <a:rPr lang="en-GB" sz="1800" dirty="0">
                <a:effectLst/>
                <a:latin typeface="Times New Roman" panose="02020603050405020304" pitchFamily="18" charset="0"/>
                <a:ea typeface="Calibri" panose="020F0502020204030204" pitchFamily="34" charset="0"/>
              </a:rPr>
              <a:t>The algorithm is based on a probabilistic model. NB is currently utilized in a variety of systems, including text classification, recommender systems, and spam filtering. Additionally, it finds utility in the fields of medicine and meteorology.</a:t>
            </a:r>
          </a:p>
          <a:p>
            <a:pPr marL="0" indent="0" algn="just">
              <a:lnSpc>
                <a:spcPct val="150000"/>
              </a:lnSpc>
              <a:buNone/>
            </a:pPr>
            <a:r>
              <a:rPr lang="en-GB" sz="1800" b="1" dirty="0">
                <a:effectLst/>
                <a:latin typeface="Times New Roman" panose="02020603050405020304" pitchFamily="18" charset="0"/>
                <a:ea typeface="Calibri" panose="020F0502020204030204" pitchFamily="34" charset="0"/>
              </a:rPr>
              <a:t>Artificial Neural Network </a:t>
            </a:r>
            <a:endParaRPr lang="en-GB" sz="1800" b="1" dirty="0">
              <a:latin typeface="Times New Roman" panose="02020603050405020304" pitchFamily="18" charset="0"/>
              <a:ea typeface="Calibri" panose="020F0502020204030204" pitchFamily="34" charset="0"/>
            </a:endParaRPr>
          </a:p>
          <a:p>
            <a:pPr algn="just">
              <a:lnSpc>
                <a:spcPct val="150000"/>
              </a:lnSpc>
            </a:pPr>
            <a:r>
              <a:rPr lang="en-GB" sz="1800" dirty="0">
                <a:effectLst/>
                <a:latin typeface="Times New Roman" panose="02020603050405020304" pitchFamily="18" charset="0"/>
                <a:ea typeface="Calibri" panose="020F0502020204030204" pitchFamily="34" charset="0"/>
              </a:rPr>
              <a:t>According to, artificial neural networks (ANNs) have a wide range of potential medical applications, such as in the following areas: imaging, back pain, dementia, appendicitis, myocardial infarction, acute pulmonary embolism, arrhythmias, and mental disorders. According to, below are a few of the benefits of ANN: Both linear and non-linear models can be learned by neural networks. It is also possible to use statistics to evaluate the precision of models generated by neural networks.</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044251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D6FA533-948C-7A39-873E-FE22B22DA3E0}"/>
              </a:ext>
            </a:extLst>
          </p:cNvPr>
          <p:cNvSpPr>
            <a:spLocks noGrp="1"/>
          </p:cNvSpPr>
          <p:nvPr>
            <p:ph type="title"/>
          </p:nvPr>
        </p:nvSpPr>
        <p:spPr/>
        <p:txBody>
          <a:bodyPr>
            <a:normAutofit fontScale="90000"/>
          </a:bodyPr>
          <a:lstStyle/>
          <a:p>
            <a:r>
              <a:rPr lang="en-GB" sz="2800" b="1" kern="100" dirty="0">
                <a:effectLst/>
                <a:latin typeface="Times New Roman" panose="02020603050405020304" pitchFamily="18" charset="0"/>
                <a:ea typeface="Calibri" panose="020F0502020204030204" pitchFamily="34" charset="0"/>
                <a:cs typeface="Mangal" panose="02040503050203030202" pitchFamily="18" charset="0"/>
              </a:rPr>
              <a:t/>
            </a:r>
            <a:br>
              <a:rPr lang="en-GB" sz="2800" b="1" kern="100" dirty="0">
                <a:effectLst/>
                <a:latin typeface="Times New Roman" panose="02020603050405020304" pitchFamily="18" charset="0"/>
                <a:ea typeface="Calibri" panose="020F0502020204030204" pitchFamily="34" charset="0"/>
                <a:cs typeface="Mangal" panose="02040503050203030202" pitchFamily="18" charset="0"/>
              </a:rPr>
            </a:br>
            <a:r>
              <a:rPr lang="en-GB" sz="2800" b="1" kern="100" dirty="0">
                <a:effectLst/>
                <a:latin typeface="Times New Roman" panose="02020603050405020304" pitchFamily="18" charset="0"/>
                <a:ea typeface="Calibri" panose="020F0502020204030204" pitchFamily="34" charset="0"/>
                <a:cs typeface="Mangal" panose="02040503050203030202" pitchFamily="18" charset="0"/>
              </a:rPr>
              <a:t>CONCLUSION</a:t>
            </a:r>
            <a:r>
              <a:rPr lang="en-US" sz="1800" kern="100" dirty="0">
                <a:effectLst/>
                <a:latin typeface="Calibri" panose="020F0502020204030204" pitchFamily="34" charset="0"/>
                <a:ea typeface="Calibri" panose="020F0502020204030204" pitchFamily="34" charset="0"/>
                <a:cs typeface="Mangal" panose="02040503050203030202" pitchFamily="18" charset="0"/>
              </a:rPr>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xmlns="" id="{B9C92996-EA6E-AD6C-50FD-718338E8C05A}"/>
              </a:ext>
            </a:extLst>
          </p:cNvPr>
          <p:cNvSpPr>
            <a:spLocks noGrp="1"/>
          </p:cNvSpPr>
          <p:nvPr>
            <p:ph idx="1"/>
          </p:nvPr>
        </p:nvSpPr>
        <p:spPr>
          <a:xfrm>
            <a:off x="537101" y="2215687"/>
            <a:ext cx="10215362" cy="4405450"/>
          </a:xfrm>
        </p:spPr>
        <p:txBody>
          <a:bodyPr>
            <a:normAutofit/>
          </a:bodyPr>
          <a:lstStyle/>
          <a:p>
            <a:pPr algn="just"/>
            <a:r>
              <a:rPr lang="en-US" dirty="0">
                <a:latin typeface="Times New Roman" panose="02020603050405020304" pitchFamily="18" charset="0"/>
                <a:cs typeface="Times New Roman" panose="02020603050405020304" pitchFamily="18" charset="0"/>
              </a:rPr>
              <a:t>AI and ML in Healthcare: Personalized Medicine</a:t>
            </a:r>
          </a:p>
          <a:p>
            <a:pPr algn="just"/>
            <a:r>
              <a:rPr lang="en-US" dirty="0">
                <a:latin typeface="Times New Roman" panose="02020603050405020304" pitchFamily="18" charset="0"/>
                <a:cs typeface="Times New Roman" panose="02020603050405020304" pitchFamily="18" charset="0"/>
              </a:rPr>
              <a:t>AI and ML integration in healthcare revolutionizes personalized medicine.</a:t>
            </a:r>
          </a:p>
          <a:p>
            <a:pPr algn="just"/>
            <a:r>
              <a:rPr lang="en-US" dirty="0">
                <a:latin typeface="Times New Roman" panose="02020603050405020304" pitchFamily="18" charset="0"/>
                <a:cs typeface="Times New Roman" panose="02020603050405020304" pitchFamily="18" charset="0"/>
              </a:rPr>
              <a:t>Addresses challenges like medication errors, delayed therapy, inaccurate diagnosis, and overtreatment.</a:t>
            </a:r>
          </a:p>
          <a:p>
            <a:pPr algn="just"/>
            <a:r>
              <a:rPr lang="en-US" dirty="0">
                <a:latin typeface="Times New Roman" panose="02020603050405020304" pitchFamily="18" charset="0"/>
                <a:cs typeface="Times New Roman" panose="02020603050405020304" pitchFamily="18" charset="0"/>
              </a:rPr>
              <a:t>Precision medicine focuses on individual patient characteristics, tailoring treatments based on lifestyle, environmental, and genetic variables.</a:t>
            </a:r>
          </a:p>
          <a:p>
            <a:pPr algn="just"/>
            <a:r>
              <a:rPr lang="en-US" dirty="0">
                <a:latin typeface="Times New Roman" panose="02020603050405020304" pitchFamily="18" charset="0"/>
                <a:cs typeface="Times New Roman" panose="02020603050405020304" pitchFamily="18" charset="0"/>
              </a:rPr>
              <a:t>Integrates multi-omics data with clinical information for early interventions and personalized treatment plans.</a:t>
            </a:r>
          </a:p>
          <a:p>
            <a:pPr algn="just"/>
            <a:r>
              <a:rPr lang="en-US" dirty="0">
                <a:latin typeface="Times New Roman" panose="02020603050405020304" pitchFamily="18" charset="0"/>
                <a:cs typeface="Times New Roman" panose="02020603050405020304" pitchFamily="18" charset="0"/>
              </a:rPr>
              <a:t>AI/ML algorithms can analyze genomic data for disease prediction, leading to more targeted and effective treatments.</a:t>
            </a:r>
          </a:p>
        </p:txBody>
      </p:sp>
    </p:spTree>
    <p:extLst>
      <p:ext uri="{BB962C8B-B14F-4D97-AF65-F5344CB8AC3E}">
        <p14:creationId xmlns:p14="http://schemas.microsoft.com/office/powerpoint/2010/main" xmlns="" val="2727796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C81F221-AB38-6565-864A-A43729C40B6D}"/>
              </a:ext>
            </a:extLst>
          </p:cNvPr>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xmlns="" id="{1A2FC533-7C51-661E-CA3C-7425073A961D}"/>
              </a:ext>
            </a:extLst>
          </p:cNvPr>
          <p:cNvSpPr>
            <a:spLocks noGrp="1"/>
          </p:cNvSpPr>
          <p:nvPr>
            <p:ph idx="1"/>
          </p:nvPr>
        </p:nvSpPr>
        <p:spPr>
          <a:xfrm>
            <a:off x="504051" y="2248738"/>
            <a:ext cx="9790131" cy="4361382"/>
          </a:xfrm>
        </p:spPr>
        <p:txBody>
          <a:bodyPr>
            <a:normAutofit/>
          </a:bodyPr>
          <a:lstStyle/>
          <a:p>
            <a:pPr marL="342900" marR="0" lvl="0" indent="-342900" algn="just">
              <a:lnSpc>
                <a:spcPct val="107000"/>
              </a:lnSpc>
              <a:spcBef>
                <a:spcPts val="0"/>
              </a:spcBef>
              <a:spcAft>
                <a:spcPts val="0"/>
              </a:spcAft>
              <a:buFont typeface="+mj-lt"/>
              <a:buAutoNum type="arabicPeriod"/>
            </a:pPr>
            <a:r>
              <a:rPr lang="en-GB" sz="1800" kern="100" dirty="0" err="1">
                <a:effectLst/>
                <a:latin typeface="Times New Roman" panose="02020603050405020304" pitchFamily="18" charset="0"/>
                <a:ea typeface="Calibri" panose="020F0502020204030204" pitchFamily="34" charset="0"/>
                <a:cs typeface="Mangal" panose="02040503050203030202" pitchFamily="18" charset="0"/>
              </a:rPr>
              <a:t>Vadapalli</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 S., </a:t>
            </a:r>
            <a:r>
              <a:rPr lang="en-GB" sz="1800" kern="100" dirty="0" err="1">
                <a:effectLst/>
                <a:latin typeface="Times New Roman" panose="02020603050405020304" pitchFamily="18" charset="0"/>
                <a:ea typeface="Calibri" panose="020F0502020204030204" pitchFamily="34" charset="0"/>
                <a:cs typeface="Mangal" panose="02040503050203030202" pitchFamily="18" charset="0"/>
              </a:rPr>
              <a:t>Abdelhalim</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 H., Zeeshan, S., &amp; Ahmed, Z. (2022). Artificial intelligence and machine learning approaches using gene expression and variant data for personalized medicine. </a:t>
            </a:r>
            <a:r>
              <a:rPr lang="en-GB" sz="1800" i="1" kern="100" dirty="0">
                <a:effectLst/>
                <a:latin typeface="Times New Roman" panose="02020603050405020304" pitchFamily="18" charset="0"/>
                <a:ea typeface="Calibri" panose="020F0502020204030204" pitchFamily="34" charset="0"/>
                <a:cs typeface="Mangal" panose="02040503050203030202" pitchFamily="18" charset="0"/>
              </a:rPr>
              <a:t>Briefings in bioinformatics</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GB" sz="1800" i="1" kern="100" dirty="0">
                <a:effectLst/>
                <a:latin typeface="Times New Roman" panose="02020603050405020304" pitchFamily="18" charset="0"/>
                <a:ea typeface="Calibri" panose="020F0502020204030204" pitchFamily="34" charset="0"/>
                <a:cs typeface="Mangal" panose="02040503050203030202" pitchFamily="18" charset="0"/>
              </a:rPr>
              <a:t>23</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(5), bbac191.</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07000"/>
              </a:lnSpc>
              <a:spcBef>
                <a:spcPts val="0"/>
              </a:spcBef>
              <a:spcAft>
                <a:spcPts val="0"/>
              </a:spcAft>
              <a:buFont typeface="+mj-lt"/>
              <a:buAutoNum type="arabicPeriod"/>
            </a:pPr>
            <a:r>
              <a:rPr lang="pt-BR" sz="1800" kern="100" dirty="0">
                <a:effectLst/>
                <a:latin typeface="Times New Roman" panose="02020603050405020304" pitchFamily="18" charset="0"/>
                <a:ea typeface="Calibri" panose="020F0502020204030204" pitchFamily="34" charset="0"/>
                <a:cs typeface="Mangal" panose="02040503050203030202" pitchFamily="18" charset="0"/>
              </a:rPr>
              <a:t>Sebastiani, M., Vacchi, C., Manfredi, A., &amp; Cassone, G. (2022). </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Personalized medicine and machine learning: A roadmap for the future. </a:t>
            </a:r>
            <a:r>
              <a:rPr lang="en-GB" sz="1800" i="1" kern="100" dirty="0">
                <a:effectLst/>
                <a:latin typeface="Times New Roman" panose="02020603050405020304" pitchFamily="18" charset="0"/>
                <a:ea typeface="Calibri" panose="020F0502020204030204" pitchFamily="34" charset="0"/>
                <a:cs typeface="Mangal" panose="02040503050203030202" pitchFamily="18" charset="0"/>
              </a:rPr>
              <a:t>Journal of Clinical Medicine</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GB" sz="1800" i="1" kern="100" dirty="0">
                <a:effectLst/>
                <a:latin typeface="Times New Roman" panose="02020603050405020304" pitchFamily="18" charset="0"/>
                <a:ea typeface="Calibri" panose="020F0502020204030204" pitchFamily="34" charset="0"/>
                <a:cs typeface="Mangal" panose="02040503050203030202" pitchFamily="18" charset="0"/>
              </a:rPr>
              <a:t>11</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(14), 4110.</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07000"/>
              </a:lnSpc>
              <a:spcBef>
                <a:spcPts val="0"/>
              </a:spcBef>
              <a:spcAft>
                <a:spcPts val="0"/>
              </a:spcAft>
              <a:buFont typeface="+mj-lt"/>
              <a:buAutoNum type="arabicPeriod"/>
            </a:pPr>
            <a:r>
              <a:rPr lang="en-GB" sz="1800" kern="100" dirty="0">
                <a:effectLst/>
                <a:latin typeface="Times New Roman" panose="02020603050405020304" pitchFamily="18" charset="0"/>
                <a:ea typeface="Calibri" panose="020F0502020204030204" pitchFamily="34" charset="0"/>
                <a:cs typeface="Mangal" panose="02040503050203030202" pitchFamily="18" charset="0"/>
              </a:rPr>
              <a:t>Khan, O., </a:t>
            </a:r>
            <a:r>
              <a:rPr lang="en-GB" sz="1800" kern="100" dirty="0" err="1">
                <a:effectLst/>
                <a:latin typeface="Times New Roman" panose="02020603050405020304" pitchFamily="18" charset="0"/>
                <a:ea typeface="Calibri" panose="020F0502020204030204" pitchFamily="34" charset="0"/>
                <a:cs typeface="Mangal" panose="02040503050203030202" pitchFamily="18" charset="0"/>
              </a:rPr>
              <a:t>Badhiwala</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 J. H., Grasso, G., &amp; </a:t>
            </a:r>
            <a:r>
              <a:rPr lang="en-GB" sz="1800" kern="100" dirty="0" err="1">
                <a:effectLst/>
                <a:latin typeface="Times New Roman" panose="02020603050405020304" pitchFamily="18" charset="0"/>
                <a:ea typeface="Calibri" panose="020F0502020204030204" pitchFamily="34" charset="0"/>
                <a:cs typeface="Mangal" panose="02040503050203030202" pitchFamily="18" charset="0"/>
              </a:rPr>
              <a:t>Fehlings</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 M. G. (2020). Use of machine learning and artificial intelligence to drive personalized medicine approaches for spine care. </a:t>
            </a:r>
            <a:r>
              <a:rPr lang="en-GB" sz="1800" i="1" kern="100" dirty="0">
                <a:effectLst/>
                <a:latin typeface="Times New Roman" panose="02020603050405020304" pitchFamily="18" charset="0"/>
                <a:ea typeface="Calibri" panose="020F0502020204030204" pitchFamily="34" charset="0"/>
                <a:cs typeface="Mangal" panose="02040503050203030202" pitchFamily="18" charset="0"/>
              </a:rPr>
              <a:t>World neurosurgery</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 </a:t>
            </a:r>
            <a:r>
              <a:rPr lang="en-GB" sz="1800" i="1" kern="100" dirty="0">
                <a:effectLst/>
                <a:latin typeface="Times New Roman" panose="02020603050405020304" pitchFamily="18" charset="0"/>
                <a:ea typeface="Calibri" panose="020F0502020204030204" pitchFamily="34" charset="0"/>
                <a:cs typeface="Mangal" panose="02040503050203030202" pitchFamily="18" charset="0"/>
              </a:rPr>
              <a:t>140</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 512-518.</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07000"/>
              </a:lnSpc>
              <a:spcBef>
                <a:spcPts val="0"/>
              </a:spcBef>
              <a:spcAft>
                <a:spcPts val="0"/>
              </a:spcAft>
              <a:buFont typeface="+mj-lt"/>
              <a:buAutoNum type="arabicPeriod"/>
            </a:pPr>
            <a:r>
              <a:rPr lang="en-GB" sz="1800" kern="100" dirty="0">
                <a:effectLst/>
                <a:latin typeface="Times New Roman" panose="02020603050405020304" pitchFamily="18" charset="0"/>
                <a:ea typeface="Calibri" panose="020F0502020204030204" pitchFamily="34" charset="0"/>
                <a:cs typeface="Mangal" panose="02040503050203030202" pitchFamily="18" charset="0"/>
              </a:rPr>
              <a:t>Copeland B. Artificial Intelligence: Definition, Examples, and Applications [Internet]. </a:t>
            </a:r>
            <a:r>
              <a:rPr lang="en-GB" sz="1800" kern="100" dirty="0" err="1">
                <a:effectLst/>
                <a:latin typeface="Times New Roman" panose="02020603050405020304" pitchFamily="18" charset="0"/>
                <a:ea typeface="Calibri" panose="020F0502020204030204" pitchFamily="34" charset="0"/>
                <a:cs typeface="Mangal" panose="02040503050203030202" pitchFamily="18" charset="0"/>
              </a:rPr>
              <a:t>Encyclopedia</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 Britannica. 2018.. Available from: https://www.britannica.com/technol </a:t>
            </a:r>
            <a:r>
              <a:rPr lang="en-GB" sz="1800" kern="100" dirty="0" err="1">
                <a:effectLst/>
                <a:latin typeface="Times New Roman" panose="02020603050405020304" pitchFamily="18" charset="0"/>
                <a:ea typeface="Calibri" panose="020F0502020204030204" pitchFamily="34" charset="0"/>
                <a:cs typeface="Mangal" panose="02040503050203030202" pitchFamily="18" charset="0"/>
              </a:rPr>
              <a:t>ogy</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/artificial-intelligence </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07000"/>
              </a:lnSpc>
              <a:spcBef>
                <a:spcPts val="0"/>
              </a:spcBef>
              <a:spcAft>
                <a:spcPts val="800"/>
              </a:spcAft>
              <a:buFont typeface="+mj-lt"/>
              <a:buAutoNum type="arabicPeriod"/>
            </a:pPr>
            <a:r>
              <a:rPr lang="en-GB" sz="1800" kern="100" dirty="0" err="1">
                <a:effectLst/>
                <a:latin typeface="Times New Roman" panose="02020603050405020304" pitchFamily="18" charset="0"/>
                <a:ea typeface="Calibri" panose="020F0502020204030204" pitchFamily="34" charset="0"/>
                <a:cs typeface="Mangal" panose="02040503050203030202" pitchFamily="18" charset="0"/>
              </a:rPr>
              <a:t>Boosman</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 F. “Whatever Machines Haven't Done Yet” [Internet]. Udu.co. 2018. [cited 2018 August 25]. Available from: http://www.udu.co/blog/ </a:t>
            </a:r>
            <a:r>
              <a:rPr lang="en-GB" sz="1800" kern="100" dirty="0" err="1">
                <a:effectLst/>
                <a:latin typeface="Times New Roman" panose="02020603050405020304" pitchFamily="18" charset="0"/>
                <a:ea typeface="Calibri" panose="020F0502020204030204" pitchFamily="34" charset="0"/>
                <a:cs typeface="Mangal" panose="02040503050203030202" pitchFamily="18" charset="0"/>
              </a:rPr>
              <a:t>whatevermachines</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a:t>
            </a:r>
            <a:r>
              <a:rPr lang="en-GB" sz="1800" kern="100" dirty="0" err="1">
                <a:effectLst/>
                <a:latin typeface="Times New Roman" panose="02020603050405020304" pitchFamily="18" charset="0"/>
                <a:ea typeface="Calibri" panose="020F0502020204030204" pitchFamily="34" charset="0"/>
                <a:cs typeface="Mangal" panose="02040503050203030202" pitchFamily="18" charset="0"/>
              </a:rPr>
              <a:t>havent</a:t>
            </a:r>
            <a:r>
              <a:rPr lang="en-GB" sz="1800" kern="100" dirty="0">
                <a:effectLst/>
                <a:latin typeface="Times New Roman" panose="02020603050405020304" pitchFamily="18" charset="0"/>
                <a:ea typeface="Calibri" panose="020F0502020204030204" pitchFamily="34" charset="0"/>
                <a:cs typeface="Mangal" panose="02040503050203030202" pitchFamily="18" charset="0"/>
              </a:rPr>
              <a:t>-done-yet.  </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endParaRPr lang="en-US" dirty="0"/>
          </a:p>
        </p:txBody>
      </p:sp>
    </p:spTree>
    <p:extLst>
      <p:ext uri="{BB962C8B-B14F-4D97-AF65-F5344CB8AC3E}">
        <p14:creationId xmlns:p14="http://schemas.microsoft.com/office/powerpoint/2010/main" xmlns="" val="36309209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8A48222B-74C3-0972-022F-D559884E4F8D}"/>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xmlns="" val="2589116444"/>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xmlns=""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TM04033917[[fn=Berlin]]</Template>
  <TotalTime>13</TotalTime>
  <Words>722</Words>
  <Application>Microsoft Office PowerPoint</Application>
  <PresentationFormat>Custom</PresentationFormat>
  <Paragraphs>40</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Berlin</vt:lpstr>
      <vt:lpstr>    PERSONALIZED MEDICINE USING AI AND MACHINE LEARNING </vt:lpstr>
      <vt:lpstr>INTRODUCTION </vt:lpstr>
      <vt:lpstr> LITERATURE REVIEW </vt:lpstr>
      <vt:lpstr> AI &amp; ML IN HEALTH INTELLIGENCE, PRECISION MEDICINE AND RESOURCE MANAGEMENT  </vt:lpstr>
      <vt:lpstr> AI ALGORITHMS USED IN PERSONALIZED MEDICINE  </vt:lpstr>
      <vt:lpstr> CONCLUSION </vt:lpstr>
      <vt:lpstr>REFERENCES</vt:lpstr>
      <vt:lpstr>THANK YOU</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anushreeagarwal721@gmail.com</dc:creator>
  <cp:lastModifiedBy>pc</cp:lastModifiedBy>
  <cp:revision>4</cp:revision>
  <dcterms:created xsi:type="dcterms:W3CDTF">2024-03-07T12:10:12Z</dcterms:created>
  <dcterms:modified xsi:type="dcterms:W3CDTF">2024-03-11T10:32:25Z</dcterms:modified>
</cp:coreProperties>
</file>