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959" autoAdjust="0"/>
    <p:restoredTop sz="94660"/>
  </p:normalViewPr>
  <p:slideViewPr>
    <p:cSldViewPr snapToGrid="0">
      <p:cViewPr varScale="1">
        <p:scale>
          <a:sx n="87" d="100"/>
          <a:sy n="87" d="100"/>
        </p:scale>
        <p:origin x="-78" y="-13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58ECFA-C1AC-4E0C-90EA-8D0DF23029A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444004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58ECFA-C1AC-4E0C-90EA-8D0DF23029A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4259732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8ECFA-C1AC-4E0C-90EA-8D0DF23029A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394334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198080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58ECFA-C1AC-4E0C-90EA-8D0DF23029A3}"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3598367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58ECFA-C1AC-4E0C-90EA-8D0DF23029A3}"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872369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C658ECFA-C1AC-4E0C-90EA-8D0DF23029A3}"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4060442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884937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906451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724380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1150756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1318740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8ECFA-C1AC-4E0C-90EA-8D0DF23029A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4009038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658ECFA-C1AC-4E0C-90EA-8D0DF23029A3}"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20590300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658ECFA-C1AC-4E0C-90EA-8D0DF23029A3}"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39267289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58ECFA-C1AC-4E0C-90EA-8D0DF23029A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393509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58ECFA-C1AC-4E0C-90EA-8D0DF23029A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4107514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C658ECFA-C1AC-4E0C-90EA-8D0DF23029A3}" type="datetimeFigureOut">
              <a:rPr lang="en-US" smtClean="0"/>
              <a:pPr/>
              <a:t>3/12/2024</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4B85149-00BF-4AED-9D42-1C6755F8714B}" type="slidenum">
              <a:rPr lang="en-US" smtClean="0"/>
              <a:pPr/>
              <a:t>‹#›</a:t>
            </a:fld>
            <a:endParaRPr lang="en-US"/>
          </a:p>
        </p:txBody>
      </p:sp>
    </p:spTree>
    <p:extLst>
      <p:ext uri="{BB962C8B-B14F-4D97-AF65-F5344CB8AC3E}">
        <p14:creationId xmlns:p14="http://schemas.microsoft.com/office/powerpoint/2010/main" xmlns="" val="5294955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xmlns="" id="{B985A4A9-8B58-4086-A38F-8A6999BA399C}"/>
              </a:ext>
            </a:extLst>
          </p:cNvPr>
          <p:cNvSpPr>
            <a:spLocks noGrp="1"/>
          </p:cNvSpPr>
          <p:nvPr>
            <p:ph type="ctrTitle"/>
          </p:nvPr>
        </p:nvSpPr>
        <p:spPr>
          <a:xfrm>
            <a:off x="1751012" y="1993846"/>
            <a:ext cx="8689975" cy="2509837"/>
          </a:xfrm>
        </p:spPr>
        <p:txBody>
          <a:bodyPr>
            <a:normAutofit fontScale="90000"/>
          </a:bodyPr>
          <a:lstStyle/>
          <a:p>
            <a:r>
              <a:rPr lang="en-GB" sz="4400" b="1" dirty="0">
                <a:latin typeface="Times New Roman" panose="02020603050405020304" pitchFamily="18" charset="0"/>
                <a:cs typeface="Times New Roman" panose="02020603050405020304" pitchFamily="18" charset="0"/>
              </a:rPr>
              <a:t>ORGANIC COMPOUND THEORY AND ITS DRUG BENEFITS</a:t>
            </a:r>
            <a:r>
              <a:rPr lang="en-US" dirty="0"/>
              <a:t/>
            </a:r>
            <a:br>
              <a:rPr lang="en-US" dirty="0"/>
            </a:br>
            <a:endParaRPr lang="en-US" dirty="0"/>
          </a:p>
        </p:txBody>
      </p:sp>
      <p:sp>
        <p:nvSpPr>
          <p:cNvPr id="3" name="Rectangle 2"/>
          <p:cNvSpPr/>
          <p:nvPr/>
        </p:nvSpPr>
        <p:spPr>
          <a:xfrm>
            <a:off x="0" y="5650077"/>
            <a:ext cx="1856983" cy="369332"/>
          </a:xfrm>
          <a:prstGeom prst="rect">
            <a:avLst/>
          </a:prstGeom>
        </p:spPr>
        <p:txBody>
          <a:bodyPr wrap="none">
            <a:spAutoFit/>
          </a:bodyPr>
          <a:lstStyle/>
          <a:p>
            <a:r>
              <a:rPr lang="en-US" dirty="0" smtClean="0"/>
              <a:t>Debopriya </a:t>
            </a:r>
            <a:r>
              <a:rPr lang="en-US" dirty="0" smtClean="0"/>
              <a:t>Darker</a:t>
            </a:r>
            <a:endParaRPr lang="en-US" dirty="0"/>
          </a:p>
        </p:txBody>
      </p:sp>
      <p:sp>
        <p:nvSpPr>
          <p:cNvPr id="5" name="Rectangle 4"/>
          <p:cNvSpPr/>
          <p:nvPr/>
        </p:nvSpPr>
        <p:spPr>
          <a:xfrm>
            <a:off x="0" y="5954877"/>
            <a:ext cx="1853392" cy="369332"/>
          </a:xfrm>
          <a:prstGeom prst="rect">
            <a:avLst/>
          </a:prstGeom>
        </p:spPr>
        <p:txBody>
          <a:bodyPr wrap="none">
            <a:spAutoFit/>
          </a:bodyPr>
          <a:lstStyle/>
          <a:p>
            <a:r>
              <a:rPr lang="en-US" dirty="0" smtClean="0"/>
              <a:t>Subject: Chemistry</a:t>
            </a:r>
            <a:endParaRPr lang="en-US" dirty="0"/>
          </a:p>
        </p:txBody>
      </p:sp>
    </p:spTree>
    <p:extLst>
      <p:ext uri="{BB962C8B-B14F-4D97-AF65-F5344CB8AC3E}">
        <p14:creationId xmlns:p14="http://schemas.microsoft.com/office/powerpoint/2010/main" xmlns="" val="3910611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F22C00AB-D091-42EE-B61E-500DE9459F7E}"/>
              </a:ext>
            </a:extLst>
          </p:cNvPr>
          <p:cNvSpPr/>
          <p:nvPr/>
        </p:nvSpPr>
        <p:spPr>
          <a:xfrm>
            <a:off x="664779" y="435699"/>
            <a:ext cx="10862442" cy="718466"/>
          </a:xfrm>
          <a:prstGeom prst="rect">
            <a:avLst/>
          </a:prstGeom>
        </p:spPr>
        <p:txBody>
          <a:bodyPr wrap="square">
            <a:spAutoFit/>
          </a:bodyPr>
          <a:lstStyle/>
          <a:p>
            <a:pPr marR="0" lvl="0" algn="ctr">
              <a:lnSpc>
                <a:spcPct val="107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7B33E50A-505B-43E2-A474-38D31F69CE72}"/>
              </a:ext>
            </a:extLst>
          </p:cNvPr>
          <p:cNvSpPr/>
          <p:nvPr/>
        </p:nvSpPr>
        <p:spPr>
          <a:xfrm>
            <a:off x="522889" y="1154165"/>
            <a:ext cx="11146221" cy="503259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Most clever substance elements (NCEs) around the world are little atom drugs and helpful possibilities.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A portion of these synthetics are accessible thanks to therapeutic and cycle physicists' skill and genius. Drugs like atorvastatin (1), ledipasvir (2), </a:t>
            </a:r>
            <a:r>
              <a:rPr lang="en-GB" dirty="0" err="1">
                <a:latin typeface="Times New Roman" panose="02020603050405020304" pitchFamily="18" charset="0"/>
                <a:ea typeface="Calibri" panose="020F0502020204030204" pitchFamily="34" charset="0"/>
                <a:cs typeface="Times New Roman" panose="02020603050405020304" pitchFamily="18" charset="0"/>
              </a:rPr>
              <a:t>imantinib</a:t>
            </a:r>
            <a:r>
              <a:rPr lang="en-GB" dirty="0">
                <a:latin typeface="Times New Roman" panose="02020603050405020304" pitchFamily="18" charset="0"/>
                <a:ea typeface="Calibri" panose="020F0502020204030204" pitchFamily="34" charset="0"/>
                <a:cs typeface="Times New Roman" panose="02020603050405020304" pitchFamily="18" charset="0"/>
              </a:rPr>
              <a:t> (3), AZT (4), and linezolid (5) have saved and drawn out endless lives, helping society, families, and companions.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Subsequent to combining every atom in the lab (presumably milligrams), protected, effective, and versatile techniques were created to deliver kilograms of dynamic drug fixing (Programming interface) that was integrated into measurement structures for patients.</a:t>
            </a: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Significance of Organic Substances</a:t>
            </a:r>
          </a:p>
          <a:p>
            <a:pPr marL="285750" lvl="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Although the building blocks of life, carbohydrates, proteins, and lipids, are organic substances</a:t>
            </a:r>
          </a:p>
          <a:p>
            <a:pPr marL="285750" lvl="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They are the fundamental elements of several cycles that propel the planet. As an illustration, consider the carbon cycle, which involves the exchange of carbon between plants and animals during photosynthesis and cellular respiration. </a:t>
            </a:r>
            <a:endParaRPr lang="en-GB" dirty="0"/>
          </a:p>
        </p:txBody>
      </p:sp>
    </p:spTree>
    <p:extLst>
      <p:ext uri="{BB962C8B-B14F-4D97-AF65-F5344CB8AC3E}">
        <p14:creationId xmlns:p14="http://schemas.microsoft.com/office/powerpoint/2010/main" xmlns="" val="2371597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CDC3DB0-0FDB-4D1D-B267-6BA329A2E159}"/>
              </a:ext>
            </a:extLst>
          </p:cNvPr>
          <p:cNvSpPr/>
          <p:nvPr/>
        </p:nvSpPr>
        <p:spPr>
          <a:xfrm>
            <a:off x="649013" y="634358"/>
            <a:ext cx="10893973" cy="530594"/>
          </a:xfrm>
          <a:prstGeom prst="rect">
            <a:avLst/>
          </a:prstGeom>
        </p:spPr>
        <p:txBody>
          <a:bodyPr wrap="square">
            <a:spAutoFit/>
          </a:bodyPr>
          <a:lstStyle/>
          <a:p>
            <a:pPr marR="0" lvl="0" algn="ctr">
              <a:lnSpc>
                <a:spcPct val="107000"/>
              </a:lnSpc>
              <a:spcBef>
                <a:spcPts val="0"/>
              </a:spcBef>
              <a:spcAft>
                <a:spcPts val="800"/>
              </a:spcAft>
            </a:pPr>
            <a:r>
              <a:rPr lang="en-GB" sz="2800" b="1" dirty="0">
                <a:latin typeface="Times New Roman" panose="02020603050405020304" pitchFamily="18" charset="0"/>
                <a:ea typeface="Calibri" panose="020F0502020204030204" pitchFamily="34" charset="0"/>
                <a:cs typeface="Mangal" panose="02040503050203030202" pitchFamily="18" charset="0"/>
              </a:rPr>
              <a:t>DRUG DISCOVERY, MEDICINAL AND ORGANIC CHEMISTRY</a:t>
            </a:r>
            <a:endParaRPr lang="en-US" sz="28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4FB90F68-5E50-4D9F-8FF0-F7CA0F445C1A}"/>
              </a:ext>
            </a:extLst>
          </p:cNvPr>
          <p:cNvSpPr/>
          <p:nvPr/>
        </p:nvSpPr>
        <p:spPr>
          <a:xfrm>
            <a:off x="649012" y="1385669"/>
            <a:ext cx="10893973" cy="5355312"/>
          </a:xfrm>
          <a:prstGeom prst="rect">
            <a:avLst/>
          </a:prstGeom>
        </p:spPr>
        <p:txBody>
          <a:bodyPr wrap="square">
            <a:spAutoFit/>
          </a:bodyPr>
          <a:lstStyle/>
          <a:p>
            <a:pPr algn="just">
              <a:lnSpc>
                <a:spcPct val="150000"/>
              </a:lnSpc>
            </a:pPr>
            <a:r>
              <a:rPr lang="en-US" dirty="0">
                <a:latin typeface="Times New Roman" panose="02020603050405020304" pitchFamily="18" charset="0"/>
                <a:ea typeface="Calibri" panose="020F0502020204030204" pitchFamily="34" charset="0"/>
                <a:cs typeface="Times New Roman" panose="02020603050405020304" pitchFamily="18" charset="0"/>
              </a:rPr>
              <a:t>Drug advancement and improvement envelop therapeutic and substance science notwithstanding drug disclosure. This covers the formation of conveyance strategies and details notwithstanding pharmacokinetic and pharmacodynamic property improvement. </a:t>
            </a: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Drug Benefits in Organic Compound </a:t>
            </a: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Biological Activity:</a:t>
            </a:r>
            <a:r>
              <a:rPr lang="en-US" dirty="0">
                <a:latin typeface="Times New Roman" panose="02020603050405020304" pitchFamily="18" charset="0"/>
                <a:cs typeface="Times New Roman" panose="02020603050405020304" pitchFamily="18" charset="0"/>
              </a:rPr>
              <a:t> Many chemical compounds display particular biological activities that can be </a:t>
            </a:r>
            <a:r>
              <a:rPr lang="en-US" dirty="0" err="1">
                <a:latin typeface="Times New Roman" panose="02020603050405020304" pitchFamily="18" charset="0"/>
                <a:cs typeface="Times New Roman" panose="02020603050405020304" pitchFamily="18" charset="0"/>
              </a:rPr>
              <a:t>utilised</a:t>
            </a:r>
            <a:r>
              <a:rPr lang="en-US" dirty="0">
                <a:latin typeface="Times New Roman" panose="02020603050405020304" pitchFamily="18" charset="0"/>
                <a:cs typeface="Times New Roman" panose="02020603050405020304" pitchFamily="18" charset="0"/>
              </a:rPr>
              <a:t> for therapeutic purposes, such as antibacterial, antiviral, anticancer, or anti-inflammatory properties. These activities can be harnessed for therapeutic applications.</a:t>
            </a:r>
          </a:p>
          <a:p>
            <a:pPr marL="285750" lvl="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Specificity:</a:t>
            </a:r>
            <a:r>
              <a:rPr lang="en-US" dirty="0">
                <a:latin typeface="Times New Roman" panose="02020603050405020304" pitchFamily="18" charset="0"/>
                <a:cs typeface="Times New Roman" panose="02020603050405020304" pitchFamily="18" charset="0"/>
              </a:rPr>
              <a:t> Organic compounds can frequently be tailor-made to interact with certain biological targets, thereby reducing the likelihood of off-target effects and increasing the effectiveness of therapeutic interventions.</a:t>
            </a:r>
          </a:p>
          <a:p>
            <a:pPr marL="285750" lvl="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Bioavailability:</a:t>
            </a:r>
            <a:r>
              <a:rPr lang="en-US" dirty="0">
                <a:latin typeface="Times New Roman" panose="02020603050405020304" pitchFamily="18" charset="0"/>
                <a:cs typeface="Times New Roman" panose="02020603050405020304" pitchFamily="18" charset="0"/>
              </a:rPr>
              <a:t> It is possible to construct organic compounds in such a way as to improve their absorption, distribution, metabolism, and excretion inside the body. This would result in an increase in the bioavailability of the compounds and an increase in their therapeutic effectiveness.</a:t>
            </a:r>
          </a:p>
          <a:p>
            <a:endParaRPr lang="en-US" dirty="0"/>
          </a:p>
        </p:txBody>
      </p:sp>
    </p:spTree>
    <p:extLst>
      <p:ext uri="{BB962C8B-B14F-4D97-AF65-F5344CB8AC3E}">
        <p14:creationId xmlns:p14="http://schemas.microsoft.com/office/powerpoint/2010/main" xmlns="" val="3980978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BC2B9FA-6BDC-4FC6-9395-8B895C12ABCB}"/>
              </a:ext>
            </a:extLst>
          </p:cNvPr>
          <p:cNvSpPr/>
          <p:nvPr/>
        </p:nvSpPr>
        <p:spPr>
          <a:xfrm>
            <a:off x="1232338" y="404169"/>
            <a:ext cx="9727324" cy="715183"/>
          </a:xfrm>
          <a:prstGeom prst="rect">
            <a:avLst/>
          </a:prstGeom>
        </p:spPr>
        <p:txBody>
          <a:bodyPr wrap="square">
            <a:spAutoFit/>
          </a:bodyPr>
          <a:lstStyle/>
          <a:p>
            <a:pPr marR="0" lvl="0" algn="just">
              <a:lnSpc>
                <a:spcPct val="107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CHEMISTRY CHALLENGES FOR FBDD</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70E2758C-D818-4B02-97E6-093623DCA679}"/>
              </a:ext>
            </a:extLst>
          </p:cNvPr>
          <p:cNvSpPr/>
          <p:nvPr/>
        </p:nvSpPr>
        <p:spPr>
          <a:xfrm>
            <a:off x="672662" y="1252284"/>
            <a:ext cx="10846676" cy="1200329"/>
          </a:xfrm>
          <a:prstGeom prst="rect">
            <a:avLst/>
          </a:prstGeom>
        </p:spPr>
        <p:txBody>
          <a:bodyPr wrap="square">
            <a:spAutoFit/>
          </a:bodyPr>
          <a:lstStyle/>
          <a:p>
            <a:pPr algn="just"/>
            <a:r>
              <a:rPr lang="en-US" dirty="0">
                <a:latin typeface="Times New Roman" panose="02020603050405020304" pitchFamily="18" charset="0"/>
                <a:ea typeface="Calibri" panose="020F0502020204030204" pitchFamily="34" charset="0"/>
              </a:rPr>
              <a:t>The "rule-of-three," which was first proposed 12 years ago, was one of the earliest methods to </a:t>
            </a:r>
            <a:r>
              <a:rPr lang="en-US" dirty="0" err="1">
                <a:latin typeface="Times New Roman" panose="02020603050405020304" pitchFamily="18" charset="0"/>
                <a:ea typeface="Calibri" panose="020F0502020204030204" pitchFamily="34" charset="0"/>
              </a:rPr>
              <a:t>characterise</a:t>
            </a:r>
            <a:r>
              <a:rPr lang="en-US" dirty="0">
                <a:latin typeface="Times New Roman" panose="02020603050405020304" pitchFamily="18" charset="0"/>
                <a:ea typeface="Calibri" panose="020F0502020204030204" pitchFamily="34" charset="0"/>
              </a:rPr>
              <a:t> a fragment's chemical properties. Other significant studies on fragment library design are also available. characteristics that are helpful to us. </a:t>
            </a:r>
          </a:p>
          <a:p>
            <a:endParaRPr lang="en-US" dirty="0"/>
          </a:p>
        </p:txBody>
      </p:sp>
      <p:pic>
        <p:nvPicPr>
          <p:cNvPr id="4" name="Picture 3">
            <a:extLst>
              <a:ext uri="{FF2B5EF4-FFF2-40B4-BE49-F238E27FC236}">
                <a16:creationId xmlns:a16="http://schemas.microsoft.com/office/drawing/2014/main" xmlns="" id="{B629ABBB-2F52-4188-BE27-CA898BF9DDC6}"/>
              </a:ext>
            </a:extLst>
          </p:cNvPr>
          <p:cNvPicPr/>
          <p:nvPr/>
        </p:nvPicPr>
        <p:blipFill>
          <a:blip r:embed="rId2"/>
          <a:stretch>
            <a:fillRect/>
          </a:stretch>
        </p:blipFill>
        <p:spPr>
          <a:xfrm>
            <a:off x="4317288" y="2183471"/>
            <a:ext cx="3426044" cy="3248824"/>
          </a:xfrm>
          <a:prstGeom prst="rect">
            <a:avLst/>
          </a:prstGeom>
        </p:spPr>
      </p:pic>
      <p:sp>
        <p:nvSpPr>
          <p:cNvPr id="5" name="Rectangle 4">
            <a:extLst>
              <a:ext uri="{FF2B5EF4-FFF2-40B4-BE49-F238E27FC236}">
                <a16:creationId xmlns:a16="http://schemas.microsoft.com/office/drawing/2014/main" xmlns="" id="{98CAB76F-25F0-43A0-92DA-4EB31F348E6E}"/>
              </a:ext>
            </a:extLst>
          </p:cNvPr>
          <p:cNvSpPr/>
          <p:nvPr/>
        </p:nvSpPr>
        <p:spPr>
          <a:xfrm>
            <a:off x="541283" y="5605716"/>
            <a:ext cx="10978055" cy="966803"/>
          </a:xfrm>
          <a:prstGeom prst="rect">
            <a:avLst/>
          </a:prstGeom>
        </p:spPr>
        <p:txBody>
          <a:bodyPr wrap="square">
            <a:spAutoFit/>
          </a:bodyPr>
          <a:lstStyle/>
          <a:p>
            <a:pPr algn="ctr">
              <a:lnSpc>
                <a:spcPct val="107000"/>
              </a:lnSpc>
              <a:spcAft>
                <a:spcPts val="800"/>
              </a:spcAft>
            </a:pPr>
            <a:r>
              <a:rPr lang="en-GB" b="1" dirty="0">
                <a:latin typeface="Times New Roman" panose="02020603050405020304" pitchFamily="18" charset="0"/>
                <a:ea typeface="Calibri" panose="020F0502020204030204" pitchFamily="34" charset="0"/>
                <a:cs typeface="Mangal" panose="02040503050203030202" pitchFamily="18" charset="0"/>
              </a:rPr>
              <a:t>Figure 1: </a:t>
            </a:r>
            <a:r>
              <a:rPr lang="en-GB" dirty="0">
                <a:latin typeface="Times New Roman" panose="02020603050405020304" pitchFamily="18" charset="0"/>
                <a:ea typeface="Calibri" panose="020F0502020204030204" pitchFamily="34" charset="0"/>
                <a:cs typeface="Mangal" panose="02040503050203030202" pitchFamily="18" charset="0"/>
              </a:rPr>
              <a:t>The bottom structure has fragmented MW and </a:t>
            </a:r>
            <a:r>
              <a:rPr lang="en-GB" dirty="0" err="1">
                <a:latin typeface="Times New Roman" panose="02020603050405020304" pitchFamily="18" charset="0"/>
                <a:ea typeface="Calibri" panose="020F0502020204030204" pitchFamily="34" charset="0"/>
                <a:cs typeface="Mangal" panose="02040503050203030202" pitchFamily="18" charset="0"/>
              </a:rPr>
              <a:t>cLogP</a:t>
            </a:r>
            <a:r>
              <a:rPr lang="en-GB" dirty="0">
                <a:latin typeface="Times New Roman" panose="02020603050405020304" pitchFamily="18" charset="0"/>
                <a:ea typeface="Calibri" panose="020F0502020204030204" pitchFamily="34" charset="0"/>
                <a:cs typeface="Mangal" panose="02040503050203030202" pitchFamily="18" charset="0"/>
              </a:rPr>
              <a:t>. Polar protein binding functionality: red circle; synthetically precedented fragment optimisation vectors without affecting the predicted binding pharmacophore: grey circle; implicit growth vectors: blue arrows.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469541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951917C-1CA7-46A0-AA8C-7FA5EF4E56D9}"/>
              </a:ext>
            </a:extLst>
          </p:cNvPr>
          <p:cNvSpPr/>
          <p:nvPr/>
        </p:nvSpPr>
        <p:spPr>
          <a:xfrm>
            <a:off x="570186" y="482997"/>
            <a:ext cx="11051628" cy="718466"/>
          </a:xfrm>
          <a:prstGeom prst="rect">
            <a:avLst/>
          </a:prstGeom>
        </p:spPr>
        <p:txBody>
          <a:bodyPr wrap="square">
            <a:spAutoFit/>
          </a:bodyPr>
          <a:lstStyle/>
          <a:p>
            <a:pPr marR="0" lvl="0" algn="ctr">
              <a:lnSpc>
                <a:spcPct val="107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ORGANIC CHEMISTRY FOR DRUG WORLD</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D330456E-606F-4940-B3CF-A938473A2B39}"/>
              </a:ext>
            </a:extLst>
          </p:cNvPr>
          <p:cNvSpPr/>
          <p:nvPr/>
        </p:nvSpPr>
        <p:spPr>
          <a:xfrm>
            <a:off x="252248" y="1222963"/>
            <a:ext cx="11369566"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Since organic compounds make up the majority of biological molecules in living systems, organic chemistry is extremely important. As a result, organic chemistry plays a critical role in the search for novel medication candidates that can be used to treat a wide range of illnesses.</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goal of the organic chemistry course at the Faculty of Pharmacy was to prepare students for the medicinal aspects of diseases on a molecular level based on chemical structures by introducing them to the basics of "Drug World."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As we already know, organic chemistry is the study of how things, particularly atomic and molecular systems, are arranged, structured, behave, and react. Chemistry permeates every aspect of our existence, and life itself is the contemplation of an unbroken chain of biochemical reactions.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Organic chemistry is widely present in everything from cell structure to complete organisms, and most materials used in human anatomy and physiology are organic.</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Pharmaceuticals, which can be either organic or inorganic chemical molecules, are used to treat a variety of ailments. However, the majority of medications are derived from organic structural characteristics.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6066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A989115-0A10-4732-B0B3-75432125B52E}"/>
              </a:ext>
            </a:extLst>
          </p:cNvPr>
          <p:cNvSpPr/>
          <p:nvPr/>
        </p:nvSpPr>
        <p:spPr>
          <a:xfrm>
            <a:off x="641131" y="839008"/>
            <a:ext cx="10657490" cy="706540"/>
          </a:xfrm>
          <a:prstGeom prst="rect">
            <a:avLst/>
          </a:prstGeom>
        </p:spPr>
        <p:txBody>
          <a:bodyPr wrap="square">
            <a:spAutoFit/>
          </a:bodyPr>
          <a:lstStyle/>
          <a:p>
            <a:pPr marR="0" lvl="0" algn="ctr">
              <a:lnSpc>
                <a:spcPct val="107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CONCLUSION</a:t>
            </a:r>
            <a:r>
              <a:rPr lang="en-GB" b="1" dirty="0">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C985F746-94BA-4A8B-AFF3-DA20A98AA626}"/>
              </a:ext>
            </a:extLst>
          </p:cNvPr>
          <p:cNvSpPr/>
          <p:nvPr/>
        </p:nvSpPr>
        <p:spPr>
          <a:xfrm>
            <a:off x="641131" y="1671672"/>
            <a:ext cx="10657490" cy="4197559"/>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In conclusion, organic chemistry continues to be an essential component in the process of drug discovery and development.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It has made a substantial contribution to the general advancement of medical research as well as the improvement of healthcare all over the world.</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Through its development, Fragment-Based Drug Discovery (FBDD) has brought to light the significance of having a comprehensive grasp of the chemical properties of compounds as well as the synthesis techniques that are necessary to manufacture them.</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Organic chemistry will surely continue to be a driving force behind innovation and serve as a facilitator for the production of novel pharmaceuticals that can address a wide variety of medical requirements as we continue to unlock new technologies and approaches.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47891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6238F11-8758-43C7-A7A5-C6726A1579B6}"/>
              </a:ext>
            </a:extLst>
          </p:cNvPr>
          <p:cNvSpPr/>
          <p:nvPr/>
        </p:nvSpPr>
        <p:spPr>
          <a:xfrm>
            <a:off x="583323" y="530294"/>
            <a:ext cx="10689021" cy="718466"/>
          </a:xfrm>
          <a:prstGeom prst="rect">
            <a:avLst/>
          </a:prstGeom>
        </p:spPr>
        <p:txBody>
          <a:bodyPr wrap="square">
            <a:spAutoFit/>
          </a:bodyPr>
          <a:lstStyle/>
          <a:p>
            <a:pPr algn="ctr">
              <a:lnSpc>
                <a:spcPct val="107000"/>
              </a:lnSpc>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03A7D364-A527-41D9-B626-40698AFA1E54}"/>
              </a:ext>
            </a:extLst>
          </p:cNvPr>
          <p:cNvSpPr/>
          <p:nvPr/>
        </p:nvSpPr>
        <p:spPr>
          <a:xfrm>
            <a:off x="583323" y="1248760"/>
            <a:ext cx="10851932" cy="5131148"/>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Abraham, M. H., Ibrahim, A., &amp; </a:t>
            </a:r>
            <a:r>
              <a:rPr lang="en-GB" dirty="0" err="1">
                <a:latin typeface="Times New Roman" panose="02020603050405020304" pitchFamily="18" charset="0"/>
                <a:ea typeface="Calibri" panose="020F0502020204030204" pitchFamily="34" charset="0"/>
                <a:cs typeface="Times New Roman" panose="02020603050405020304" pitchFamily="18" charset="0"/>
              </a:rPr>
              <a:t>Acree</a:t>
            </a:r>
            <a:r>
              <a:rPr lang="en-GB" dirty="0">
                <a:latin typeface="Times New Roman" panose="02020603050405020304" pitchFamily="18" charset="0"/>
                <a:ea typeface="Calibri" panose="020F0502020204030204" pitchFamily="34" charset="0"/>
                <a:cs typeface="Times New Roman" panose="02020603050405020304" pitchFamily="18" charset="0"/>
              </a:rPr>
              <a:t> Jr, W. E. (2007). Air to liver partition coefficients for volatile organic compounds and blood to liver partition coefficients for volatile organic compounds and drugs. European journal of medicinal chemistry, 42(6), 743-751.</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Baxendale, I. R. (2013). The integration of flow reactors into synthetic organic chemistry. Journal of Chemical Technology &amp; Biotechnology, 88(4), 519-552.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err="1">
                <a:latin typeface="Times New Roman" panose="02020603050405020304" pitchFamily="18" charset="0"/>
                <a:ea typeface="Calibri" panose="020F0502020204030204" pitchFamily="34" charset="0"/>
                <a:cs typeface="Times New Roman" panose="02020603050405020304" pitchFamily="18" charset="0"/>
              </a:rPr>
              <a:t>Chuprina</a:t>
            </a:r>
            <a:r>
              <a:rPr lang="en-GB" dirty="0">
                <a:latin typeface="Times New Roman" panose="02020603050405020304" pitchFamily="18" charset="0"/>
                <a:ea typeface="Calibri" panose="020F0502020204030204" pitchFamily="34" charset="0"/>
                <a:cs typeface="Times New Roman" panose="02020603050405020304" pitchFamily="18" charset="0"/>
              </a:rPr>
              <a:t>, A., </a:t>
            </a:r>
            <a:r>
              <a:rPr lang="en-GB" dirty="0" err="1">
                <a:latin typeface="Times New Roman" panose="02020603050405020304" pitchFamily="18" charset="0"/>
                <a:ea typeface="Calibri" panose="020F0502020204030204" pitchFamily="34" charset="0"/>
                <a:cs typeface="Times New Roman" panose="02020603050405020304" pitchFamily="18" charset="0"/>
              </a:rPr>
              <a:t>Lukin</a:t>
            </a:r>
            <a:r>
              <a:rPr lang="en-GB" dirty="0">
                <a:latin typeface="Times New Roman" panose="02020603050405020304" pitchFamily="18" charset="0"/>
                <a:ea typeface="Calibri" panose="020F0502020204030204" pitchFamily="34" charset="0"/>
                <a:cs typeface="Times New Roman" panose="02020603050405020304" pitchFamily="18" charset="0"/>
              </a:rPr>
              <a:t>, O., </a:t>
            </a:r>
            <a:r>
              <a:rPr lang="en-GB" dirty="0" err="1">
                <a:latin typeface="Times New Roman" panose="02020603050405020304" pitchFamily="18" charset="0"/>
                <a:ea typeface="Calibri" panose="020F0502020204030204" pitchFamily="34" charset="0"/>
                <a:cs typeface="Times New Roman" panose="02020603050405020304" pitchFamily="18" charset="0"/>
              </a:rPr>
              <a:t>Demoiseaux</a:t>
            </a:r>
            <a:r>
              <a:rPr lang="en-GB" dirty="0">
                <a:latin typeface="Times New Roman" panose="02020603050405020304" pitchFamily="18" charset="0"/>
                <a:ea typeface="Calibri" panose="020F0502020204030204" pitchFamily="34" charset="0"/>
                <a:cs typeface="Times New Roman" panose="02020603050405020304" pitchFamily="18" charset="0"/>
              </a:rPr>
              <a:t>, R., </a:t>
            </a:r>
            <a:r>
              <a:rPr lang="en-GB" dirty="0" err="1">
                <a:latin typeface="Times New Roman" panose="02020603050405020304" pitchFamily="18" charset="0"/>
                <a:ea typeface="Calibri" panose="020F0502020204030204" pitchFamily="34" charset="0"/>
                <a:cs typeface="Times New Roman" panose="02020603050405020304" pitchFamily="18" charset="0"/>
              </a:rPr>
              <a:t>Buzko</a:t>
            </a:r>
            <a:r>
              <a:rPr lang="en-GB" dirty="0">
                <a:latin typeface="Times New Roman" panose="02020603050405020304" pitchFamily="18" charset="0"/>
                <a:ea typeface="Calibri" panose="020F0502020204030204" pitchFamily="34" charset="0"/>
                <a:cs typeface="Times New Roman" panose="02020603050405020304" pitchFamily="18" charset="0"/>
              </a:rPr>
              <a:t>, A., &amp; </a:t>
            </a:r>
            <a:r>
              <a:rPr lang="en-GB" dirty="0" err="1">
                <a:latin typeface="Times New Roman" panose="02020603050405020304" pitchFamily="18" charset="0"/>
                <a:ea typeface="Calibri" panose="020F0502020204030204" pitchFamily="34" charset="0"/>
                <a:cs typeface="Times New Roman" panose="02020603050405020304" pitchFamily="18" charset="0"/>
              </a:rPr>
              <a:t>Shivanyuk</a:t>
            </a:r>
            <a:r>
              <a:rPr lang="en-GB" dirty="0">
                <a:latin typeface="Times New Roman" panose="02020603050405020304" pitchFamily="18" charset="0"/>
                <a:ea typeface="Calibri" panose="020F0502020204030204" pitchFamily="34" charset="0"/>
                <a:cs typeface="Times New Roman" panose="02020603050405020304" pitchFamily="18" charset="0"/>
              </a:rPr>
              <a:t>, A. (2010). Drug-and lead-likeness, target class, and molecular diversity analysis of 7.9 million commercially available organic compounds provided by 29 suppliers. Journal of chemical information and </a:t>
            </a:r>
            <a:r>
              <a:rPr lang="en-GB" dirty="0" err="1">
                <a:latin typeface="Times New Roman" panose="02020603050405020304" pitchFamily="18" charset="0"/>
                <a:ea typeface="Calibri" panose="020F0502020204030204" pitchFamily="34" charset="0"/>
                <a:cs typeface="Times New Roman" panose="02020603050405020304" pitchFamily="18" charset="0"/>
              </a:rPr>
              <a:t>modeling</a:t>
            </a:r>
            <a:r>
              <a:rPr lang="en-GB" dirty="0">
                <a:latin typeface="Times New Roman" panose="02020603050405020304" pitchFamily="18" charset="0"/>
                <a:ea typeface="Calibri" panose="020F0502020204030204" pitchFamily="34" charset="0"/>
                <a:cs typeface="Times New Roman" panose="02020603050405020304" pitchFamily="18" charset="0"/>
              </a:rPr>
              <a:t>, 50(4), 470-479.</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dirty="0" err="1">
                <a:latin typeface="Times New Roman" panose="02020603050405020304" pitchFamily="18" charset="0"/>
                <a:ea typeface="Calibri" panose="020F0502020204030204" pitchFamily="34" charset="0"/>
                <a:cs typeface="Times New Roman" panose="02020603050405020304" pitchFamily="18" charset="0"/>
              </a:rPr>
              <a:t>Ghasemi</a:t>
            </a:r>
            <a:r>
              <a:rPr lang="en-GB" dirty="0">
                <a:latin typeface="Times New Roman" panose="02020603050405020304" pitchFamily="18" charset="0"/>
                <a:ea typeface="Calibri" panose="020F0502020204030204" pitchFamily="34" charset="0"/>
                <a:cs typeface="Times New Roman" panose="02020603050405020304" pitchFamily="18" charset="0"/>
              </a:rPr>
              <a:t>, J., &amp; </a:t>
            </a:r>
            <a:r>
              <a:rPr lang="en-GB" dirty="0" err="1">
                <a:latin typeface="Times New Roman" panose="02020603050405020304" pitchFamily="18" charset="0"/>
                <a:ea typeface="Calibri" panose="020F0502020204030204" pitchFamily="34" charset="0"/>
                <a:cs typeface="Times New Roman" panose="02020603050405020304" pitchFamily="18" charset="0"/>
              </a:rPr>
              <a:t>Saaidpour</a:t>
            </a:r>
            <a:r>
              <a:rPr lang="en-GB" dirty="0">
                <a:latin typeface="Times New Roman" panose="02020603050405020304" pitchFamily="18" charset="0"/>
                <a:ea typeface="Calibri" panose="020F0502020204030204" pitchFamily="34" charset="0"/>
                <a:cs typeface="Times New Roman" panose="02020603050405020304" pitchFamily="18" charset="0"/>
              </a:rPr>
              <a:t>, S. (2007). QSPR prediction of aqueous solubility of drug-like organic compounds. Chemical and pharmaceutical bulletin, 55(4), 669-674.</a:t>
            </a:r>
          </a:p>
          <a:p>
            <a:pPr marL="342900" indent="-342900" algn="just">
              <a:lnSpc>
                <a:spcPct val="150000"/>
              </a:lnSpc>
              <a:spcAft>
                <a:spcPts val="800"/>
              </a:spcAft>
              <a:buFont typeface="+mj-lt"/>
              <a:buAutoNum type="arabicPeriod"/>
            </a:pPr>
            <a:r>
              <a:rPr lang="en-GB" dirty="0">
                <a:latin typeface="Times New Roman" panose="02020603050405020304" pitchFamily="18" charset="0"/>
                <a:cs typeface="Times New Roman" panose="02020603050405020304" pitchFamily="18" charset="0"/>
              </a:rPr>
              <a:t>Prakash, G., Paul, N., Oliver, G. A., </a:t>
            </a:r>
            <a:r>
              <a:rPr lang="en-GB" dirty="0" err="1">
                <a:latin typeface="Times New Roman" panose="02020603050405020304" pitchFamily="18" charset="0"/>
                <a:cs typeface="Times New Roman" panose="02020603050405020304" pitchFamily="18" charset="0"/>
              </a:rPr>
              <a:t>Werz</a:t>
            </a:r>
            <a:r>
              <a:rPr lang="en-GB" dirty="0">
                <a:latin typeface="Times New Roman" panose="02020603050405020304" pitchFamily="18" charset="0"/>
                <a:cs typeface="Times New Roman" panose="02020603050405020304" pitchFamily="18" charset="0"/>
              </a:rPr>
              <a:t>, D. B., &amp; </a:t>
            </a:r>
            <a:r>
              <a:rPr lang="en-GB" dirty="0" err="1">
                <a:latin typeface="Times New Roman" panose="02020603050405020304" pitchFamily="18" charset="0"/>
                <a:cs typeface="Times New Roman" panose="02020603050405020304" pitchFamily="18" charset="0"/>
              </a:rPr>
              <a:t>Maiti</a:t>
            </a:r>
            <a:r>
              <a:rPr lang="en-GB" dirty="0">
                <a:latin typeface="Times New Roman" panose="02020603050405020304" pitchFamily="18" charset="0"/>
                <a:cs typeface="Times New Roman" panose="02020603050405020304" pitchFamily="18" charset="0"/>
              </a:rPr>
              <a:t>, D. (2022). C–H deuteration of organic compounds and potential drug candidates. Chemical Society Reviews, 51(8), 3123-3163.</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92050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8F53CD8D-2AFB-4BF9-9E68-B5BEBEC4FB47}"/>
              </a:ext>
            </a:extLst>
          </p:cNvPr>
          <p:cNvSpPr/>
          <p:nvPr/>
        </p:nvSpPr>
        <p:spPr>
          <a:xfrm>
            <a:off x="751489" y="2721700"/>
            <a:ext cx="10468303" cy="1080296"/>
          </a:xfrm>
          <a:prstGeom prst="rect">
            <a:avLst/>
          </a:prstGeom>
        </p:spPr>
        <p:txBody>
          <a:bodyPr wrap="square">
            <a:spAutoFit/>
          </a:bodyPr>
          <a:lstStyle/>
          <a:p>
            <a:pPr algn="ctr">
              <a:lnSpc>
                <a:spcPct val="107000"/>
              </a:lnSpc>
              <a:spcAft>
                <a:spcPts val="800"/>
              </a:spcAft>
            </a:pPr>
            <a:r>
              <a:rPr lang="en-GB" sz="6000" b="1" dirty="0">
                <a:effectLst>
                  <a:outerShdw blurRad="38100" dist="38100" dir="2700000" algn="tl">
                    <a:srgbClr val="000000">
                      <a:alpha val="43137"/>
                    </a:srgbClr>
                  </a:outerShdw>
                </a:effectLst>
                <a:latin typeface="Arabic Typesetting" panose="03020402040406030203" pitchFamily="66" charset="-78"/>
                <a:ea typeface="Calibri" panose="020F0502020204030204" pitchFamily="34" charset="0"/>
                <a:cs typeface="Arabic Typesetting" panose="03020402040406030203" pitchFamily="66" charset="-78"/>
              </a:rPr>
              <a:t>THANK YOU</a:t>
            </a:r>
            <a:endParaRPr lang="en-US" sz="6000" dirty="0">
              <a:effectLst>
                <a:outerShdw blurRad="38100" dist="38100" dir="2700000" algn="tl">
                  <a:srgbClr val="000000">
                    <a:alpha val="43137"/>
                  </a:srgbClr>
                </a:outerShdw>
              </a:effectLst>
              <a:latin typeface="Arabic Typesetting" panose="03020402040406030203" pitchFamily="66" charset="-78"/>
              <a:ea typeface="Calibri" panose="020F0502020204030204" pitchFamily="34" charset="0"/>
              <a:cs typeface="Arabic Typesetting" panose="03020402040406030203" pitchFamily="66" charset="-78"/>
            </a:endParaRPr>
          </a:p>
        </p:txBody>
      </p:sp>
    </p:spTree>
    <p:extLst>
      <p:ext uri="{BB962C8B-B14F-4D97-AF65-F5344CB8AC3E}">
        <p14:creationId xmlns:p14="http://schemas.microsoft.com/office/powerpoint/2010/main" xmlns="" val="3166490641"/>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20</TotalTime>
  <Words>818</Words>
  <Application>Microsoft Office PowerPoint</Application>
  <PresentationFormat>Custom</PresentationFormat>
  <Paragraphs>37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Droplet</vt:lpstr>
      <vt:lpstr>ORGANIC COMPOUND THEORY AND ITS DRUG BENEFITS </vt:lpstr>
      <vt:lpstr>Slide 2</vt:lpstr>
      <vt:lpstr>Slide 3</vt:lpstr>
      <vt:lpstr>Slide 4</vt:lpstr>
      <vt:lpstr>Slide 5</vt:lpstr>
      <vt:lpstr>Slide 6</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ORGANIC COMPOUND THEORY AND ITS DRUG BENEFITS</dc:title>
  <dc:creator>intel</dc:creator>
  <cp:lastModifiedBy>pc</cp:lastModifiedBy>
  <cp:revision>10</cp:revision>
  <dcterms:created xsi:type="dcterms:W3CDTF">2024-03-08T05:48:19Z</dcterms:created>
  <dcterms:modified xsi:type="dcterms:W3CDTF">2024-03-12T08:08:52Z</dcterms:modified>
</cp:coreProperties>
</file>