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1"/>
  </p:notesMasterIdLst>
  <p:sldIdLst>
    <p:sldId id="256" r:id="rId2"/>
    <p:sldId id="257" r:id="rId3"/>
    <p:sldId id="266" r:id="rId4"/>
    <p:sldId id="268" r:id="rId5"/>
    <p:sldId id="264" r:id="rId6"/>
    <p:sldId id="258" r:id="rId7"/>
    <p:sldId id="263" r:id="rId8"/>
    <p:sldId id="265" r:id="rId9"/>
    <p:sldId id="267" r:id="rId10"/>
  </p:sldIdLst>
  <p:sldSz cx="18288000" cy="10287000"/>
  <p:notesSz cx="6858000" cy="9144000"/>
  <p:embeddedFontLst>
    <p:embeddedFont>
      <p:font typeface="Arimo" panose="020B0604020202020204" charset="0"/>
      <p:regular r:id="rId12"/>
      <p:bold r:id="rId13"/>
      <p:italic r:id="rId14"/>
      <p:boldItalic r:id="rId15"/>
    </p:embeddedFont>
    <p:embeddedFont>
      <p:font typeface="Arimo Bold" panose="020B0604020202020204"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4" d="100"/>
          <a:sy n="54" d="100"/>
        </p:scale>
        <p:origin x="754"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01.04.2025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9</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1657399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0" y="0"/>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9" name="TextBox 9"/>
          <p:cNvSpPr txBox="1"/>
          <p:nvPr/>
        </p:nvSpPr>
        <p:spPr>
          <a:xfrm>
            <a:off x="6934200" y="6172199"/>
            <a:ext cx="10601028" cy="2165849"/>
          </a:xfrm>
          <a:prstGeom prst="rect">
            <a:avLst/>
          </a:prstGeom>
        </p:spPr>
        <p:txBody>
          <a:bodyPr wrap="square" lIns="0" tIns="0" rIns="0" bIns="0" rtlCol="0" anchor="t">
            <a:spAutoFit/>
          </a:bodyPr>
          <a:lstStyle/>
          <a:p>
            <a:pPr algn="just">
              <a:lnSpc>
                <a:spcPts val="3374"/>
              </a:lnSpc>
            </a:pPr>
            <a:r>
              <a:rPr lang="en-US" sz="2800" dirty="0">
                <a:effectLst/>
                <a:ea typeface="Calibri" panose="020F0502020204030204" pitchFamily="34" charset="0"/>
              </a:rPr>
              <a:t>Discussing the themes of power, identity, and oppression in the works of Margaret Atwood and Kamala Das by focusing on how their novels interact with the intersection of gender, personal identity, and societal constraints. </a:t>
            </a:r>
            <a:r>
              <a:rPr lang="en-US" sz="2800" dirty="0">
                <a:ea typeface="Arimo"/>
                <a:cs typeface="Arimo"/>
                <a:sym typeface="Arimo"/>
              </a:rPr>
              <a:t>       </a:t>
            </a:r>
          </a:p>
          <a:p>
            <a:pPr algn="just">
              <a:lnSpc>
                <a:spcPts val="3374"/>
              </a:lnSpc>
            </a:pPr>
            <a:r>
              <a:rPr lang="en-US" sz="2800" dirty="0">
                <a:ea typeface="Arimo"/>
                <a:cs typeface="Arimo"/>
                <a:sym typeface="Arimo"/>
              </a:rPr>
              <a:t>Presented by Neha Gupta Research Scholar English Department.</a:t>
            </a:r>
          </a:p>
        </p:txBody>
      </p:sp>
      <p:grpSp>
        <p:nvGrpSpPr>
          <p:cNvPr id="10" name="Group 10"/>
          <p:cNvGrpSpPr/>
          <p:nvPr/>
        </p:nvGrpSpPr>
        <p:grpSpPr>
          <a:xfrm>
            <a:off x="943124" y="8371285"/>
            <a:ext cx="442764" cy="442764"/>
            <a:chOff x="0" y="0"/>
            <a:chExt cx="590352" cy="590352"/>
          </a:xfrm>
        </p:grpSpPr>
        <p:sp>
          <p:nvSpPr>
            <p:cNvPr id="11" name="Freeform 11"/>
            <p:cNvSpPr/>
            <p:nvPr/>
          </p:nvSpPr>
          <p:spPr>
            <a:xfrm>
              <a:off x="0" y="0"/>
              <a:ext cx="590296" cy="590296"/>
            </a:xfrm>
            <a:custGeom>
              <a:avLst/>
              <a:gdLst/>
              <a:ahLst/>
              <a:cxnLst/>
              <a:rect l="l" t="t" r="r" b="b"/>
              <a:pathLst>
                <a:path w="590296" h="590296">
                  <a:moveTo>
                    <a:pt x="0" y="295148"/>
                  </a:moveTo>
                  <a:cubicBezTo>
                    <a:pt x="0" y="132207"/>
                    <a:pt x="132207" y="0"/>
                    <a:pt x="295148" y="0"/>
                  </a:cubicBezTo>
                  <a:cubicBezTo>
                    <a:pt x="297053" y="0"/>
                    <a:pt x="298958" y="889"/>
                    <a:pt x="300101" y="2413"/>
                  </a:cubicBezTo>
                  <a:lnTo>
                    <a:pt x="295148" y="6350"/>
                  </a:lnTo>
                  <a:lnTo>
                    <a:pt x="295148" y="0"/>
                  </a:lnTo>
                  <a:lnTo>
                    <a:pt x="295148" y="6350"/>
                  </a:lnTo>
                  <a:lnTo>
                    <a:pt x="295148" y="0"/>
                  </a:lnTo>
                  <a:cubicBezTo>
                    <a:pt x="458216" y="0"/>
                    <a:pt x="590296" y="132207"/>
                    <a:pt x="590296" y="295148"/>
                  </a:cubicBezTo>
                  <a:cubicBezTo>
                    <a:pt x="590296" y="297561"/>
                    <a:pt x="588899" y="299720"/>
                    <a:pt x="586740" y="300863"/>
                  </a:cubicBezTo>
                  <a:lnTo>
                    <a:pt x="583946" y="295148"/>
                  </a:lnTo>
                  <a:lnTo>
                    <a:pt x="590296" y="295148"/>
                  </a:lnTo>
                  <a:cubicBezTo>
                    <a:pt x="590296" y="458216"/>
                    <a:pt x="458089" y="590296"/>
                    <a:pt x="295148" y="590296"/>
                  </a:cubicBezTo>
                  <a:lnTo>
                    <a:pt x="295148" y="583946"/>
                  </a:lnTo>
                  <a:lnTo>
                    <a:pt x="295148" y="577596"/>
                  </a:lnTo>
                  <a:lnTo>
                    <a:pt x="295148" y="583946"/>
                  </a:lnTo>
                  <a:lnTo>
                    <a:pt x="295148" y="590296"/>
                  </a:lnTo>
                  <a:cubicBezTo>
                    <a:pt x="132207" y="590296"/>
                    <a:pt x="0" y="458216"/>
                    <a:pt x="0" y="295148"/>
                  </a:cubicBezTo>
                  <a:lnTo>
                    <a:pt x="6350" y="295148"/>
                  </a:lnTo>
                  <a:lnTo>
                    <a:pt x="0" y="295148"/>
                  </a:lnTo>
                  <a:moveTo>
                    <a:pt x="12700" y="295148"/>
                  </a:moveTo>
                  <a:lnTo>
                    <a:pt x="6350" y="295148"/>
                  </a:lnTo>
                  <a:lnTo>
                    <a:pt x="12700" y="295148"/>
                  </a:lnTo>
                  <a:cubicBezTo>
                    <a:pt x="12700" y="451104"/>
                    <a:pt x="139192" y="577596"/>
                    <a:pt x="295148" y="577596"/>
                  </a:cubicBezTo>
                  <a:cubicBezTo>
                    <a:pt x="298704" y="577596"/>
                    <a:pt x="301498" y="580390"/>
                    <a:pt x="301498" y="583946"/>
                  </a:cubicBezTo>
                  <a:cubicBezTo>
                    <a:pt x="301498" y="587502"/>
                    <a:pt x="298704" y="590296"/>
                    <a:pt x="295148" y="590296"/>
                  </a:cubicBezTo>
                  <a:cubicBezTo>
                    <a:pt x="291592" y="590296"/>
                    <a:pt x="288798" y="587502"/>
                    <a:pt x="288798" y="583946"/>
                  </a:cubicBezTo>
                  <a:cubicBezTo>
                    <a:pt x="288798" y="580390"/>
                    <a:pt x="291592" y="577596"/>
                    <a:pt x="295148" y="577596"/>
                  </a:cubicBezTo>
                  <a:cubicBezTo>
                    <a:pt x="451104" y="577596"/>
                    <a:pt x="577596" y="451104"/>
                    <a:pt x="577596" y="295148"/>
                  </a:cubicBezTo>
                  <a:cubicBezTo>
                    <a:pt x="577596" y="292735"/>
                    <a:pt x="578993" y="290576"/>
                    <a:pt x="581152" y="289433"/>
                  </a:cubicBezTo>
                  <a:lnTo>
                    <a:pt x="583946" y="295148"/>
                  </a:lnTo>
                  <a:lnTo>
                    <a:pt x="577596" y="295148"/>
                  </a:lnTo>
                  <a:cubicBezTo>
                    <a:pt x="577596" y="139192"/>
                    <a:pt x="451231" y="12700"/>
                    <a:pt x="295148" y="12700"/>
                  </a:cubicBezTo>
                  <a:cubicBezTo>
                    <a:pt x="293243" y="12700"/>
                    <a:pt x="291338" y="11811"/>
                    <a:pt x="290195" y="10287"/>
                  </a:cubicBezTo>
                  <a:lnTo>
                    <a:pt x="295148" y="6350"/>
                  </a:lnTo>
                  <a:lnTo>
                    <a:pt x="295148" y="12700"/>
                  </a:lnTo>
                  <a:cubicBezTo>
                    <a:pt x="139192" y="12700"/>
                    <a:pt x="12700" y="139192"/>
                    <a:pt x="12700" y="295148"/>
                  </a:cubicBezTo>
                  <a:close/>
                </a:path>
              </a:pathLst>
            </a:custGeom>
            <a:solidFill>
              <a:srgbClr val="FFFFFF"/>
            </a:solidFill>
          </p:spPr>
        </p:sp>
      </p:grpSp>
      <p:sp>
        <p:nvSpPr>
          <p:cNvPr id="7" name="TextBox 6">
            <a:extLst>
              <a:ext uri="{FF2B5EF4-FFF2-40B4-BE49-F238E27FC236}">
                <a16:creationId xmlns:a16="http://schemas.microsoft.com/office/drawing/2014/main" id="{B858F1C6-D7B0-CF9B-3332-CEA47C9E803D}"/>
              </a:ext>
            </a:extLst>
          </p:cNvPr>
          <p:cNvSpPr txBox="1"/>
          <p:nvPr/>
        </p:nvSpPr>
        <p:spPr>
          <a:xfrm>
            <a:off x="966936" y="1655752"/>
            <a:ext cx="15720864" cy="2379049"/>
          </a:xfrm>
          <a:prstGeom prst="rect">
            <a:avLst/>
          </a:prstGeom>
          <a:noFill/>
        </p:spPr>
        <p:txBody>
          <a:bodyPr wrap="square">
            <a:spAutoFit/>
          </a:bodyPr>
          <a:lstStyle/>
          <a:p>
            <a:pPr algn="just">
              <a:lnSpc>
                <a:spcPct val="115000"/>
              </a:lnSpc>
              <a:spcAft>
                <a:spcPts val="1000"/>
              </a:spcAft>
            </a:pPr>
            <a:r>
              <a:rPr lang="en-US" sz="4400" b="1" kern="100" dirty="0">
                <a:effectLst/>
                <a:latin typeface="Times New Roman" panose="02020603050405020304" pitchFamily="18" charset="0"/>
                <a:ea typeface="Calibri" panose="020F0502020204030204" pitchFamily="34" charset="0"/>
                <a:cs typeface="Mangal" panose="02040503050203030202" pitchFamily="18" charset="0"/>
              </a:rPr>
              <a:t>CULTURAL CROSSROADS: ANALYZING THEMES OF POWER, IDENTITY, AND OPPRESSION IN MARGARET ATWOOD'S AND KAMALA DAS'S NOVELS</a:t>
            </a:r>
            <a:endParaRPr lang="en-IN" sz="3200" kern="100" dirty="0">
              <a:effectLst/>
              <a:latin typeface="Calibri" panose="020F0502020204030204" pitchFamily="34" charset="0"/>
              <a:ea typeface="Calibri" panose="020F0502020204030204" pitchFamily="34" charset="0"/>
              <a:cs typeface="Mangal" panose="02040503050203030202"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19050" y="0"/>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6" name="TextBox 6"/>
          <p:cNvSpPr txBox="1"/>
          <p:nvPr/>
        </p:nvSpPr>
        <p:spPr>
          <a:xfrm>
            <a:off x="762000" y="1498771"/>
            <a:ext cx="14173200" cy="2693045"/>
          </a:xfrm>
          <a:prstGeom prst="rect">
            <a:avLst/>
          </a:prstGeom>
        </p:spPr>
        <p:txBody>
          <a:bodyPr wrap="square" lIns="0" tIns="0" rIns="0" bIns="0" rtlCol="0" anchor="t">
            <a:spAutoFit/>
          </a:bodyPr>
          <a:lstStyle/>
          <a:p>
            <a:pPr>
              <a:lnSpc>
                <a:spcPts val="7000"/>
              </a:lnSpc>
            </a:pPr>
            <a:r>
              <a:rPr lang="en-US" sz="5400" b="1" kern="100" dirty="0">
                <a:effectLst/>
                <a:latin typeface="Times New Roman" panose="02020603050405020304" pitchFamily="18" charset="0"/>
                <a:ea typeface="Calibri" panose="020F0502020204030204" pitchFamily="34" charset="0"/>
                <a:cs typeface="Mangal" panose="02040503050203030202" pitchFamily="18" charset="0"/>
              </a:rPr>
              <a:t>PATRIARCHAL POWER AND ITS CONTROL OVER FEMALE BODIES</a:t>
            </a:r>
            <a:endParaRPr lang="en-IN" sz="5400" kern="100" dirty="0">
              <a:effectLst/>
              <a:latin typeface="Calibri" panose="020F0502020204030204" pitchFamily="34" charset="0"/>
              <a:ea typeface="Calibri" panose="020F0502020204030204" pitchFamily="34" charset="0"/>
              <a:cs typeface="Mangal" panose="02040503050203030202" pitchFamily="18" charset="0"/>
            </a:endParaRPr>
          </a:p>
          <a:p>
            <a:pPr>
              <a:lnSpc>
                <a:spcPts val="7000"/>
              </a:lnSpc>
            </a:pPr>
            <a:endParaRPr lang="en-US" sz="5400" b="1" dirty="0">
              <a:solidFill>
                <a:srgbClr val="1F1E1E"/>
              </a:solidFill>
              <a:latin typeface="Arimo Bold"/>
              <a:ea typeface="Arimo Bold"/>
              <a:cs typeface="Arimo Bold"/>
              <a:sym typeface="Arimo Bold"/>
            </a:endParaRPr>
          </a:p>
        </p:txBody>
      </p:sp>
      <p:sp>
        <p:nvSpPr>
          <p:cNvPr id="7" name="TextBox 7"/>
          <p:cNvSpPr txBox="1"/>
          <p:nvPr/>
        </p:nvSpPr>
        <p:spPr>
          <a:xfrm>
            <a:off x="947886" y="4545211"/>
            <a:ext cx="4052888" cy="897682"/>
          </a:xfrm>
          <a:prstGeom prst="rect">
            <a:avLst/>
          </a:prstGeom>
        </p:spPr>
        <p:txBody>
          <a:bodyPr lIns="0" tIns="0" rIns="0" bIns="0" rtlCol="0" anchor="t">
            <a:spAutoFit/>
          </a:bodyPr>
          <a:lstStyle/>
          <a:p>
            <a:pPr>
              <a:lnSpc>
                <a:spcPts val="3500"/>
              </a:lnSpc>
            </a:pP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Margaret Atwood</a:t>
            </a: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ts val="3500"/>
              </a:lnSpc>
            </a:pPr>
            <a:endParaRPr lang="en-US" sz="3200" b="1" dirty="0">
              <a:solidFill>
                <a:srgbClr val="1F1E1E"/>
              </a:solidFill>
              <a:latin typeface="Times New Roman" panose="02020603050405020304" pitchFamily="18" charset="0"/>
              <a:ea typeface="Arimo Bold"/>
              <a:cs typeface="Times New Roman" panose="02020603050405020304" pitchFamily="18" charset="0"/>
              <a:sym typeface="Arimo Bold"/>
            </a:endParaRPr>
          </a:p>
        </p:txBody>
      </p:sp>
      <p:sp>
        <p:nvSpPr>
          <p:cNvPr id="8" name="TextBox 8"/>
          <p:cNvSpPr txBox="1"/>
          <p:nvPr/>
        </p:nvSpPr>
        <p:spPr>
          <a:xfrm>
            <a:off x="698898" y="5223122"/>
            <a:ext cx="7865715" cy="2143215"/>
          </a:xfrm>
          <a:prstGeom prst="rect">
            <a:avLst/>
          </a:prstGeom>
        </p:spPr>
        <p:txBody>
          <a:bodyPr lIns="0" tIns="0" rIns="0" bIns="0" rtlCol="0" anchor="t">
            <a:spAutoFit/>
          </a:bodyPr>
          <a:lstStyle/>
          <a:p>
            <a:pPr algn="just">
              <a:lnSpc>
                <a:spcPts val="3374"/>
              </a:lnSpc>
            </a:pPr>
            <a:r>
              <a:rPr lang="en-US" sz="2400" dirty="0">
                <a:solidFill>
                  <a:srgbClr val="3B3535"/>
                </a:solidFill>
                <a:latin typeface="Times New Roman" panose="02020603050405020304" pitchFamily="18" charset="0"/>
                <a:ea typeface="Arimo"/>
                <a:cs typeface="Times New Roman" panose="02020603050405020304" pitchFamily="18" charset="0"/>
                <a:sym typeface="Arimo"/>
              </a:rPr>
              <a: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Through Offred's struggle for agency, The Handmaid's Tale draws attention to the importance of maintaining individuality and resistance against control systems that would take away the rights of the individual.</a:t>
            </a: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3374"/>
              </a:lnSpc>
            </a:pPr>
            <a:endParaRPr lang="en-US" sz="2400" dirty="0">
              <a:solidFill>
                <a:srgbClr val="3B3535"/>
              </a:solidFill>
              <a:latin typeface="Times New Roman" panose="02020603050405020304" pitchFamily="18" charset="0"/>
              <a:ea typeface="Arimo"/>
              <a:cs typeface="Times New Roman" panose="02020603050405020304" pitchFamily="18" charset="0"/>
              <a:sym typeface="Arimo"/>
            </a:endParaRPr>
          </a:p>
        </p:txBody>
      </p:sp>
      <p:sp>
        <p:nvSpPr>
          <p:cNvPr id="9" name="TextBox 9"/>
          <p:cNvSpPr txBox="1"/>
          <p:nvPr/>
        </p:nvSpPr>
        <p:spPr>
          <a:xfrm>
            <a:off x="10134600" y="4543640"/>
            <a:ext cx="3750766" cy="897682"/>
          </a:xfrm>
          <a:prstGeom prst="rect">
            <a:avLst/>
          </a:prstGeom>
        </p:spPr>
        <p:txBody>
          <a:bodyPr lIns="0" tIns="0" rIns="0" bIns="0" rtlCol="0" anchor="t">
            <a:spAutoFit/>
          </a:bodyPr>
          <a:lstStyle/>
          <a:p>
            <a:pPr>
              <a:lnSpc>
                <a:spcPts val="3500"/>
              </a:lnSpc>
            </a:pP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Kamala Das</a:t>
            </a: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ts val="3500"/>
              </a:lnSpc>
            </a:pPr>
            <a:endParaRPr lang="en-US" sz="3200" b="1" dirty="0">
              <a:solidFill>
                <a:srgbClr val="1F1E1E"/>
              </a:solidFill>
              <a:latin typeface="Times New Roman" panose="02020603050405020304" pitchFamily="18" charset="0"/>
              <a:ea typeface="Arimo Bold"/>
              <a:cs typeface="Times New Roman" panose="02020603050405020304" pitchFamily="18" charset="0"/>
              <a:sym typeface="Arimo Bold"/>
            </a:endParaRPr>
          </a:p>
        </p:txBody>
      </p:sp>
      <p:sp>
        <p:nvSpPr>
          <p:cNvPr id="10" name="TextBox 10"/>
          <p:cNvSpPr txBox="1"/>
          <p:nvPr/>
        </p:nvSpPr>
        <p:spPr>
          <a:xfrm>
            <a:off x="9483924" y="5223122"/>
            <a:ext cx="7865715" cy="389081"/>
          </a:xfrm>
          <a:prstGeom prst="rect">
            <a:avLst/>
          </a:prstGeom>
        </p:spPr>
        <p:txBody>
          <a:bodyPr lIns="0" tIns="0" rIns="0" bIns="0" rtlCol="0" anchor="t">
            <a:spAutoFit/>
          </a:bodyPr>
          <a:lstStyle/>
          <a:p>
            <a:pPr algn="l">
              <a:lnSpc>
                <a:spcPts val="3374"/>
              </a:lnSpc>
            </a:pPr>
            <a:endParaRPr lang="en-US" sz="2125" dirty="0">
              <a:solidFill>
                <a:schemeClr val="tx1">
                  <a:lumMod val="75000"/>
                  <a:lumOff val="25000"/>
                </a:schemeClr>
              </a:solidFill>
              <a:latin typeface="Arimo"/>
              <a:ea typeface="Arimo"/>
              <a:cs typeface="Arimo"/>
              <a:sym typeface="Arimo"/>
            </a:endParaRPr>
          </a:p>
        </p:txBody>
      </p:sp>
      <p:sp>
        <p:nvSpPr>
          <p:cNvPr id="13" name="TextBox 8">
            <a:extLst>
              <a:ext uri="{FF2B5EF4-FFF2-40B4-BE49-F238E27FC236}">
                <a16:creationId xmlns:a16="http://schemas.microsoft.com/office/drawing/2014/main" id="{4EC49529-9044-04EF-44F2-40E0D601B004}"/>
              </a:ext>
            </a:extLst>
          </p:cNvPr>
          <p:cNvSpPr txBox="1"/>
          <p:nvPr/>
        </p:nvSpPr>
        <p:spPr>
          <a:xfrm>
            <a:off x="9493449" y="5136312"/>
            <a:ext cx="7865715" cy="3015249"/>
          </a:xfrm>
          <a:prstGeom prst="rect">
            <a:avLst/>
          </a:prstGeom>
        </p:spPr>
        <p:txBody>
          <a:bodyPr lIns="0" tIns="0" rIns="0" bIns="0" rtlCol="0" anchor="t">
            <a:spAutoFit/>
          </a:bodyPr>
          <a:lstStyle/>
          <a:p>
            <a:pPr algn="just">
              <a:lnSpc>
                <a:spcPts val="3374"/>
              </a:lnSpc>
            </a:pPr>
            <a:r>
              <a:rPr lang="en-US" sz="2400" kern="100" dirty="0">
                <a:effectLst/>
                <a:latin typeface="Times New Roman" panose="02020603050405020304" pitchFamily="18" charset="0"/>
                <a:ea typeface="Calibri" panose="020F0502020204030204" pitchFamily="34" charset="0"/>
                <a:cs typeface="Mangal" panose="02040503050203030202" pitchFamily="18" charset="0"/>
              </a:rPr>
              <a:t>Das creates a narrative that speaks to the empowerment women can achieve by reclaiming their identities and resisting the forces that seek to define them. Through her personal account, Das invites women to embrace their authentic selves and challenge the oppressive systems that attempt to control them.</a:t>
            </a:r>
            <a:endParaRPr lang="en-IN" sz="24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ts val="3374"/>
              </a:lnSpc>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3374"/>
              </a:lnSpc>
            </a:pPr>
            <a:endParaRPr lang="en-US" sz="2400" dirty="0">
              <a:solidFill>
                <a:srgbClr val="3B3535"/>
              </a:solidFill>
              <a:latin typeface="Times New Roman" panose="02020603050405020304" pitchFamily="18" charset="0"/>
              <a:ea typeface="Arimo"/>
              <a:cs typeface="Times New Roman" panose="02020603050405020304" pitchFamily="18" charset="0"/>
              <a:sym typeface="Arim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3B441F-0AD5-8284-1D1A-0D52006509F0}"/>
              </a:ext>
            </a:extLst>
          </p:cNvPr>
          <p:cNvSpPr txBox="1"/>
          <p:nvPr/>
        </p:nvSpPr>
        <p:spPr>
          <a:xfrm>
            <a:off x="914400" y="1191826"/>
            <a:ext cx="16459200" cy="584775"/>
          </a:xfrm>
          <a:prstGeom prst="rect">
            <a:avLst/>
          </a:prstGeom>
          <a:noFill/>
        </p:spPr>
        <p:txBody>
          <a:bodyPr wrap="square">
            <a:spAutoFit/>
          </a:bodyPr>
          <a:lstStyle/>
          <a:p>
            <a:r>
              <a:rPr lang="en-US" sz="3200" b="1" dirty="0">
                <a:effectLst/>
                <a:latin typeface="Times New Roman" panose="02020603050405020304" pitchFamily="18" charset="0"/>
                <a:ea typeface="Calibri" panose="020F0502020204030204" pitchFamily="34" charset="0"/>
              </a:rPr>
              <a:t>THE CONFLICT BETWEEN PERSONAL IDENTITY AND SOCIETAL EXPECTATIONS</a:t>
            </a:r>
            <a:endParaRPr lang="en-IN" sz="3200" dirty="0">
              <a:solidFill>
                <a:schemeClr val="tx1">
                  <a:lumMod val="75000"/>
                  <a:lumOff val="25000"/>
                </a:schemeClr>
              </a:solidFill>
              <a:latin typeface="Arimo Bold" panose="020B0604020202020204" charset="0"/>
              <a:ea typeface="Arimo Bold" panose="020B0604020202020204" charset="0"/>
              <a:cs typeface="Arimo Bold" panose="020B0604020202020204" charset="0"/>
            </a:endParaRPr>
          </a:p>
        </p:txBody>
      </p:sp>
      <p:sp>
        <p:nvSpPr>
          <p:cNvPr id="4" name="TextBox 3">
            <a:extLst>
              <a:ext uri="{FF2B5EF4-FFF2-40B4-BE49-F238E27FC236}">
                <a16:creationId xmlns:a16="http://schemas.microsoft.com/office/drawing/2014/main" id="{0284F2C7-A53F-4845-04A7-6AD098473765}"/>
              </a:ext>
            </a:extLst>
          </p:cNvPr>
          <p:cNvSpPr txBox="1"/>
          <p:nvPr/>
        </p:nvSpPr>
        <p:spPr>
          <a:xfrm>
            <a:off x="9753600" y="4452937"/>
            <a:ext cx="8077200" cy="3046988"/>
          </a:xfrm>
          <a:prstGeom prst="rect">
            <a:avLst/>
          </a:prstGeom>
          <a:noFill/>
        </p:spPr>
        <p:txBody>
          <a:bodyPr wrap="square" rtlCol="0">
            <a:spAutoFit/>
          </a:bodyPr>
          <a:lstStyle/>
          <a:p>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Das's writing becomes an empowering tool for women, asking them to transcend the social order that confines them, and to fight for the right to live, on their own terms, as they please and not according to cultural disapproval. Through her candid and unapologetic expressions, she voices the unspoken struggles of many women who are trapped by the cultural expectations of a patriarchal society.</a:t>
            </a: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sz="24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D90C99CC-E03F-9BF9-89A3-6140B4E3242D}"/>
              </a:ext>
            </a:extLst>
          </p:cNvPr>
          <p:cNvSpPr txBox="1"/>
          <p:nvPr/>
        </p:nvSpPr>
        <p:spPr>
          <a:xfrm>
            <a:off x="771525" y="4457700"/>
            <a:ext cx="8534400" cy="2677656"/>
          </a:xfrm>
          <a:prstGeom prst="rect">
            <a:avLst/>
          </a:prstGeom>
          <a:noFill/>
        </p:spPr>
        <p:txBody>
          <a:bodyPr wrap="square" rtlCol="0">
            <a:spAutoFit/>
          </a:bodyPr>
          <a:lstStyle/>
          <a:p>
            <a:pPr algn="just"/>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Atwood depicts how societal constraints limit a woman's ability to assert her own identity but instead mold it through the perceptions and judgments of others.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Through Atwood's criticism of the unbalanced power of power relations prevent women from defining themselves according to the freedom given by an unrestrictive patriarchal society.</a:t>
            </a: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IN"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FEC9765-FC5B-B3A2-1613-9E66E1983A68}"/>
              </a:ext>
            </a:extLst>
          </p:cNvPr>
          <p:cNvSpPr txBox="1"/>
          <p:nvPr/>
        </p:nvSpPr>
        <p:spPr>
          <a:xfrm>
            <a:off x="995362" y="3695700"/>
            <a:ext cx="4052888" cy="897682"/>
          </a:xfrm>
          <a:prstGeom prst="rect">
            <a:avLst/>
          </a:prstGeom>
        </p:spPr>
        <p:txBody>
          <a:bodyPr lIns="0" tIns="0" rIns="0" bIns="0" rtlCol="0" anchor="t">
            <a:spAutoFit/>
          </a:bodyPr>
          <a:lstStyle/>
          <a:p>
            <a:pPr>
              <a:lnSpc>
                <a:spcPts val="3500"/>
              </a:lnSpc>
            </a:pP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Margaret Atwood</a:t>
            </a: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ts val="3500"/>
              </a:lnSpc>
            </a:pPr>
            <a:endParaRPr lang="en-US" sz="3200" b="1" dirty="0">
              <a:solidFill>
                <a:srgbClr val="1F1E1E"/>
              </a:solidFill>
              <a:latin typeface="Times New Roman" panose="02020603050405020304" pitchFamily="18" charset="0"/>
              <a:ea typeface="Arimo Bold"/>
              <a:cs typeface="Times New Roman" panose="02020603050405020304" pitchFamily="18" charset="0"/>
              <a:sym typeface="Arimo Bold"/>
            </a:endParaRPr>
          </a:p>
        </p:txBody>
      </p:sp>
      <p:sp>
        <p:nvSpPr>
          <p:cNvPr id="11" name="TextBox 9">
            <a:extLst>
              <a:ext uri="{FF2B5EF4-FFF2-40B4-BE49-F238E27FC236}">
                <a16:creationId xmlns:a16="http://schemas.microsoft.com/office/drawing/2014/main" id="{7C520F2C-6368-EE0B-C541-AC94EDE5B359}"/>
              </a:ext>
            </a:extLst>
          </p:cNvPr>
          <p:cNvSpPr txBox="1"/>
          <p:nvPr/>
        </p:nvSpPr>
        <p:spPr>
          <a:xfrm>
            <a:off x="9906000" y="3759944"/>
            <a:ext cx="3750766" cy="897682"/>
          </a:xfrm>
          <a:prstGeom prst="rect">
            <a:avLst/>
          </a:prstGeom>
        </p:spPr>
        <p:txBody>
          <a:bodyPr lIns="0" tIns="0" rIns="0" bIns="0" rtlCol="0" anchor="t">
            <a:spAutoFit/>
          </a:bodyPr>
          <a:lstStyle/>
          <a:p>
            <a:pPr>
              <a:lnSpc>
                <a:spcPts val="3500"/>
              </a:lnSpc>
            </a:pP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Kamala Das</a:t>
            </a: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ts val="3500"/>
              </a:lnSpc>
            </a:pPr>
            <a:endParaRPr lang="en-US" sz="3200" b="1" dirty="0">
              <a:solidFill>
                <a:srgbClr val="1F1E1E"/>
              </a:solidFill>
              <a:latin typeface="Times New Roman" panose="02020603050405020304" pitchFamily="18" charset="0"/>
              <a:ea typeface="Arimo Bold"/>
              <a:cs typeface="Times New Roman" panose="02020603050405020304" pitchFamily="18" charset="0"/>
              <a:sym typeface="Arimo Bold"/>
            </a:endParaRPr>
          </a:p>
        </p:txBody>
      </p:sp>
    </p:spTree>
    <p:extLst>
      <p:ext uri="{BB962C8B-B14F-4D97-AF65-F5344CB8AC3E}">
        <p14:creationId xmlns:p14="http://schemas.microsoft.com/office/powerpoint/2010/main" val="3807519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5E4E2-B229-267E-2FB9-4E612706B51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FF85564-E743-CE39-3F49-C82580395FE1}"/>
              </a:ext>
            </a:extLst>
          </p:cNvPr>
          <p:cNvSpPr txBox="1"/>
          <p:nvPr/>
        </p:nvSpPr>
        <p:spPr>
          <a:xfrm>
            <a:off x="9753600" y="4452937"/>
            <a:ext cx="8077200" cy="2677656"/>
          </a:xfrm>
          <a:prstGeom prst="rect">
            <a:avLst/>
          </a:prstGeom>
          <a:noFill/>
        </p:spPr>
        <p:txBody>
          <a:bodyPr wrap="square" rtlCol="0">
            <a:spAutoFit/>
          </a:bodyPr>
          <a:lstStyle/>
          <a:p>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Through Das's rejection of the traditional role imposed on her, she pleads for people to accept who they are rather than trying to fit into set roles. Her work also, in many ways, is a critique of the expectations that define and limit women's experiences in the society to date, urging them to reclaim their autonomy and their right to decide what constitutes their identities.</a:t>
            </a: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sz="24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C8C897F-7F7B-98EA-CFD0-81166EC6A2AA}"/>
              </a:ext>
            </a:extLst>
          </p:cNvPr>
          <p:cNvSpPr txBox="1"/>
          <p:nvPr/>
        </p:nvSpPr>
        <p:spPr>
          <a:xfrm>
            <a:off x="771525" y="4457700"/>
            <a:ext cx="8534400" cy="2677656"/>
          </a:xfrm>
          <a:prstGeom prst="rect">
            <a:avLst/>
          </a:prstGeom>
          <a:noFill/>
        </p:spPr>
        <p:txBody>
          <a:bodyPr wrap="square" rtlCol="0">
            <a:spAutoFit/>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Atwood's speculative fiction is both a cautionary tale and a strong reminder to resist political and cultural systems that would define and restrict women's roles. The story calls on the reader to consider how such forces continue to entrench systemic inequalities, to act to preserve freedoms and identities, especially those of women in society.</a:t>
            </a: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IN"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56DC03-A8BB-5F44-A1E9-5F4D8CC2A12C}"/>
              </a:ext>
            </a:extLst>
          </p:cNvPr>
          <p:cNvSpPr txBox="1"/>
          <p:nvPr/>
        </p:nvSpPr>
        <p:spPr>
          <a:xfrm>
            <a:off x="995362" y="3695700"/>
            <a:ext cx="4052888" cy="897682"/>
          </a:xfrm>
          <a:prstGeom prst="rect">
            <a:avLst/>
          </a:prstGeom>
        </p:spPr>
        <p:txBody>
          <a:bodyPr lIns="0" tIns="0" rIns="0" bIns="0" rtlCol="0" anchor="t">
            <a:spAutoFit/>
          </a:bodyPr>
          <a:lstStyle/>
          <a:p>
            <a:pPr>
              <a:lnSpc>
                <a:spcPts val="3500"/>
              </a:lnSpc>
            </a:pP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Margaret Atwood</a:t>
            </a: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ts val="3500"/>
              </a:lnSpc>
            </a:pPr>
            <a:endParaRPr lang="en-US" sz="3200" b="1" dirty="0">
              <a:solidFill>
                <a:srgbClr val="1F1E1E"/>
              </a:solidFill>
              <a:latin typeface="Times New Roman" panose="02020603050405020304" pitchFamily="18" charset="0"/>
              <a:ea typeface="Arimo Bold"/>
              <a:cs typeface="Times New Roman" panose="02020603050405020304" pitchFamily="18" charset="0"/>
              <a:sym typeface="Arimo Bold"/>
            </a:endParaRPr>
          </a:p>
        </p:txBody>
      </p:sp>
      <p:sp>
        <p:nvSpPr>
          <p:cNvPr id="11" name="TextBox 9">
            <a:extLst>
              <a:ext uri="{FF2B5EF4-FFF2-40B4-BE49-F238E27FC236}">
                <a16:creationId xmlns:a16="http://schemas.microsoft.com/office/drawing/2014/main" id="{DDE15323-F347-1A06-B925-0490A2D8D6B4}"/>
              </a:ext>
            </a:extLst>
          </p:cNvPr>
          <p:cNvSpPr txBox="1"/>
          <p:nvPr/>
        </p:nvSpPr>
        <p:spPr>
          <a:xfrm>
            <a:off x="9906000" y="3759944"/>
            <a:ext cx="3750766" cy="897682"/>
          </a:xfrm>
          <a:prstGeom prst="rect">
            <a:avLst/>
          </a:prstGeom>
        </p:spPr>
        <p:txBody>
          <a:bodyPr lIns="0" tIns="0" rIns="0" bIns="0" rtlCol="0" anchor="t">
            <a:spAutoFit/>
          </a:bodyPr>
          <a:lstStyle/>
          <a:p>
            <a:pPr>
              <a:lnSpc>
                <a:spcPts val="3500"/>
              </a:lnSpc>
            </a:pP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Kamala Das</a:t>
            </a:r>
            <a:endParaRPr lang="en-IN"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ts val="3500"/>
              </a:lnSpc>
            </a:pPr>
            <a:endParaRPr lang="en-US" sz="3200" b="1" dirty="0">
              <a:solidFill>
                <a:srgbClr val="1F1E1E"/>
              </a:solidFill>
              <a:latin typeface="Times New Roman" panose="02020603050405020304" pitchFamily="18" charset="0"/>
              <a:ea typeface="Arimo Bold"/>
              <a:cs typeface="Times New Roman" panose="02020603050405020304" pitchFamily="18" charset="0"/>
              <a:sym typeface="Arimo Bold"/>
            </a:endParaRPr>
          </a:p>
        </p:txBody>
      </p:sp>
      <p:sp>
        <p:nvSpPr>
          <p:cNvPr id="3" name="TextBox 2">
            <a:extLst>
              <a:ext uri="{FF2B5EF4-FFF2-40B4-BE49-F238E27FC236}">
                <a16:creationId xmlns:a16="http://schemas.microsoft.com/office/drawing/2014/main" id="{C39B3923-8CBC-3697-A6F0-4F30139D690D}"/>
              </a:ext>
            </a:extLst>
          </p:cNvPr>
          <p:cNvSpPr txBox="1"/>
          <p:nvPr/>
        </p:nvSpPr>
        <p:spPr>
          <a:xfrm>
            <a:off x="1600200" y="1333500"/>
            <a:ext cx="13792200" cy="752065"/>
          </a:xfrm>
          <a:prstGeom prst="rect">
            <a:avLst/>
          </a:prstGeom>
          <a:noFill/>
        </p:spPr>
        <p:txBody>
          <a:bodyPr wrap="square">
            <a:spAutoFit/>
          </a:bodyPr>
          <a:lstStyle/>
          <a:p>
            <a:pPr algn="just">
              <a:lnSpc>
                <a:spcPct val="150000"/>
              </a:lnSpc>
              <a:spcAft>
                <a:spcPts val="1000"/>
              </a:spcAft>
            </a:pPr>
            <a:r>
              <a:rPr lang="en-US" sz="3200" b="1" kern="100" dirty="0">
                <a:effectLst/>
                <a:latin typeface="Times New Roman" panose="02020603050405020304" pitchFamily="18" charset="0"/>
                <a:ea typeface="Calibri" panose="020F0502020204030204" pitchFamily="34" charset="0"/>
                <a:cs typeface="Mangal" panose="02040503050203030202" pitchFamily="18" charset="0"/>
              </a:rPr>
              <a:t>CULTURAL AND HISTORICAL CONTEXTS SHAPING IDENTITY</a:t>
            </a:r>
            <a:endParaRPr lang="en-IN" sz="32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329542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0" y="64664"/>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8" name="TextBox 8"/>
          <p:cNvSpPr txBox="1"/>
          <p:nvPr/>
        </p:nvSpPr>
        <p:spPr>
          <a:xfrm>
            <a:off x="843260" y="853976"/>
            <a:ext cx="9743480" cy="740395"/>
          </a:xfrm>
          <a:prstGeom prst="rect">
            <a:avLst/>
          </a:prstGeom>
        </p:spPr>
        <p:txBody>
          <a:bodyPr lIns="0" tIns="0" rIns="0" bIns="0" rtlCol="0" anchor="t">
            <a:spAutoFit/>
          </a:bodyPr>
          <a:lstStyle/>
          <a:p>
            <a:pPr algn="l">
              <a:lnSpc>
                <a:spcPts val="6187"/>
              </a:lnSpc>
            </a:pPr>
            <a:r>
              <a:rPr lang="en-US" sz="4937" b="1" dirty="0">
                <a:solidFill>
                  <a:srgbClr val="1F1E1E"/>
                </a:solidFill>
                <a:latin typeface="Arimo Bold"/>
                <a:ea typeface="Arimo Bold"/>
                <a:cs typeface="Arimo Bold"/>
                <a:sym typeface="Arimo Bold"/>
              </a:rPr>
              <a:t>Research Questions</a:t>
            </a:r>
          </a:p>
        </p:txBody>
      </p:sp>
      <p:sp>
        <p:nvSpPr>
          <p:cNvPr id="9" name="Freeform 9" descr="preencoded.png"/>
          <p:cNvSpPr/>
          <p:nvPr/>
        </p:nvSpPr>
        <p:spPr>
          <a:xfrm>
            <a:off x="843260" y="2848272"/>
            <a:ext cx="1204764" cy="2178992"/>
          </a:xfrm>
          <a:custGeom>
            <a:avLst/>
            <a:gdLst/>
            <a:ahLst/>
            <a:cxnLst/>
            <a:rect l="l" t="t" r="r" b="b"/>
            <a:pathLst>
              <a:path w="1204764" h="2178992">
                <a:moveTo>
                  <a:pt x="0" y="0"/>
                </a:moveTo>
                <a:lnTo>
                  <a:pt x="1204764" y="0"/>
                </a:lnTo>
                <a:lnTo>
                  <a:pt x="1204764" y="2178993"/>
                </a:lnTo>
                <a:lnTo>
                  <a:pt x="0" y="2178993"/>
                </a:lnTo>
                <a:lnTo>
                  <a:pt x="0" y="0"/>
                </a:lnTo>
                <a:close/>
              </a:path>
            </a:pathLst>
          </a:custGeom>
          <a:blipFill>
            <a:blip r:embed="rId3"/>
            <a:stretch>
              <a:fillRect t="-243" b="-243"/>
            </a:stretch>
          </a:blipFill>
        </p:spPr>
        <p:txBody>
          <a:bodyPr/>
          <a:lstStyle/>
          <a:p>
            <a:endParaRPr lang="en-IN" dirty="0"/>
          </a:p>
        </p:txBody>
      </p:sp>
      <p:sp>
        <p:nvSpPr>
          <p:cNvPr id="12" name="Freeform 12" descr="preencoded.png"/>
          <p:cNvSpPr/>
          <p:nvPr/>
        </p:nvSpPr>
        <p:spPr>
          <a:xfrm>
            <a:off x="843260" y="5027265"/>
            <a:ext cx="1204764" cy="2178992"/>
          </a:xfrm>
          <a:custGeom>
            <a:avLst/>
            <a:gdLst/>
            <a:ahLst/>
            <a:cxnLst/>
            <a:rect l="l" t="t" r="r" b="b"/>
            <a:pathLst>
              <a:path w="1204764" h="2178992">
                <a:moveTo>
                  <a:pt x="0" y="0"/>
                </a:moveTo>
                <a:lnTo>
                  <a:pt x="1204764" y="0"/>
                </a:lnTo>
                <a:lnTo>
                  <a:pt x="1204764" y="2178992"/>
                </a:lnTo>
                <a:lnTo>
                  <a:pt x="0" y="2178992"/>
                </a:lnTo>
                <a:lnTo>
                  <a:pt x="0" y="0"/>
                </a:lnTo>
                <a:close/>
              </a:path>
            </a:pathLst>
          </a:custGeom>
          <a:blipFill>
            <a:blip r:embed="rId4"/>
            <a:stretch>
              <a:fillRect t="-243" b="-243"/>
            </a:stretch>
          </a:blipFill>
        </p:spPr>
      </p:sp>
      <p:sp>
        <p:nvSpPr>
          <p:cNvPr id="15" name="Freeform 15" descr="preencoded.png"/>
          <p:cNvSpPr/>
          <p:nvPr/>
        </p:nvSpPr>
        <p:spPr>
          <a:xfrm>
            <a:off x="843260" y="7206257"/>
            <a:ext cx="1204764" cy="2178993"/>
          </a:xfrm>
          <a:custGeom>
            <a:avLst/>
            <a:gdLst/>
            <a:ahLst/>
            <a:cxnLst/>
            <a:rect l="l" t="t" r="r" b="b"/>
            <a:pathLst>
              <a:path w="1204764" h="2178993">
                <a:moveTo>
                  <a:pt x="0" y="0"/>
                </a:moveTo>
                <a:lnTo>
                  <a:pt x="1204764" y="0"/>
                </a:lnTo>
                <a:lnTo>
                  <a:pt x="1204764" y="2178993"/>
                </a:lnTo>
                <a:lnTo>
                  <a:pt x="0" y="2178993"/>
                </a:lnTo>
                <a:lnTo>
                  <a:pt x="0" y="0"/>
                </a:lnTo>
                <a:close/>
              </a:path>
            </a:pathLst>
          </a:custGeom>
          <a:blipFill>
            <a:blip r:embed="rId5"/>
            <a:stretch>
              <a:fillRect t="-243" b="-243"/>
            </a:stretch>
          </a:blipFill>
        </p:spPr>
        <p:txBody>
          <a:bodyPr/>
          <a:lstStyle/>
          <a:p>
            <a:endParaRPr lang="en-IN"/>
          </a:p>
        </p:txBody>
      </p:sp>
      <p:sp>
        <p:nvSpPr>
          <p:cNvPr id="22" name="TextBox 21">
            <a:extLst>
              <a:ext uri="{FF2B5EF4-FFF2-40B4-BE49-F238E27FC236}">
                <a16:creationId xmlns:a16="http://schemas.microsoft.com/office/drawing/2014/main" id="{5B2A1189-8DDC-CDCA-B5A9-1B57DC9A2253}"/>
              </a:ext>
            </a:extLst>
          </p:cNvPr>
          <p:cNvSpPr txBox="1"/>
          <p:nvPr/>
        </p:nvSpPr>
        <p:spPr>
          <a:xfrm>
            <a:off x="2514600" y="3262862"/>
            <a:ext cx="14097000" cy="954107"/>
          </a:xfrm>
          <a:prstGeom prst="rect">
            <a:avLst/>
          </a:prstGeom>
          <a:noFill/>
        </p:spPr>
        <p:txBody>
          <a:bodyPr wrap="square">
            <a:spAutoFit/>
          </a:bodyPr>
          <a:lstStyle/>
          <a:p>
            <a:pPr lvl="0" algn="just"/>
            <a:r>
              <a:rPr lang="en-IN" sz="2800" dirty="0">
                <a:effectLst/>
                <a:latin typeface="Times New Roman" panose="02020603050405020304" pitchFamily="18" charset="0"/>
                <a:ea typeface="Times New Roman" panose="02020603050405020304" pitchFamily="18" charset="0"/>
              </a:rPr>
              <a:t>How do Margaret Atwood and Kamala Das portray women’s resistance to patriarchal structures in their novels?</a:t>
            </a:r>
          </a:p>
        </p:txBody>
      </p:sp>
      <p:sp>
        <p:nvSpPr>
          <p:cNvPr id="24" name="TextBox 23">
            <a:extLst>
              <a:ext uri="{FF2B5EF4-FFF2-40B4-BE49-F238E27FC236}">
                <a16:creationId xmlns:a16="http://schemas.microsoft.com/office/drawing/2014/main" id="{548FE421-EBC4-E43C-54DF-4E406B7B67A6}"/>
              </a:ext>
            </a:extLst>
          </p:cNvPr>
          <p:cNvSpPr txBox="1"/>
          <p:nvPr/>
        </p:nvSpPr>
        <p:spPr>
          <a:xfrm>
            <a:off x="2514600" y="5408406"/>
            <a:ext cx="14554200" cy="523220"/>
          </a:xfrm>
          <a:prstGeom prst="rect">
            <a:avLst/>
          </a:prstGeom>
          <a:noFill/>
        </p:spPr>
        <p:txBody>
          <a:bodyPr wrap="square">
            <a:spAutoFit/>
          </a:bodyPr>
          <a:lstStyle/>
          <a:p>
            <a:r>
              <a:rPr lang="en-IN" sz="2800" dirty="0">
                <a:effectLst/>
                <a:latin typeface="Times New Roman" panose="02020603050405020304" pitchFamily="18" charset="0"/>
                <a:ea typeface="Times New Roman" panose="02020603050405020304" pitchFamily="18" charset="0"/>
              </a:rPr>
              <a:t>In what ways do cultural and geographical contexts influence their feminist narratives?</a:t>
            </a:r>
            <a:endParaRPr lang="en-IN" sz="2800" dirty="0"/>
          </a:p>
        </p:txBody>
      </p:sp>
      <p:sp>
        <p:nvSpPr>
          <p:cNvPr id="26" name="TextBox 25">
            <a:extLst>
              <a:ext uri="{FF2B5EF4-FFF2-40B4-BE49-F238E27FC236}">
                <a16:creationId xmlns:a16="http://schemas.microsoft.com/office/drawing/2014/main" id="{7944C4FD-907E-33EF-6025-FD3C67915D6C}"/>
              </a:ext>
            </a:extLst>
          </p:cNvPr>
          <p:cNvSpPr txBox="1"/>
          <p:nvPr/>
        </p:nvSpPr>
        <p:spPr>
          <a:xfrm>
            <a:off x="2514600" y="7823890"/>
            <a:ext cx="13411200" cy="954107"/>
          </a:xfrm>
          <a:prstGeom prst="rect">
            <a:avLst/>
          </a:prstGeom>
          <a:noFill/>
        </p:spPr>
        <p:txBody>
          <a:bodyPr wrap="square">
            <a:spAutoFit/>
          </a:bodyPr>
          <a:lstStyle/>
          <a:p>
            <a:pPr lvl="0" algn="just"/>
            <a:r>
              <a:rPr lang="en-IN" sz="2800" dirty="0">
                <a:effectLst/>
                <a:latin typeface="Times New Roman" panose="02020603050405020304" pitchFamily="18" charset="0"/>
                <a:ea typeface="Times New Roman" panose="02020603050405020304" pitchFamily="18" charset="0"/>
              </a:rPr>
              <a:t>How can a comparative analysis of their works contribute to a broader understanding of global feminism?</a:t>
            </a:r>
          </a:p>
        </p:txBody>
      </p:sp>
    </p:spTree>
    <p:extLst>
      <p:ext uri="{BB962C8B-B14F-4D97-AF65-F5344CB8AC3E}">
        <p14:creationId xmlns:p14="http://schemas.microsoft.com/office/powerpoint/2010/main" val="2284008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0" y="0"/>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6" name="TextBox 6"/>
          <p:cNvSpPr txBox="1"/>
          <p:nvPr/>
        </p:nvSpPr>
        <p:spPr>
          <a:xfrm>
            <a:off x="871241" y="988962"/>
            <a:ext cx="6672560" cy="765146"/>
          </a:xfrm>
          <a:prstGeom prst="rect">
            <a:avLst/>
          </a:prstGeom>
        </p:spPr>
        <p:txBody>
          <a:bodyPr wrap="square" lIns="0" tIns="0" rIns="0" bIns="0" rtlCol="0" anchor="t">
            <a:spAutoFit/>
          </a:bodyPr>
          <a:lstStyle/>
          <a:p>
            <a:pPr algn="l">
              <a:lnSpc>
                <a:spcPts val="6437"/>
              </a:lnSpc>
            </a:pPr>
            <a:r>
              <a:rPr lang="en-US" sz="5125" b="1" dirty="0">
                <a:solidFill>
                  <a:srgbClr val="1F1E1E"/>
                </a:solidFill>
                <a:latin typeface="Arimo Bold"/>
                <a:ea typeface="Arimo Bold"/>
                <a:cs typeface="Arimo Bold"/>
                <a:sym typeface="Arimo Bold"/>
              </a:rPr>
              <a:t>Literature review </a:t>
            </a:r>
          </a:p>
        </p:txBody>
      </p:sp>
      <p:sp>
        <p:nvSpPr>
          <p:cNvPr id="7" name="Freeform 7" descr="preencoded.png"/>
          <p:cNvSpPr/>
          <p:nvPr/>
        </p:nvSpPr>
        <p:spPr>
          <a:xfrm>
            <a:off x="3642569" y="2362795"/>
            <a:ext cx="2729954" cy="2251174"/>
          </a:xfrm>
          <a:custGeom>
            <a:avLst/>
            <a:gdLst/>
            <a:ahLst/>
            <a:cxnLst/>
            <a:rect l="l" t="t" r="r" b="b"/>
            <a:pathLst>
              <a:path w="2729954" h="2251174">
                <a:moveTo>
                  <a:pt x="0" y="0"/>
                </a:moveTo>
                <a:lnTo>
                  <a:pt x="2729953" y="0"/>
                </a:lnTo>
                <a:lnTo>
                  <a:pt x="2729953" y="2251174"/>
                </a:lnTo>
                <a:lnTo>
                  <a:pt x="0" y="2251174"/>
                </a:lnTo>
                <a:lnTo>
                  <a:pt x="0" y="0"/>
                </a:lnTo>
                <a:close/>
              </a:path>
            </a:pathLst>
          </a:custGeom>
          <a:blipFill>
            <a:blip r:embed="rId3"/>
            <a:stretch>
              <a:fillRect l="-141" r="-141"/>
            </a:stretch>
          </a:blipFill>
        </p:spPr>
      </p:sp>
      <p:sp>
        <p:nvSpPr>
          <p:cNvPr id="8" name="TextBox 8"/>
          <p:cNvSpPr txBox="1"/>
          <p:nvPr/>
        </p:nvSpPr>
        <p:spPr>
          <a:xfrm>
            <a:off x="4946302" y="3444479"/>
            <a:ext cx="122336" cy="593080"/>
          </a:xfrm>
          <a:prstGeom prst="rect">
            <a:avLst/>
          </a:prstGeom>
        </p:spPr>
        <p:txBody>
          <a:bodyPr lIns="0" tIns="0" rIns="0" bIns="0" rtlCol="0" anchor="t">
            <a:spAutoFit/>
          </a:bodyPr>
          <a:lstStyle/>
          <a:p>
            <a:pPr algn="ctr">
              <a:lnSpc>
                <a:spcPts val="3875"/>
              </a:lnSpc>
            </a:pPr>
            <a:r>
              <a:rPr lang="en-US" sz="2437" b="1">
                <a:solidFill>
                  <a:srgbClr val="3B3535"/>
                </a:solidFill>
                <a:latin typeface="Arimo Bold"/>
                <a:ea typeface="Arimo Bold"/>
                <a:cs typeface="Arimo Bold"/>
                <a:sym typeface="Arimo Bold"/>
              </a:rPr>
              <a:t>1</a:t>
            </a:r>
          </a:p>
        </p:txBody>
      </p:sp>
      <p:grpSp>
        <p:nvGrpSpPr>
          <p:cNvPr id="11" name="Group 11"/>
          <p:cNvGrpSpPr/>
          <p:nvPr/>
        </p:nvGrpSpPr>
        <p:grpSpPr>
          <a:xfrm>
            <a:off x="6444251" y="4676180"/>
            <a:ext cx="10919817" cy="14288"/>
            <a:chOff x="0" y="0"/>
            <a:chExt cx="14559757" cy="19050"/>
          </a:xfrm>
        </p:grpSpPr>
        <p:sp>
          <p:nvSpPr>
            <p:cNvPr id="12" name="Freeform 12"/>
            <p:cNvSpPr/>
            <p:nvPr/>
          </p:nvSpPr>
          <p:spPr>
            <a:xfrm>
              <a:off x="0" y="0"/>
              <a:ext cx="14559787" cy="19050"/>
            </a:xfrm>
            <a:custGeom>
              <a:avLst/>
              <a:gdLst/>
              <a:ahLst/>
              <a:cxnLst/>
              <a:rect l="l" t="t" r="r" b="b"/>
              <a:pathLst>
                <a:path w="14559787" h="19050">
                  <a:moveTo>
                    <a:pt x="0" y="9525"/>
                  </a:moveTo>
                  <a:cubicBezTo>
                    <a:pt x="0" y="4318"/>
                    <a:pt x="4318" y="0"/>
                    <a:pt x="9525" y="0"/>
                  </a:cubicBezTo>
                  <a:lnTo>
                    <a:pt x="14550262" y="0"/>
                  </a:lnTo>
                  <a:cubicBezTo>
                    <a:pt x="14555470" y="0"/>
                    <a:pt x="14559787" y="4318"/>
                    <a:pt x="14559787" y="9525"/>
                  </a:cubicBezTo>
                  <a:cubicBezTo>
                    <a:pt x="14559787" y="14732"/>
                    <a:pt x="14555470" y="19050"/>
                    <a:pt x="14550262" y="19050"/>
                  </a:cubicBezTo>
                  <a:lnTo>
                    <a:pt x="9525" y="19050"/>
                  </a:lnTo>
                  <a:cubicBezTo>
                    <a:pt x="4318" y="19050"/>
                    <a:pt x="0" y="14732"/>
                    <a:pt x="0" y="9525"/>
                  </a:cubicBezTo>
                  <a:close/>
                </a:path>
              </a:pathLst>
            </a:custGeom>
            <a:solidFill>
              <a:srgbClr val="BBC2DC"/>
            </a:solidFill>
          </p:spPr>
        </p:sp>
      </p:grpSp>
      <p:sp>
        <p:nvSpPr>
          <p:cNvPr id="13" name="Freeform 13" descr="preencoded.png"/>
          <p:cNvSpPr/>
          <p:nvPr/>
        </p:nvSpPr>
        <p:spPr>
          <a:xfrm>
            <a:off x="2277516" y="4676180"/>
            <a:ext cx="5459909" cy="2251174"/>
          </a:xfrm>
          <a:custGeom>
            <a:avLst/>
            <a:gdLst/>
            <a:ahLst/>
            <a:cxnLst/>
            <a:rect l="l" t="t" r="r" b="b"/>
            <a:pathLst>
              <a:path w="5459909" h="2251174">
                <a:moveTo>
                  <a:pt x="0" y="0"/>
                </a:moveTo>
                <a:lnTo>
                  <a:pt x="5459909" y="0"/>
                </a:lnTo>
                <a:lnTo>
                  <a:pt x="5459909" y="2251174"/>
                </a:lnTo>
                <a:lnTo>
                  <a:pt x="0" y="2251174"/>
                </a:lnTo>
                <a:lnTo>
                  <a:pt x="0" y="0"/>
                </a:lnTo>
                <a:close/>
              </a:path>
            </a:pathLst>
          </a:custGeom>
          <a:blipFill>
            <a:blip r:embed="rId4"/>
            <a:stretch>
              <a:fillRect l="-53" r="-53"/>
            </a:stretch>
          </a:blipFill>
        </p:spPr>
      </p:sp>
      <p:sp>
        <p:nvSpPr>
          <p:cNvPr id="14" name="TextBox 14"/>
          <p:cNvSpPr txBox="1"/>
          <p:nvPr/>
        </p:nvSpPr>
        <p:spPr>
          <a:xfrm>
            <a:off x="4914454" y="5457527"/>
            <a:ext cx="185738" cy="593080"/>
          </a:xfrm>
          <a:prstGeom prst="rect">
            <a:avLst/>
          </a:prstGeom>
        </p:spPr>
        <p:txBody>
          <a:bodyPr lIns="0" tIns="0" rIns="0" bIns="0" rtlCol="0" anchor="t">
            <a:spAutoFit/>
          </a:bodyPr>
          <a:lstStyle/>
          <a:p>
            <a:pPr algn="ctr">
              <a:lnSpc>
                <a:spcPts val="3875"/>
              </a:lnSpc>
            </a:pPr>
            <a:r>
              <a:rPr lang="en-US" sz="2437" b="1">
                <a:solidFill>
                  <a:srgbClr val="3B3535"/>
                </a:solidFill>
                <a:latin typeface="Arimo Bold"/>
                <a:ea typeface="Arimo Bold"/>
                <a:cs typeface="Arimo Bold"/>
                <a:sym typeface="Arimo Bold"/>
              </a:rPr>
              <a:t>2</a:t>
            </a:r>
          </a:p>
        </p:txBody>
      </p:sp>
      <p:grpSp>
        <p:nvGrpSpPr>
          <p:cNvPr id="17" name="Group 17"/>
          <p:cNvGrpSpPr/>
          <p:nvPr/>
        </p:nvGrpSpPr>
        <p:grpSpPr>
          <a:xfrm>
            <a:off x="7799635" y="6946552"/>
            <a:ext cx="9554915" cy="14288"/>
            <a:chOff x="0" y="0"/>
            <a:chExt cx="12739887" cy="19050"/>
          </a:xfrm>
        </p:grpSpPr>
        <p:sp>
          <p:nvSpPr>
            <p:cNvPr id="18" name="Freeform 18"/>
            <p:cNvSpPr/>
            <p:nvPr/>
          </p:nvSpPr>
          <p:spPr>
            <a:xfrm>
              <a:off x="0" y="0"/>
              <a:ext cx="12739878" cy="19050"/>
            </a:xfrm>
            <a:custGeom>
              <a:avLst/>
              <a:gdLst/>
              <a:ahLst/>
              <a:cxnLst/>
              <a:rect l="l" t="t" r="r" b="b"/>
              <a:pathLst>
                <a:path w="12739878" h="19050">
                  <a:moveTo>
                    <a:pt x="0" y="9525"/>
                  </a:moveTo>
                  <a:cubicBezTo>
                    <a:pt x="0" y="4318"/>
                    <a:pt x="4318" y="0"/>
                    <a:pt x="9525" y="0"/>
                  </a:cubicBezTo>
                  <a:lnTo>
                    <a:pt x="12730353" y="0"/>
                  </a:lnTo>
                  <a:cubicBezTo>
                    <a:pt x="12735561" y="0"/>
                    <a:pt x="12739878" y="4318"/>
                    <a:pt x="12739878" y="9525"/>
                  </a:cubicBezTo>
                  <a:cubicBezTo>
                    <a:pt x="12739878" y="14732"/>
                    <a:pt x="12735561" y="19050"/>
                    <a:pt x="12730353" y="19050"/>
                  </a:cubicBezTo>
                  <a:lnTo>
                    <a:pt x="9525" y="19050"/>
                  </a:lnTo>
                  <a:cubicBezTo>
                    <a:pt x="4318" y="19050"/>
                    <a:pt x="0" y="14732"/>
                    <a:pt x="0" y="9525"/>
                  </a:cubicBezTo>
                  <a:close/>
                </a:path>
              </a:pathLst>
            </a:custGeom>
            <a:solidFill>
              <a:srgbClr val="BBC2DC"/>
            </a:solidFill>
          </p:spPr>
        </p:sp>
      </p:grpSp>
      <p:sp>
        <p:nvSpPr>
          <p:cNvPr id="19" name="Freeform 19" descr="preencoded.png"/>
          <p:cNvSpPr/>
          <p:nvPr/>
        </p:nvSpPr>
        <p:spPr>
          <a:xfrm>
            <a:off x="912465" y="6989564"/>
            <a:ext cx="8190011" cy="2251174"/>
          </a:xfrm>
          <a:custGeom>
            <a:avLst/>
            <a:gdLst/>
            <a:ahLst/>
            <a:cxnLst/>
            <a:rect l="l" t="t" r="r" b="b"/>
            <a:pathLst>
              <a:path w="8190011" h="2251174">
                <a:moveTo>
                  <a:pt x="0" y="0"/>
                </a:moveTo>
                <a:lnTo>
                  <a:pt x="8190011" y="0"/>
                </a:lnTo>
                <a:lnTo>
                  <a:pt x="8190011" y="2251174"/>
                </a:lnTo>
                <a:lnTo>
                  <a:pt x="0" y="2251174"/>
                </a:lnTo>
                <a:lnTo>
                  <a:pt x="0" y="0"/>
                </a:lnTo>
                <a:close/>
              </a:path>
            </a:pathLst>
          </a:custGeom>
          <a:blipFill>
            <a:blip r:embed="rId5"/>
            <a:stretch>
              <a:fillRect l="-81" r="-81"/>
            </a:stretch>
          </a:blipFill>
        </p:spPr>
      </p:sp>
      <p:sp>
        <p:nvSpPr>
          <p:cNvPr id="20" name="TextBox 20"/>
          <p:cNvSpPr txBox="1"/>
          <p:nvPr/>
        </p:nvSpPr>
        <p:spPr>
          <a:xfrm>
            <a:off x="4914305" y="7770911"/>
            <a:ext cx="186035" cy="593080"/>
          </a:xfrm>
          <a:prstGeom prst="rect">
            <a:avLst/>
          </a:prstGeom>
        </p:spPr>
        <p:txBody>
          <a:bodyPr lIns="0" tIns="0" rIns="0" bIns="0" rtlCol="0" anchor="t">
            <a:spAutoFit/>
          </a:bodyPr>
          <a:lstStyle/>
          <a:p>
            <a:pPr algn="ctr">
              <a:lnSpc>
                <a:spcPts val="3875"/>
              </a:lnSpc>
            </a:pPr>
            <a:r>
              <a:rPr lang="en-US" sz="2437" b="1">
                <a:solidFill>
                  <a:srgbClr val="3B3535"/>
                </a:solidFill>
                <a:latin typeface="Arimo Bold"/>
                <a:ea typeface="Arimo Bold"/>
                <a:cs typeface="Arimo Bold"/>
                <a:sym typeface="Arimo Bold"/>
              </a:rPr>
              <a:t>3</a:t>
            </a:r>
          </a:p>
        </p:txBody>
      </p:sp>
      <p:sp>
        <p:nvSpPr>
          <p:cNvPr id="24" name="TextBox 23">
            <a:extLst>
              <a:ext uri="{FF2B5EF4-FFF2-40B4-BE49-F238E27FC236}">
                <a16:creationId xmlns:a16="http://schemas.microsoft.com/office/drawing/2014/main" id="{DEF482C8-2BD0-F7B0-D7AB-D58F9D347801}"/>
              </a:ext>
            </a:extLst>
          </p:cNvPr>
          <p:cNvSpPr txBox="1"/>
          <p:nvPr/>
        </p:nvSpPr>
        <p:spPr>
          <a:xfrm>
            <a:off x="6812012" y="2841098"/>
            <a:ext cx="9144000" cy="1631216"/>
          </a:xfrm>
          <a:prstGeom prst="rect">
            <a:avLst/>
          </a:prstGeom>
          <a:noFill/>
        </p:spPr>
        <p:txBody>
          <a:bodyPr wrap="square">
            <a:spAutoFit/>
          </a:bodyPr>
          <a:lstStyle/>
          <a:p>
            <a:pPr algn="just"/>
            <a:r>
              <a:rPr lang="en-IN" sz="2000" dirty="0">
                <a:latin typeface="Times New Roman" panose="02020603050405020304" pitchFamily="18" charset="0"/>
                <a:ea typeface="Times New Roman" panose="02020603050405020304" pitchFamily="18" charset="0"/>
              </a:rPr>
              <a:t>A</a:t>
            </a:r>
            <a:r>
              <a:rPr lang="en-IN" sz="2000" dirty="0">
                <a:effectLst/>
                <a:latin typeface="Times New Roman" panose="02020603050405020304" pitchFamily="18" charset="0"/>
                <a:ea typeface="Times New Roman" panose="02020603050405020304" pitchFamily="18" charset="0"/>
              </a:rPr>
              <a:t> rich body of scholarship focused on her dystopian narratives, particularly </a:t>
            </a:r>
            <a:r>
              <a:rPr lang="en-IN" sz="2000" i="1" dirty="0">
                <a:effectLst/>
                <a:latin typeface="Times New Roman" panose="02020603050405020304" pitchFamily="18" charset="0"/>
                <a:ea typeface="Times New Roman" panose="02020603050405020304" pitchFamily="18" charset="0"/>
              </a:rPr>
              <a:t>The Handmaid’s Tale</a:t>
            </a:r>
            <a:r>
              <a:rPr lang="en-IN" sz="2000" dirty="0">
                <a:effectLst/>
                <a:latin typeface="Times New Roman" panose="02020603050405020304" pitchFamily="18" charset="0"/>
                <a:ea typeface="Times New Roman" panose="02020603050405020304" pitchFamily="18" charset="0"/>
              </a:rPr>
              <a:t> and </a:t>
            </a:r>
            <a:r>
              <a:rPr lang="en-IN" sz="2000" i="1" dirty="0">
                <a:effectLst/>
                <a:latin typeface="Times New Roman" panose="02020603050405020304" pitchFamily="18" charset="0"/>
                <a:ea typeface="Times New Roman" panose="02020603050405020304" pitchFamily="18" charset="0"/>
              </a:rPr>
              <a:t>The Testaments</a:t>
            </a:r>
            <a:r>
              <a:rPr lang="en-IN" sz="2000" dirty="0">
                <a:effectLst/>
                <a:latin typeface="Times New Roman" panose="02020603050405020304" pitchFamily="18" charset="0"/>
                <a:ea typeface="Times New Roman" panose="02020603050405020304" pitchFamily="18" charset="0"/>
              </a:rPr>
              <a:t>. Studies on </a:t>
            </a:r>
            <a:r>
              <a:rPr lang="en-IN" sz="2000" i="1" dirty="0">
                <a:effectLst/>
                <a:latin typeface="Times New Roman" panose="02020603050405020304" pitchFamily="18" charset="0"/>
                <a:ea typeface="Times New Roman" panose="02020603050405020304" pitchFamily="18" charset="0"/>
              </a:rPr>
              <a:t>Cat’s Eye</a:t>
            </a:r>
            <a:r>
              <a:rPr lang="en-IN" sz="2000" dirty="0">
                <a:effectLst/>
                <a:latin typeface="Times New Roman" panose="02020603050405020304" pitchFamily="18" charset="0"/>
                <a:ea typeface="Times New Roman" panose="02020603050405020304" pitchFamily="18" charset="0"/>
              </a:rPr>
              <a:t> and </a:t>
            </a:r>
            <a:r>
              <a:rPr lang="en-IN" sz="2000" i="1" dirty="0">
                <a:effectLst/>
                <a:latin typeface="Times New Roman" panose="02020603050405020304" pitchFamily="18" charset="0"/>
                <a:ea typeface="Times New Roman" panose="02020603050405020304" pitchFamily="18" charset="0"/>
              </a:rPr>
              <a:t>Surfacing</a:t>
            </a:r>
            <a:r>
              <a:rPr lang="en-IN" sz="2000" dirty="0">
                <a:effectLst/>
                <a:latin typeface="Times New Roman" panose="02020603050405020304" pitchFamily="18" charset="0"/>
                <a:ea typeface="Times New Roman" panose="02020603050405020304" pitchFamily="18" charset="0"/>
              </a:rPr>
              <a:t> delve into themes of identity and self-realization, examining how Atwood addresses the intersection of personal and political struggles.</a:t>
            </a:r>
          </a:p>
          <a:p>
            <a:pPr algn="just"/>
            <a:endParaRPr lang="en-IN" sz="2000" dirty="0"/>
          </a:p>
        </p:txBody>
      </p:sp>
      <p:sp>
        <p:nvSpPr>
          <p:cNvPr id="26" name="TextBox 25">
            <a:extLst>
              <a:ext uri="{FF2B5EF4-FFF2-40B4-BE49-F238E27FC236}">
                <a16:creationId xmlns:a16="http://schemas.microsoft.com/office/drawing/2014/main" id="{24315DCC-E0BF-8218-032D-3B12A417218F}"/>
              </a:ext>
            </a:extLst>
          </p:cNvPr>
          <p:cNvSpPr txBox="1"/>
          <p:nvPr/>
        </p:nvSpPr>
        <p:spPr>
          <a:xfrm>
            <a:off x="7996230" y="5364241"/>
            <a:ext cx="9372600" cy="707886"/>
          </a:xfrm>
          <a:prstGeom prst="rect">
            <a:avLst/>
          </a:prstGeom>
          <a:noFill/>
        </p:spPr>
        <p:txBody>
          <a:bodyPr wrap="square">
            <a:spAutoFit/>
          </a:bodyPr>
          <a:lstStyle/>
          <a:p>
            <a:pPr algn="just"/>
            <a:r>
              <a:rPr lang="en-IN" sz="2000" dirty="0">
                <a:latin typeface="Times New Roman" panose="02020603050405020304" pitchFamily="18" charset="0"/>
                <a:ea typeface="Times New Roman" panose="02020603050405020304" pitchFamily="18" charset="0"/>
              </a:rPr>
              <a:t>T</a:t>
            </a:r>
            <a:r>
              <a:rPr lang="en-IN" sz="2000" dirty="0">
                <a:effectLst/>
                <a:latin typeface="Times New Roman" panose="02020603050405020304" pitchFamily="18" charset="0"/>
                <a:ea typeface="Times New Roman" panose="02020603050405020304" pitchFamily="18" charset="0"/>
              </a:rPr>
              <a:t>here is limited discussion of Das’s fictional narratives, which offer nuanced perspectives on women’s autonomy and agency.</a:t>
            </a:r>
          </a:p>
        </p:txBody>
      </p:sp>
      <p:sp>
        <p:nvSpPr>
          <p:cNvPr id="28" name="TextBox 27">
            <a:extLst>
              <a:ext uri="{FF2B5EF4-FFF2-40B4-BE49-F238E27FC236}">
                <a16:creationId xmlns:a16="http://schemas.microsoft.com/office/drawing/2014/main" id="{DF08001B-6472-00B0-7220-63D7C6973F01}"/>
              </a:ext>
            </a:extLst>
          </p:cNvPr>
          <p:cNvSpPr txBox="1"/>
          <p:nvPr/>
        </p:nvSpPr>
        <p:spPr>
          <a:xfrm>
            <a:off x="8839200" y="7548621"/>
            <a:ext cx="9144000" cy="1323439"/>
          </a:xfrm>
          <a:prstGeom prst="rect">
            <a:avLst/>
          </a:prstGeom>
          <a:noFill/>
        </p:spPr>
        <p:txBody>
          <a:bodyPr wrap="square">
            <a:spAutoFit/>
          </a:bodyPr>
          <a:lstStyle/>
          <a:p>
            <a:pPr algn="just"/>
            <a:r>
              <a:rPr lang="en-IN" sz="2000" dirty="0">
                <a:effectLst/>
                <a:latin typeface="Times New Roman" panose="02020603050405020304" pitchFamily="18" charset="0"/>
                <a:ea typeface="Times New Roman" panose="02020603050405020304" pitchFamily="18" charset="0"/>
              </a:rPr>
              <a:t>This review highlights the need for a cross-cultural analysis that examines their shared themes of resistance, identity, and empowerment while acknowledging their unique socio-political influences. By addressing this gap, the proposed study aims to contribute to a more inclusive understanding of global feminist literature.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BC5B209F-0263-41B3-DA97-3BA8F25216B8}"/>
              </a:ext>
            </a:extLst>
          </p:cNvPr>
          <p:cNvSpPr txBox="1"/>
          <p:nvPr/>
        </p:nvSpPr>
        <p:spPr>
          <a:xfrm>
            <a:off x="1371600" y="946940"/>
            <a:ext cx="3600666" cy="1015663"/>
          </a:xfrm>
          <a:prstGeom prst="rect">
            <a:avLst/>
          </a:prstGeom>
          <a:noFill/>
        </p:spPr>
        <p:txBody>
          <a:bodyPr wrap="none" rtlCol="0">
            <a:spAutoFit/>
          </a:bodyPr>
          <a:lstStyle/>
          <a:p>
            <a:r>
              <a:rPr lang="en-IN" sz="6000" dirty="0">
                <a:latin typeface="Arimo Bold" panose="020B0604020202020204" charset="0"/>
                <a:ea typeface="Arimo Bold" panose="020B0604020202020204" charset="0"/>
                <a:cs typeface="Arimo Bold" panose="020B0604020202020204" charset="0"/>
              </a:rPr>
              <a:t> Findings</a:t>
            </a:r>
          </a:p>
        </p:txBody>
      </p:sp>
      <p:grpSp>
        <p:nvGrpSpPr>
          <p:cNvPr id="16" name="Group 8">
            <a:extLst>
              <a:ext uri="{FF2B5EF4-FFF2-40B4-BE49-F238E27FC236}">
                <a16:creationId xmlns:a16="http://schemas.microsoft.com/office/drawing/2014/main" id="{196D78A5-6E61-3356-D4EB-B48D512622A2}"/>
              </a:ext>
            </a:extLst>
          </p:cNvPr>
          <p:cNvGrpSpPr/>
          <p:nvPr/>
        </p:nvGrpSpPr>
        <p:grpSpPr>
          <a:xfrm>
            <a:off x="3505200" y="2933700"/>
            <a:ext cx="12115800" cy="6406360"/>
            <a:chOff x="0" y="0"/>
            <a:chExt cx="6339285" cy="5550495"/>
          </a:xfrm>
        </p:grpSpPr>
        <p:sp>
          <p:nvSpPr>
            <p:cNvPr id="17" name="Freeform 9">
              <a:extLst>
                <a:ext uri="{FF2B5EF4-FFF2-40B4-BE49-F238E27FC236}">
                  <a16:creationId xmlns:a16="http://schemas.microsoft.com/office/drawing/2014/main" id="{0A74105E-64C9-BBB9-76BA-5EA8CF7DEE0C}"/>
                </a:ext>
              </a:extLst>
            </p:cNvPr>
            <p:cNvSpPr/>
            <p:nvPr/>
          </p:nvSpPr>
          <p:spPr>
            <a:xfrm>
              <a:off x="6350" y="6350"/>
              <a:ext cx="6326632" cy="5537835"/>
            </a:xfrm>
            <a:custGeom>
              <a:avLst/>
              <a:gdLst/>
              <a:ahLst/>
              <a:cxnLst/>
              <a:rect l="l" t="t" r="r" b="b"/>
              <a:pathLst>
                <a:path w="6326632" h="5537835">
                  <a:moveTo>
                    <a:pt x="0" y="135890"/>
                  </a:moveTo>
                  <a:cubicBezTo>
                    <a:pt x="0" y="60833"/>
                    <a:pt x="60833" y="0"/>
                    <a:pt x="135890" y="0"/>
                  </a:cubicBezTo>
                  <a:lnTo>
                    <a:pt x="6190742" y="0"/>
                  </a:lnTo>
                  <a:cubicBezTo>
                    <a:pt x="6265799" y="0"/>
                    <a:pt x="6326632" y="60833"/>
                    <a:pt x="6326632" y="135890"/>
                  </a:cubicBezTo>
                  <a:lnTo>
                    <a:pt x="6326632" y="5401945"/>
                  </a:lnTo>
                  <a:cubicBezTo>
                    <a:pt x="6326632" y="5477002"/>
                    <a:pt x="6265799" y="5537835"/>
                    <a:pt x="6190742" y="5537835"/>
                  </a:cubicBezTo>
                  <a:lnTo>
                    <a:pt x="135890" y="5537835"/>
                  </a:lnTo>
                  <a:cubicBezTo>
                    <a:pt x="60833" y="5537835"/>
                    <a:pt x="0" y="5477002"/>
                    <a:pt x="0" y="5401945"/>
                  </a:cubicBezTo>
                  <a:close/>
                </a:path>
              </a:pathLst>
            </a:custGeom>
            <a:solidFill>
              <a:srgbClr val="D5DCF6"/>
            </a:solidFill>
          </p:spPr>
        </p:sp>
        <p:sp>
          <p:nvSpPr>
            <p:cNvPr id="18" name="Freeform 10">
              <a:extLst>
                <a:ext uri="{FF2B5EF4-FFF2-40B4-BE49-F238E27FC236}">
                  <a16:creationId xmlns:a16="http://schemas.microsoft.com/office/drawing/2014/main" id="{1EF84EF6-21D4-35AC-44FC-989FA4DC6866}"/>
                </a:ext>
              </a:extLst>
            </p:cNvPr>
            <p:cNvSpPr/>
            <p:nvPr/>
          </p:nvSpPr>
          <p:spPr>
            <a:xfrm>
              <a:off x="0" y="0"/>
              <a:ext cx="6339332" cy="5550535"/>
            </a:xfrm>
            <a:custGeom>
              <a:avLst/>
              <a:gdLst/>
              <a:ahLst/>
              <a:cxnLst/>
              <a:rect l="l" t="t" r="r" b="b"/>
              <a:pathLst>
                <a:path w="6339332" h="5550535">
                  <a:moveTo>
                    <a:pt x="0" y="142240"/>
                  </a:moveTo>
                  <a:cubicBezTo>
                    <a:pt x="0" y="63627"/>
                    <a:pt x="63627" y="0"/>
                    <a:pt x="142240" y="0"/>
                  </a:cubicBezTo>
                  <a:lnTo>
                    <a:pt x="6197092" y="0"/>
                  </a:lnTo>
                  <a:lnTo>
                    <a:pt x="6197092" y="6350"/>
                  </a:lnTo>
                  <a:lnTo>
                    <a:pt x="6197092" y="0"/>
                  </a:lnTo>
                  <a:cubicBezTo>
                    <a:pt x="6275705" y="0"/>
                    <a:pt x="6339332" y="63627"/>
                    <a:pt x="6339332" y="142240"/>
                  </a:cubicBezTo>
                  <a:lnTo>
                    <a:pt x="6332982" y="142240"/>
                  </a:lnTo>
                  <a:lnTo>
                    <a:pt x="6339332" y="142240"/>
                  </a:lnTo>
                  <a:lnTo>
                    <a:pt x="6339332" y="5408295"/>
                  </a:lnTo>
                  <a:lnTo>
                    <a:pt x="6332982" y="5408295"/>
                  </a:lnTo>
                  <a:lnTo>
                    <a:pt x="6339332" y="5408295"/>
                  </a:lnTo>
                  <a:cubicBezTo>
                    <a:pt x="6339332" y="5486781"/>
                    <a:pt x="6275705" y="5550535"/>
                    <a:pt x="6197092" y="5550535"/>
                  </a:cubicBezTo>
                  <a:lnTo>
                    <a:pt x="6197092" y="5544185"/>
                  </a:lnTo>
                  <a:lnTo>
                    <a:pt x="6197092" y="5550535"/>
                  </a:lnTo>
                  <a:lnTo>
                    <a:pt x="142240" y="5550535"/>
                  </a:lnTo>
                  <a:lnTo>
                    <a:pt x="142240" y="5544185"/>
                  </a:lnTo>
                  <a:lnTo>
                    <a:pt x="142240" y="5550535"/>
                  </a:lnTo>
                  <a:cubicBezTo>
                    <a:pt x="63627" y="5550535"/>
                    <a:pt x="0" y="5486908"/>
                    <a:pt x="0" y="5408295"/>
                  </a:cubicBezTo>
                  <a:lnTo>
                    <a:pt x="0" y="142240"/>
                  </a:lnTo>
                  <a:lnTo>
                    <a:pt x="6350" y="142240"/>
                  </a:lnTo>
                  <a:lnTo>
                    <a:pt x="0" y="142240"/>
                  </a:lnTo>
                  <a:moveTo>
                    <a:pt x="12700" y="142240"/>
                  </a:moveTo>
                  <a:lnTo>
                    <a:pt x="12700" y="5408295"/>
                  </a:lnTo>
                  <a:lnTo>
                    <a:pt x="6350" y="5408295"/>
                  </a:lnTo>
                  <a:lnTo>
                    <a:pt x="12700" y="5408295"/>
                  </a:lnTo>
                  <a:cubicBezTo>
                    <a:pt x="12700" y="5479796"/>
                    <a:pt x="70739" y="5537835"/>
                    <a:pt x="142240" y="5537835"/>
                  </a:cubicBezTo>
                  <a:lnTo>
                    <a:pt x="6197092" y="5537835"/>
                  </a:lnTo>
                  <a:cubicBezTo>
                    <a:pt x="6268593" y="5537835"/>
                    <a:pt x="6326632" y="5479796"/>
                    <a:pt x="6326632" y="5408295"/>
                  </a:cubicBezTo>
                  <a:lnTo>
                    <a:pt x="6326632" y="142240"/>
                  </a:lnTo>
                  <a:cubicBezTo>
                    <a:pt x="6326632" y="70739"/>
                    <a:pt x="6268593" y="12700"/>
                    <a:pt x="6197092" y="12700"/>
                  </a:cubicBezTo>
                  <a:lnTo>
                    <a:pt x="142240" y="12700"/>
                  </a:lnTo>
                  <a:lnTo>
                    <a:pt x="142240" y="6350"/>
                  </a:lnTo>
                  <a:lnTo>
                    <a:pt x="142240" y="12700"/>
                  </a:lnTo>
                  <a:cubicBezTo>
                    <a:pt x="70739" y="12700"/>
                    <a:pt x="12700" y="70739"/>
                    <a:pt x="12700" y="142240"/>
                  </a:cubicBezTo>
                  <a:close/>
                </a:path>
              </a:pathLst>
            </a:custGeom>
            <a:solidFill>
              <a:srgbClr val="BBC2DC"/>
            </a:solidFill>
          </p:spPr>
        </p:sp>
      </p:grpSp>
      <p:sp>
        <p:nvSpPr>
          <p:cNvPr id="21" name="TextBox 20">
            <a:extLst>
              <a:ext uri="{FF2B5EF4-FFF2-40B4-BE49-F238E27FC236}">
                <a16:creationId xmlns:a16="http://schemas.microsoft.com/office/drawing/2014/main" id="{29BBAE84-CB8B-72B7-8656-BE5462B5C07F}"/>
              </a:ext>
            </a:extLst>
          </p:cNvPr>
          <p:cNvSpPr txBox="1"/>
          <p:nvPr/>
        </p:nvSpPr>
        <p:spPr>
          <a:xfrm>
            <a:off x="4368062" y="3382303"/>
            <a:ext cx="10390163" cy="5262979"/>
          </a:xfrm>
          <a:prstGeom prst="rect">
            <a:avLst/>
          </a:prstGeom>
          <a:noFill/>
        </p:spPr>
        <p:txBody>
          <a:bodyPr wrap="square">
            <a:spAutoFit/>
          </a:bodyPr>
          <a:lstStyle/>
          <a:p>
            <a:pPr marL="285750" indent="-285750">
              <a:buFont typeface="Wingdings" panose="05000000000000000000" pitchFamily="2" charset="2"/>
              <a:buChar char="Ø"/>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Both authors narrate a conflict in the distortion of one's personal identity and needs at the hands of societal expectation, depicting how strict gender orientations work to crush the identity imposed on people. They also reveal resistance as the way to retake autonomy.</a:t>
            </a:r>
          </a:p>
          <a:p>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their stories emphasize how cultures and histories have shaped identity in the sense that Atwood writes dystopian fiction to criticize existing inequalities in the world, and Das reflects on post-colonial tension between tradition and individual freedom. </a:t>
            </a:r>
          </a:p>
          <a:p>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Atwood and Das team up to write powerful commentaries about the unrelenting struggle for women's autonomy, inciting reflection on the ongoing forces shaping gendered experiences around the world.</a:t>
            </a:r>
            <a:endParaRPr lang="en-IN"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sz="2400" dirty="0">
              <a:solidFill>
                <a:schemeClr val="tx1">
                  <a:lumMod val="75000"/>
                  <a:lumOff val="25000"/>
                </a:schemeClr>
              </a:solidFill>
              <a:latin typeface="Times New Roman" panose="02020603050405020304" pitchFamily="18" charset="0"/>
              <a:ea typeface="Arimo" panose="020B0604020202020204"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E7EEF9"/>
            </a:solidFill>
          </p:spPr>
        </p:sp>
      </p:grpSp>
      <p:grpSp>
        <p:nvGrpSpPr>
          <p:cNvPr id="4" name="Group 4"/>
          <p:cNvGrpSpPr/>
          <p:nvPr/>
        </p:nvGrpSpPr>
        <p:grpSpPr>
          <a:xfrm>
            <a:off x="-8206" y="2931"/>
            <a:ext cx="18288000" cy="10287000"/>
            <a:chOff x="0" y="0"/>
            <a:chExt cx="24384000" cy="13716000"/>
          </a:xfrm>
        </p:grpSpPr>
        <p:sp>
          <p:nvSpPr>
            <p:cNvPr id="5" name="Freeform 5"/>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AFA"/>
            </a:solidFill>
          </p:spPr>
        </p:sp>
      </p:grpSp>
      <p:sp>
        <p:nvSpPr>
          <p:cNvPr id="7" name="TextBox 7"/>
          <p:cNvSpPr txBox="1"/>
          <p:nvPr/>
        </p:nvSpPr>
        <p:spPr>
          <a:xfrm>
            <a:off x="1295400" y="1716034"/>
            <a:ext cx="11690747" cy="957560"/>
          </a:xfrm>
          <a:prstGeom prst="rect">
            <a:avLst/>
          </a:prstGeom>
        </p:spPr>
        <p:txBody>
          <a:bodyPr lIns="0" tIns="0" rIns="0" bIns="0" rtlCol="0" anchor="t">
            <a:spAutoFit/>
          </a:bodyPr>
          <a:lstStyle/>
          <a:p>
            <a:pPr algn="l">
              <a:lnSpc>
                <a:spcPts val="7000"/>
              </a:lnSpc>
            </a:pPr>
            <a:r>
              <a:rPr lang="en-US" sz="5562" b="1" dirty="0">
                <a:solidFill>
                  <a:srgbClr val="1F1E1E"/>
                </a:solidFill>
                <a:latin typeface="Arimo Bold"/>
                <a:ea typeface="Arimo Bold"/>
                <a:cs typeface="Arimo Bold"/>
                <a:sym typeface="Arimo Bold"/>
              </a:rPr>
              <a:t>Conclusion and Future Research</a:t>
            </a:r>
          </a:p>
        </p:txBody>
      </p:sp>
      <p:sp>
        <p:nvSpPr>
          <p:cNvPr id="8" name="TextBox 8"/>
          <p:cNvSpPr txBox="1"/>
          <p:nvPr/>
        </p:nvSpPr>
        <p:spPr>
          <a:xfrm>
            <a:off x="1304925" y="3771900"/>
            <a:ext cx="13694898" cy="2155205"/>
          </a:xfrm>
          <a:prstGeom prst="rect">
            <a:avLst/>
          </a:prstGeom>
        </p:spPr>
        <p:txBody>
          <a:bodyPr wrap="square" lIns="0" tIns="0" rIns="0" bIns="0" rtlCol="0" anchor="t">
            <a:spAutoFit/>
          </a:bodyPr>
          <a:lstStyle/>
          <a:p>
            <a:pPr algn="l">
              <a:lnSpc>
                <a:spcPts val="3374"/>
              </a:lnSpc>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In the works of Margaret Atwood and Kamala Das, we see a deep exploration of how cultural, historical, and gendered forces shape women's identities and experiences in terms of power, identity, and oppression. Atwood's The Handmaid's Tale critiques in a dystopian society how women's bodies have become entirely controlled, and Das's My Story denounces in post-colonial India social values of the time, especially about sexuality and emotional autonomy. </a:t>
            </a:r>
            <a:endParaRPr lang="en-US" sz="2800" dirty="0">
              <a:solidFill>
                <a:srgbClr val="3B3535"/>
              </a:solidFill>
              <a:latin typeface="Times New Roman" panose="02020603050405020304" pitchFamily="18" charset="0"/>
              <a:ea typeface="Arimo"/>
              <a:cs typeface="Times New Roman" panose="02020603050405020304" pitchFamily="18" charset="0"/>
              <a:sym typeface="Arim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
          <p:cNvSpPr txBox="1"/>
          <p:nvPr/>
        </p:nvSpPr>
        <p:spPr>
          <a:xfrm>
            <a:off x="6553200" y="4533900"/>
            <a:ext cx="4953000" cy="897682"/>
          </a:xfrm>
          <a:prstGeom prst="rect">
            <a:avLst/>
          </a:prstGeom>
        </p:spPr>
        <p:txBody>
          <a:bodyPr wrap="square" lIns="0" tIns="0" rIns="0" bIns="0" rtlCol="0" anchor="t">
            <a:spAutoFit/>
          </a:bodyPr>
          <a:lstStyle/>
          <a:p>
            <a:pPr algn="l">
              <a:lnSpc>
                <a:spcPts val="7000"/>
              </a:lnSpc>
            </a:pPr>
            <a:r>
              <a:rPr lang="en-US" sz="7200" b="1" dirty="0">
                <a:solidFill>
                  <a:srgbClr val="1F1E1E"/>
                </a:solidFill>
                <a:latin typeface="Arimo Bold"/>
                <a:ea typeface="Arimo Bold"/>
                <a:cs typeface="Arimo Bold"/>
                <a:sym typeface="Arimo Bold"/>
              </a:rPr>
              <a:t>Thank You</a:t>
            </a:r>
          </a:p>
        </p:txBody>
      </p:sp>
    </p:spTree>
    <p:extLst>
      <p:ext uri="{BB962C8B-B14F-4D97-AF65-F5344CB8AC3E}">
        <p14:creationId xmlns:p14="http://schemas.microsoft.com/office/powerpoint/2010/main" val="4361870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TotalTime>
  <Words>821</Words>
  <Application>Microsoft Office PowerPoint</Application>
  <PresentationFormat>Custom</PresentationFormat>
  <Paragraphs>57</Paragraphs>
  <Slides>9</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Wingdings</vt:lpstr>
      <vt:lpstr>Calibri</vt:lpstr>
      <vt:lpstr>Arial</vt:lpstr>
      <vt:lpstr>Times New Roman</vt:lpstr>
      <vt:lpstr>Arimo</vt:lpstr>
      <vt:lpstr>Arimo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Reimagining-Mythology-Exploring-the-Philosophical-Depth-of-Amish-Tripathis-The-Immortals-of-Meluha.pptx</dc:title>
  <dc:creator>S_K_N</dc:creator>
  <cp:lastModifiedBy>Neha Gupta</cp:lastModifiedBy>
  <cp:revision>9</cp:revision>
  <dcterms:created xsi:type="dcterms:W3CDTF">2006-08-16T00:00:00Z</dcterms:created>
  <dcterms:modified xsi:type="dcterms:W3CDTF">2025-04-01T15:42:22Z</dcterms:modified>
  <dc:identifier>DAGYnEBNtq8</dc:identifier>
</cp:coreProperties>
</file>